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theme/theme5.xml" ContentType="application/vnd.openxmlformats-officedocument.theme+xml"/>
  <Override PartName="/ppt/slideLayouts/slideLayout7.xml" ContentType="application/vnd.openxmlformats-officedocument.presentationml.slideLayout+xml"/>
  <Override PartName="/ppt/theme/theme6.xml" ContentType="application/vnd.openxmlformats-officedocument.theme+xml"/>
  <Override PartName="/ppt/slideLayouts/slideLayout8.xml" ContentType="application/vnd.openxmlformats-officedocument.presentationml.slideLayout+xml"/>
  <Override PartName="/ppt/theme/theme7.xml" ContentType="application/vnd.openxmlformats-officedocument.theme+xml"/>
  <Override PartName="/ppt/slideLayouts/slideLayout9.xml" ContentType="application/vnd.openxmlformats-officedocument.presentationml.slideLayout+xml"/>
  <Override PartName="/ppt/theme/theme8.xml" ContentType="application/vnd.openxmlformats-officedocument.theme+xml"/>
  <Override PartName="/ppt/slideLayouts/slideLayout10.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0" r:id="rId2"/>
    <p:sldMasterId id="2147483663" r:id="rId3"/>
    <p:sldMasterId id="2147483665" r:id="rId4"/>
    <p:sldMasterId id="2147483668" r:id="rId5"/>
    <p:sldMasterId id="2147483678" r:id="rId6"/>
    <p:sldMasterId id="2147483670" r:id="rId7"/>
    <p:sldMasterId id="2147483675" r:id="rId8"/>
    <p:sldMasterId id="2147483672" r:id="rId9"/>
  </p:sldMasterIdLst>
  <p:notesMasterIdLst>
    <p:notesMasterId r:id="rId56"/>
  </p:notesMasterIdLst>
  <p:handoutMasterIdLst>
    <p:handoutMasterId r:id="rId57"/>
  </p:handoutMasterIdLst>
  <p:sldIdLst>
    <p:sldId id="256" r:id="rId10"/>
    <p:sldId id="297" r:id="rId11"/>
    <p:sldId id="265" r:id="rId12"/>
    <p:sldId id="288" r:id="rId13"/>
    <p:sldId id="285" r:id="rId14"/>
    <p:sldId id="289" r:id="rId15"/>
    <p:sldId id="290" r:id="rId16"/>
    <p:sldId id="291" r:id="rId17"/>
    <p:sldId id="292" r:id="rId18"/>
    <p:sldId id="293" r:id="rId19"/>
    <p:sldId id="294" r:id="rId20"/>
    <p:sldId id="298" r:id="rId21"/>
    <p:sldId id="295" r:id="rId22"/>
    <p:sldId id="300" r:id="rId23"/>
    <p:sldId id="301" r:id="rId24"/>
    <p:sldId id="302" r:id="rId25"/>
    <p:sldId id="280" r:id="rId26"/>
    <p:sldId id="303" r:id="rId27"/>
    <p:sldId id="304" r:id="rId28"/>
    <p:sldId id="305" r:id="rId29"/>
    <p:sldId id="306" r:id="rId30"/>
    <p:sldId id="299" r:id="rId31"/>
    <p:sldId id="308" r:id="rId32"/>
    <p:sldId id="309" r:id="rId33"/>
    <p:sldId id="275" r:id="rId34"/>
    <p:sldId id="273" r:id="rId35"/>
    <p:sldId id="312" r:id="rId36"/>
    <p:sldId id="374" r:id="rId37"/>
    <p:sldId id="269" r:id="rId38"/>
    <p:sldId id="307" r:id="rId39"/>
    <p:sldId id="270" r:id="rId40"/>
    <p:sldId id="271" r:id="rId41"/>
    <p:sldId id="272" r:id="rId42"/>
    <p:sldId id="375" r:id="rId43"/>
    <p:sldId id="376" r:id="rId44"/>
    <p:sldId id="313" r:id="rId45"/>
    <p:sldId id="314" r:id="rId46"/>
    <p:sldId id="282" r:id="rId47"/>
    <p:sldId id="318" r:id="rId48"/>
    <p:sldId id="377" r:id="rId49"/>
    <p:sldId id="317" r:id="rId50"/>
    <p:sldId id="378" r:id="rId51"/>
    <p:sldId id="379" r:id="rId52"/>
    <p:sldId id="286" r:id="rId53"/>
    <p:sldId id="296" r:id="rId54"/>
    <p:sldId id="315" r:id="rId5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E1221"/>
    <a:srgbClr val="FFCCCC"/>
    <a:srgbClr val="005E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6" autoAdjust="0"/>
    <p:restoredTop sz="92142" autoAdjust="0"/>
  </p:normalViewPr>
  <p:slideViewPr>
    <p:cSldViewPr>
      <p:cViewPr varScale="1">
        <p:scale>
          <a:sx n="83" d="100"/>
          <a:sy n="83" d="100"/>
        </p:scale>
        <p:origin x="1023" y="36"/>
      </p:cViewPr>
      <p:guideLst>
        <p:guide orient="horz" pos="2160"/>
        <p:guide pos="2880"/>
      </p:guideLst>
    </p:cSldViewPr>
  </p:slideViewPr>
  <p:outlineViewPr>
    <p:cViewPr>
      <p:scale>
        <a:sx n="33" d="100"/>
        <a:sy n="33" d="100"/>
      </p:scale>
      <p:origin x="0" y="6462"/>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3" d="100"/>
          <a:sy n="53" d="100"/>
        </p:scale>
        <p:origin x="-290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tableStyles" Target="tableStyles.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42.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viewProps" Target="viewProp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handoutMaster" Target="handoutMasters/handoutMaster1.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28903F5-FC6F-4A24-B1EC-7AC20AE37F27}" type="datetimeFigureOut">
              <a:rPr lang="en-US" smtClean="0"/>
              <a:t>7/21/2023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48B847C-B1B6-461B-8CA5-456A9B42801D}" type="slidenum">
              <a:rPr lang="en-US" smtClean="0"/>
              <a:t>‹#›</a:t>
            </a:fld>
            <a:endParaRPr lang="en-US"/>
          </a:p>
        </p:txBody>
      </p:sp>
    </p:spTree>
    <p:extLst>
      <p:ext uri="{BB962C8B-B14F-4D97-AF65-F5344CB8AC3E}">
        <p14:creationId xmlns:p14="http://schemas.microsoft.com/office/powerpoint/2010/main" val="36150621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F5DD168-A957-4784-9C8A-5438585B9AF9}" type="datetimeFigureOut">
              <a:rPr lang="en-US" smtClean="0"/>
              <a:t>7/21/2023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CAF6792-DBE1-4461-97FA-F85A7B48814E}" type="slidenum">
              <a:rPr lang="en-US" smtClean="0"/>
              <a:t>‹#›</a:t>
            </a:fld>
            <a:endParaRPr lang="en-US"/>
          </a:p>
        </p:txBody>
      </p:sp>
    </p:spTree>
    <p:extLst>
      <p:ext uri="{BB962C8B-B14F-4D97-AF65-F5344CB8AC3E}">
        <p14:creationId xmlns:p14="http://schemas.microsoft.com/office/powerpoint/2010/main" val="2815794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sz="1000" b="1" dirty="0"/>
              <a:t>Please ask your students in advance to bring calculators to class.</a:t>
            </a:r>
            <a:r>
              <a:rPr lang="en-US" sz="1000" dirty="0"/>
              <a:t>  This PowerPoint chapter includes simple in-class exercises that lead students to see for themselves the gains from trade arising from comparative advantage.  </a:t>
            </a:r>
          </a:p>
          <a:p>
            <a:pPr eaLnBrk="1" hangingPunct="1"/>
            <a:endParaRPr lang="en-US" sz="1000" dirty="0"/>
          </a:p>
          <a:p>
            <a:pPr eaLnBrk="1" hangingPunct="1"/>
            <a:r>
              <a:rPr lang="en-US" sz="1000" dirty="0"/>
              <a:t>This PowerPoint chapter covers the same topics as Chapter 3 in the textbook (comparative &amp; absolute advantage, the gains from trade), but using a different example and a different approach that is likely to benefit your students.  The textbook presents these topics using an example involving two individual producers (the farmer &amp; rancher).  After the example, the textbook states that its lessons apply to countries as well as individual producers.  This PowerPoint presentation takes the opposite approach, illustrating the concepts with an example involving two countries, and then states that the lessons apply to individuals as well as countries.  Seeing the analysis both ways, and seeing a different example in class than in the textbook, will help students better learn these concepts.  </a:t>
            </a:r>
          </a:p>
          <a:p>
            <a:pPr eaLnBrk="1" hangingPunct="1"/>
            <a:endParaRPr lang="en-US" sz="1000" dirty="0"/>
          </a:p>
          <a:p>
            <a:pPr eaLnBrk="1" hangingPunct="1"/>
            <a:r>
              <a:rPr lang="en-US" sz="1000" dirty="0"/>
              <a:t>The example in this PowerPoint chapter builds on the PPF example introduced in the Chapter 2 PowerPoint.  (It is not essential to cover the Chapter 2 PowerPoint before this one, though.)  </a:t>
            </a:r>
          </a:p>
          <a:p>
            <a:pPr eaLnBrk="1" hangingPunct="1"/>
            <a:endParaRPr lang="en-US" sz="1000" dirty="0"/>
          </a:p>
          <a:p>
            <a:pPr eaLnBrk="1" hangingPunct="1"/>
            <a:r>
              <a:rPr lang="en-US" sz="1000" dirty="0"/>
              <a:t>This PowerPoint omits “Should Serena</a:t>
            </a:r>
            <a:r>
              <a:rPr lang="en-US" sz="1000" baseline="0" dirty="0"/>
              <a:t> Williams </a:t>
            </a:r>
            <a:r>
              <a:rPr lang="en-US" sz="1000" dirty="0"/>
              <a:t>Mow Her Own Lawn?”  It’s a great example of comparative advantage, but it does not introduce any new concepts, and students can easily understand it on their own. </a:t>
            </a:r>
          </a:p>
          <a:p>
            <a:pPr eaLnBrk="1" hangingPunct="1">
              <a:lnSpc>
                <a:spcPct val="90000"/>
              </a:lnSpc>
              <a:spcBef>
                <a:spcPct val="0"/>
              </a:spcBef>
            </a:pPr>
            <a:endParaRPr lang="en-US" sz="1000" dirty="0"/>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1</a:t>
            </a:fld>
            <a:endParaRPr lang="en-US"/>
          </a:p>
        </p:txBody>
      </p:sp>
    </p:spTree>
    <p:extLst>
      <p:ext uri="{BB962C8B-B14F-4D97-AF65-F5344CB8AC3E}">
        <p14:creationId xmlns:p14="http://schemas.microsoft.com/office/powerpoint/2010/main" val="4088678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sz="1200" dirty="0"/>
              <a:t>Using this information to draw Japan’s PPF requires a calculator (or the ability to do long division).  </a:t>
            </a:r>
          </a:p>
          <a:p>
            <a:pPr eaLnBrk="1" hangingPunct="1"/>
            <a:endParaRPr lang="en-US" sz="1200" dirty="0"/>
          </a:p>
          <a:p>
            <a:pPr eaLnBrk="1" hangingPunct="1"/>
            <a:r>
              <a:rPr lang="en-US" sz="1200" dirty="0"/>
              <a:t>If your students have the “gutted handout” of these slides, they can draw their PPF on the axes provided on the following slide.</a:t>
            </a:r>
          </a:p>
          <a:p>
            <a:pPr eaLnBrk="1" hangingPunct="1"/>
            <a:endParaRPr lang="en-US" sz="1200" dirty="0"/>
          </a:p>
          <a:p>
            <a:pPr eaLnBrk="1" hangingPunct="1"/>
            <a:r>
              <a:rPr lang="en-US" sz="1200" dirty="0"/>
              <a:t>This activity should take only three minutes of class time.  It’s good practice and review for students, and helps break up the lecture. </a:t>
            </a:r>
          </a:p>
          <a:p>
            <a:endParaRPr lang="en-US" sz="1200" b="0" i="0" dirty="0"/>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10</a:t>
            </a:fld>
            <a:endParaRPr lang="en-US"/>
          </a:p>
        </p:txBody>
      </p:sp>
    </p:spTree>
    <p:extLst>
      <p:ext uri="{BB962C8B-B14F-4D97-AF65-F5344CB8AC3E}">
        <p14:creationId xmlns:p14="http://schemas.microsoft.com/office/powerpoint/2010/main" val="1458752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t>Horizontal intercept:  (30,000 labor-hours)/(125 hours per computer) = 240 computers.</a:t>
            </a:r>
          </a:p>
          <a:p>
            <a:pPr eaLnBrk="1" hangingPunct="1"/>
            <a:endParaRPr lang="en-US" dirty="0"/>
          </a:p>
          <a:p>
            <a:pPr eaLnBrk="1" hangingPunct="1"/>
            <a:r>
              <a:rPr lang="en-US" dirty="0"/>
              <a:t>Vertical intercept: (30,000 labor-hours)/(25 hours per ton of wheat) = 1,200 tons of wheat.</a:t>
            </a:r>
          </a:p>
          <a:p>
            <a:pPr eaLnBrk="1" hangingPunct="1"/>
            <a:endParaRPr lang="en-US" dirty="0"/>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11</a:t>
            </a:fld>
            <a:endParaRPr lang="en-US"/>
          </a:p>
        </p:txBody>
      </p:sp>
    </p:spTree>
    <p:extLst>
      <p:ext uri="{BB962C8B-B14F-4D97-AF65-F5344CB8AC3E}">
        <p14:creationId xmlns:p14="http://schemas.microsoft.com/office/powerpoint/2010/main" val="1926277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a:t>
            </a:r>
            <a:r>
              <a:rPr lang="en-US" baseline="0" dirty="0"/>
              <a:t> Japan uses half of its resources to produce one good and the other half of resources to produce the other good, we get a production point of the PPF that is also a consumption point (we are under the assumption that Japan is not trading with US yet).</a:t>
            </a:r>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12</a:t>
            </a:fld>
            <a:endParaRPr lang="en-US"/>
          </a:p>
        </p:txBody>
      </p:sp>
    </p:spTree>
    <p:extLst>
      <p:ext uri="{BB962C8B-B14F-4D97-AF65-F5344CB8AC3E}">
        <p14:creationId xmlns:p14="http://schemas.microsoft.com/office/powerpoint/2010/main" val="3787345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F6792-DBE1-4461-97FA-F85A7B48814E}" type="slidenum">
              <a:rPr lang="en-US" smtClean="0"/>
              <a:t>13</a:t>
            </a:fld>
            <a:endParaRPr lang="en-US"/>
          </a:p>
        </p:txBody>
      </p:sp>
    </p:spTree>
    <p:extLst>
      <p:ext uri="{BB962C8B-B14F-4D97-AF65-F5344CB8AC3E}">
        <p14:creationId xmlns:p14="http://schemas.microsoft.com/office/powerpoint/2010/main" val="37188995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sz="1200" dirty="0"/>
              <a:t>Give your students a few minutes to solve these problems before showing the answers on the next slides.  This will break up the lecture, get the students involved, and give them practice with “word problems.”  </a:t>
            </a:r>
          </a:p>
          <a:p>
            <a:pPr eaLnBrk="1" hangingPunct="1"/>
            <a:endParaRPr lang="en-US" sz="1200" dirty="0"/>
          </a:p>
          <a:p>
            <a:pPr eaLnBrk="1" hangingPunct="1"/>
            <a:r>
              <a:rPr lang="en-US" sz="1200" dirty="0"/>
              <a:t>It is not necessary that all students finish both problems before moving on.  It’s fine if most finish the first, and a few finish the second.  However, the second problem is easy for most students.  </a:t>
            </a:r>
          </a:p>
          <a:p>
            <a:pPr eaLnBrk="1" hangingPunct="1"/>
            <a:endParaRPr lang="en-US" sz="1200" dirty="0"/>
          </a:p>
          <a:p>
            <a:pPr eaLnBrk="1" hangingPunct="1"/>
            <a:r>
              <a:rPr lang="en-US" sz="1200" dirty="0"/>
              <a:t>Note that most students will need a calculator to solve the first problem.</a:t>
            </a:r>
          </a:p>
          <a:p>
            <a:endParaRPr lang="en-US" sz="1200" b="0" i="0" dirty="0"/>
          </a:p>
        </p:txBody>
      </p:sp>
      <p:sp>
        <p:nvSpPr>
          <p:cNvPr id="4" name="Slide Number Placeholder 3"/>
          <p:cNvSpPr>
            <a:spLocks noGrp="1"/>
          </p:cNvSpPr>
          <p:nvPr>
            <p:ph type="sldNum" sz="quarter" idx="10"/>
          </p:nvPr>
        </p:nvSpPr>
        <p:spPr/>
        <p:txBody>
          <a:bodyPr/>
          <a:lstStyle/>
          <a:p>
            <a:fld id="{2CAF6792-DBE1-4461-97FA-F85A7B48814E}" type="slidenum">
              <a:rPr lang="en-US" smtClean="0"/>
              <a:t>14</a:t>
            </a:fld>
            <a:endParaRPr lang="en-US"/>
          </a:p>
        </p:txBody>
      </p:sp>
    </p:spTree>
    <p:extLst>
      <p:ext uri="{BB962C8B-B14F-4D97-AF65-F5344CB8AC3E}">
        <p14:creationId xmlns:p14="http://schemas.microsoft.com/office/powerpoint/2010/main" val="14587520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Point out to students that the red dot represents the combination (160 computers, 3400 tons of wheat).  We will assume that this is the combination the U.S. produces in the scenario in which the U.S. trades.  </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15</a:t>
            </a:fld>
            <a:endParaRPr lang="en-US"/>
          </a:p>
        </p:txBody>
      </p:sp>
    </p:spTree>
    <p:extLst>
      <p:ext uri="{BB962C8B-B14F-4D97-AF65-F5344CB8AC3E}">
        <p14:creationId xmlns:p14="http://schemas.microsoft.com/office/powerpoint/2010/main" val="2082074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t>The red dot represents the combination (240 computers, 0 tons wheat).  We will assume this is the combination that Japan produces.  </a:t>
            </a:r>
          </a:p>
          <a:p>
            <a:pPr eaLnBrk="1" hangingPunct="1"/>
            <a:endParaRPr lang="en-US" dirty="0"/>
          </a:p>
          <a:p>
            <a:pPr eaLnBrk="1" hangingPunct="1"/>
            <a:r>
              <a:rPr lang="en-US" dirty="0"/>
              <a:t>Point out that, just because Japan is not producing any wheat does not mean that Japan’s consumers must all go on the Atkins diet (which shuns bread and other foods made from wheat).  When trade is allowed, Japan can trade some of its computers for wheat produced in another country.  </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16</a:t>
            </a:fld>
            <a:endParaRPr lang="en-US"/>
          </a:p>
        </p:txBody>
      </p:sp>
    </p:spTree>
    <p:extLst>
      <p:ext uri="{BB962C8B-B14F-4D97-AF65-F5344CB8AC3E}">
        <p14:creationId xmlns:p14="http://schemas.microsoft.com/office/powerpoint/2010/main" val="27074770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sz="1200" dirty="0"/>
              <a:t>These terms are so basic that many instructors skip this slide.  </a:t>
            </a:r>
          </a:p>
          <a:p>
            <a:pPr eaLnBrk="1" hangingPunct="1"/>
            <a:endParaRPr lang="en-US" sz="1200" dirty="0"/>
          </a:p>
          <a:p>
            <a:pPr eaLnBrk="1" hangingPunct="1"/>
            <a:r>
              <a:rPr lang="en-US" sz="1200" dirty="0"/>
              <a:t>There’s a subtle point that you might want to mention, or that your students might ask about (especially if tourism is an important part of your local economy):  </a:t>
            </a:r>
          </a:p>
          <a:p>
            <a:pPr eaLnBrk="1" hangingPunct="1"/>
            <a:endParaRPr lang="en-US" sz="1200" dirty="0"/>
          </a:p>
          <a:p>
            <a:pPr eaLnBrk="1" hangingPunct="1"/>
            <a:r>
              <a:rPr lang="en-US" sz="1200" dirty="0"/>
              <a:t>Someone from Germany or South Korea visits Las Vegas and spends $200 on a pair of tickets to a show.  How should we classify this and other expenditures by foreign tourists on lodging and entertainment while they are vacationing here? </a:t>
            </a:r>
          </a:p>
          <a:p>
            <a:pPr eaLnBrk="1" hangingPunct="1"/>
            <a:endParaRPr lang="en-US" sz="1200" dirty="0"/>
          </a:p>
          <a:p>
            <a:pPr eaLnBrk="1" hangingPunct="1"/>
            <a:r>
              <a:rPr lang="en-US" sz="1200" dirty="0"/>
              <a:t>Answer:  We count it in U.S. exports.  It doesn’t matter that the service was consumed here.  What matters is that it was produced here but sold to a foreign buyer.  </a:t>
            </a:r>
          </a:p>
          <a:p>
            <a:pPr eaLnBrk="1" hangingPunct="1"/>
            <a:endParaRPr lang="en-US" sz="1200" dirty="0"/>
          </a:p>
          <a:p>
            <a:pPr eaLnBrk="1" hangingPunct="1"/>
            <a:r>
              <a:rPr lang="en-US" sz="1200" dirty="0"/>
              <a:t>Hence, a more precise definition of exports would be goods and serviced produced here and purchased by foreign buyers.  This stricter definition of exports doesn’t care whether the good or service was consumed in the buyer’s home country or in the exporting country.  </a:t>
            </a:r>
          </a:p>
          <a:p>
            <a:pPr eaLnBrk="1" hangingPunct="1"/>
            <a:endParaRPr lang="en-US" sz="1200" dirty="0"/>
          </a:p>
          <a:p>
            <a:pPr eaLnBrk="1" hangingPunct="1"/>
            <a:r>
              <a:rPr lang="en-US" sz="1200" dirty="0"/>
              <a:t>Similarly, a stricter and more precise definition of imports would include purchases by domestic residents of goods and services produced abroad—including entertainment and lodging services that tourists from the U.S. consume in the foreign countries they visit.  </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17</a:t>
            </a:fld>
            <a:endParaRPr lang="en-US"/>
          </a:p>
        </p:txBody>
      </p:sp>
    </p:spTree>
    <p:extLst>
      <p:ext uri="{BB962C8B-B14F-4D97-AF65-F5344CB8AC3E}">
        <p14:creationId xmlns:p14="http://schemas.microsoft.com/office/powerpoint/2010/main" val="40782953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5000"/>
              </a:lnSpc>
              <a:spcBef>
                <a:spcPts val="0"/>
              </a:spcBef>
              <a:spcAft>
                <a:spcPts val="0"/>
              </a:spcAft>
              <a:buClrTx/>
              <a:buSzTx/>
              <a:buFontTx/>
              <a:buNone/>
              <a:tabLst/>
              <a:defRPr/>
            </a:pPr>
            <a:r>
              <a:rPr lang="en-US" sz="1200" dirty="0"/>
              <a:t>Some students need help figuring out that consumption of a good is the difference between the amount produced and the amount exported.</a:t>
            </a:r>
          </a:p>
        </p:txBody>
      </p:sp>
      <p:sp>
        <p:nvSpPr>
          <p:cNvPr id="4" name="Slide Number Placeholder 3"/>
          <p:cNvSpPr>
            <a:spLocks noGrp="1"/>
          </p:cNvSpPr>
          <p:nvPr>
            <p:ph type="sldNum" sz="quarter" idx="10"/>
          </p:nvPr>
        </p:nvSpPr>
        <p:spPr/>
        <p:txBody>
          <a:bodyPr/>
          <a:lstStyle/>
          <a:p>
            <a:fld id="{2CAF6792-DBE1-4461-97FA-F85A7B48814E}" type="slidenum">
              <a:rPr lang="en-US" smtClean="0"/>
              <a:t>18</a:t>
            </a:fld>
            <a:endParaRPr lang="en-US"/>
          </a:p>
        </p:txBody>
      </p:sp>
    </p:spTree>
    <p:extLst>
      <p:ext uri="{BB962C8B-B14F-4D97-AF65-F5344CB8AC3E}">
        <p14:creationId xmlns:p14="http://schemas.microsoft.com/office/powerpoint/2010/main" val="1458752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t>The red point again represents production.  </a:t>
            </a:r>
          </a:p>
          <a:p>
            <a:pPr eaLnBrk="1" hangingPunct="1"/>
            <a:endParaRPr lang="en-US" dirty="0"/>
          </a:p>
          <a:p>
            <a:pPr eaLnBrk="1" hangingPunct="1"/>
            <a:r>
              <a:rPr lang="en-US" dirty="0"/>
              <a:t>Trade un-tethers consumption from production.  The light blue point represents consumption.  Notice that the consumption point is above the PPF.  Without trade, it would not be possible to consume this combination of the two goods!  </a:t>
            </a:r>
          </a:p>
          <a:p>
            <a:pPr eaLnBrk="1" hangingPunct="1"/>
            <a:endParaRPr lang="en-US" dirty="0"/>
          </a:p>
          <a:p>
            <a:pPr eaLnBrk="1" hangingPunct="1"/>
            <a:r>
              <a:rPr lang="en-US" dirty="0"/>
              <a:t>In a sense, international trade is like technological progress:  it allows society to produce quantities of goods that would otherwise not be possible.  </a:t>
            </a:r>
          </a:p>
          <a:p>
            <a:pPr eaLnBrk="1" hangingPunct="1"/>
            <a:endParaRPr lang="en-US" dirty="0"/>
          </a:p>
          <a:p>
            <a:pPr eaLnBrk="1" hangingPunct="1"/>
            <a:endParaRPr lang="en-US" dirty="0"/>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19</a:t>
            </a:fld>
            <a:endParaRPr lang="en-US"/>
          </a:p>
        </p:txBody>
      </p:sp>
    </p:spTree>
    <p:extLst>
      <p:ext uri="{BB962C8B-B14F-4D97-AF65-F5344CB8AC3E}">
        <p14:creationId xmlns:p14="http://schemas.microsoft.com/office/powerpoint/2010/main" val="1943559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F6792-DBE1-4461-97FA-F85A7B48814E}" type="slidenum">
              <a:rPr lang="en-US" smtClean="0"/>
              <a:t>2</a:t>
            </a:fld>
            <a:endParaRPr lang="en-US"/>
          </a:p>
        </p:txBody>
      </p:sp>
    </p:spTree>
    <p:extLst>
      <p:ext uri="{BB962C8B-B14F-4D97-AF65-F5344CB8AC3E}">
        <p14:creationId xmlns:p14="http://schemas.microsoft.com/office/powerpoint/2010/main" val="1709591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Again, the light blue point representing consumption is above the PPF.  Without trade, it would not be possible to consume this combination of the goods.  </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20</a:t>
            </a:fld>
            <a:endParaRPr lang="en-US"/>
          </a:p>
        </p:txBody>
      </p:sp>
    </p:spTree>
    <p:extLst>
      <p:ext uri="{BB962C8B-B14F-4D97-AF65-F5344CB8AC3E}">
        <p14:creationId xmlns:p14="http://schemas.microsoft.com/office/powerpoint/2010/main" val="347215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These tables summarize the gains from trade for both countries. </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21</a:t>
            </a:fld>
            <a:endParaRPr lang="en-US"/>
          </a:p>
        </p:txBody>
      </p:sp>
    </p:spTree>
    <p:extLst>
      <p:ext uri="{BB962C8B-B14F-4D97-AF65-F5344CB8AC3E}">
        <p14:creationId xmlns:p14="http://schemas.microsoft.com/office/powerpoint/2010/main" val="24886496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F6792-DBE1-4461-97FA-F85A7B48814E}" type="slidenum">
              <a:rPr lang="en-US" smtClean="0"/>
              <a:t>22</a:t>
            </a:fld>
            <a:endParaRPr lang="en-US"/>
          </a:p>
        </p:txBody>
      </p:sp>
    </p:spTree>
    <p:extLst>
      <p:ext uri="{BB962C8B-B14F-4D97-AF65-F5344CB8AC3E}">
        <p14:creationId xmlns:p14="http://schemas.microsoft.com/office/powerpoint/2010/main" val="24771056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F6792-DBE1-4461-97FA-F85A7B48814E}" type="slidenum">
              <a:rPr lang="en-US" smtClean="0"/>
              <a:t>23</a:t>
            </a:fld>
            <a:endParaRPr lang="en-US"/>
          </a:p>
        </p:txBody>
      </p:sp>
    </p:spTree>
    <p:extLst>
      <p:ext uri="{BB962C8B-B14F-4D97-AF65-F5344CB8AC3E}">
        <p14:creationId xmlns:p14="http://schemas.microsoft.com/office/powerpoint/2010/main" val="7549641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eaLnBrk="1" hangingPunct="1"/>
            <a:r>
              <a:rPr lang="en-US" dirty="0"/>
              <a:t>Opportunity cost = Whatever must be given up to obtain some item; Measures the trade-off between the two goods that each producer faces</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24</a:t>
            </a:fld>
            <a:endParaRPr lang="en-US"/>
          </a:p>
        </p:txBody>
      </p:sp>
    </p:spTree>
    <p:extLst>
      <p:ext uri="{BB962C8B-B14F-4D97-AF65-F5344CB8AC3E}">
        <p14:creationId xmlns:p14="http://schemas.microsoft.com/office/powerpoint/2010/main" val="38736491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F6792-DBE1-4461-97FA-F85A7B48814E}" type="slidenum">
              <a:rPr lang="en-US" smtClean="0"/>
              <a:t>25</a:t>
            </a:fld>
            <a:endParaRPr lang="en-US"/>
          </a:p>
        </p:txBody>
      </p:sp>
    </p:spTree>
    <p:extLst>
      <p:ext uri="{BB962C8B-B14F-4D97-AF65-F5344CB8AC3E}">
        <p14:creationId xmlns:p14="http://schemas.microsoft.com/office/powerpoint/2010/main" val="14289869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dirty="0"/>
              <a:t>Lesson:  Absolute advantage is not necessary for comparative advantage!</a:t>
            </a:r>
          </a:p>
          <a:p>
            <a:endParaRPr lang="en-US" altLang="en-US" dirty="0"/>
          </a:p>
          <a:p>
            <a:r>
              <a:rPr lang="en-US" altLang="en-US" dirty="0"/>
              <a:t>A few things worth mentioning: </a:t>
            </a:r>
          </a:p>
          <a:p>
            <a:r>
              <a:rPr lang="en-US" altLang="en-US" dirty="0"/>
              <a:t>One person: Can have absolute advantage in both goods, but cannot have comparative advantage in both goods </a:t>
            </a:r>
          </a:p>
          <a:p>
            <a:r>
              <a:rPr lang="en-US" altLang="en-US" dirty="0"/>
              <a:t>For different opportunity costs:</a:t>
            </a:r>
          </a:p>
          <a:p>
            <a:pPr lvl="1"/>
            <a:r>
              <a:rPr lang="en-US" altLang="en-US" dirty="0"/>
              <a:t>- One person has comparative advantage in one good</a:t>
            </a:r>
          </a:p>
          <a:p>
            <a:pPr lvl="1"/>
            <a:r>
              <a:rPr lang="en-US" altLang="en-US" dirty="0"/>
              <a:t>- The other person has comparative advantage in the other good</a:t>
            </a:r>
          </a:p>
          <a:p>
            <a:r>
              <a:rPr lang="en-US" altLang="en-US" dirty="0"/>
              <a:t>Opportunity cost of one good is the inverse of the opportunity cost of the other</a:t>
            </a:r>
          </a:p>
          <a:p>
            <a:r>
              <a:rPr lang="en-US" altLang="en-US" dirty="0"/>
              <a:t>The price of trade (how much wheat a country ‘pays’ for one car): Must lie between the two opportunity costs</a:t>
            </a:r>
          </a:p>
          <a:p>
            <a:endParaRPr lang="en-US" altLang="en-US" dirty="0"/>
          </a:p>
          <a:p>
            <a:pPr lvl="0"/>
            <a:endParaRPr lang="en-US" alt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en-US" dirty="0"/>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26</a:t>
            </a:fld>
            <a:endParaRPr lang="en-US"/>
          </a:p>
        </p:txBody>
      </p:sp>
    </p:spTree>
    <p:extLst>
      <p:ext uri="{BB962C8B-B14F-4D97-AF65-F5344CB8AC3E}">
        <p14:creationId xmlns:p14="http://schemas.microsoft.com/office/powerpoint/2010/main" val="36326238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same applies to individual producers (like Farmer Frank and Rancher Ruby) who benefit by specializing in different goods and trading with each other. </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27</a:t>
            </a:fld>
            <a:endParaRPr lang="en-US"/>
          </a:p>
        </p:txBody>
      </p:sp>
    </p:spTree>
    <p:extLst>
      <p:ext uri="{BB962C8B-B14F-4D97-AF65-F5344CB8AC3E}">
        <p14:creationId xmlns:p14="http://schemas.microsoft.com/office/powerpoint/2010/main" val="12185236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450" name="Rectangle 2"/>
          <p:cNvSpPr>
            <a:spLocks noGrp="1" noRot="1" noChangeAspect="1" noChangeArrowheads="1" noTextEdit="1"/>
          </p:cNvSpPr>
          <p:nvPr>
            <p:ph type="sldImg"/>
          </p:nvPr>
        </p:nvSpPr>
        <p:spPr>
          <a:ln/>
        </p:spPr>
      </p:sp>
      <p:sp>
        <p:nvSpPr>
          <p:cNvPr id="1000451" name="Rectangle 3"/>
          <p:cNvSpPr>
            <a:spLocks noGrp="1" noChangeArrowheads="1"/>
          </p:cNvSpPr>
          <p:nvPr>
            <p:ph type="body" idx="1"/>
          </p:nvPr>
        </p:nvSpPr>
        <p:spPr>
          <a:noFill/>
          <a:ln/>
        </p:spPr>
        <p:txBody>
          <a:bodyPr/>
          <a:lstStyle/>
          <a:p>
            <a:r>
              <a:rPr lang="en-US" b="1" i="1" u="sng" dirty="0">
                <a:latin typeface="Arial" pitchFamily="34" charset="0"/>
              </a:rPr>
              <a:t>Figure Caption:</a:t>
            </a:r>
            <a:r>
              <a:rPr lang="en-US" b="1" i="1" dirty="0">
                <a:latin typeface="Arial" pitchFamily="34" charset="0"/>
              </a:rPr>
              <a:t> </a:t>
            </a:r>
            <a:r>
              <a:rPr lang="en-US" b="1" dirty="0">
                <a:latin typeface="Arial" pitchFamily="34" charset="0"/>
              </a:rPr>
              <a:t>Figure 8-2: Comparative Advantage and the Production Possibility Frontier</a:t>
            </a:r>
            <a:endParaRPr lang="en-US" dirty="0">
              <a:latin typeface="Arial" pitchFamily="34" charset="0"/>
            </a:endParaRPr>
          </a:p>
          <a:p>
            <a:r>
              <a:rPr lang="en-US" dirty="0">
                <a:latin typeface="Arial" pitchFamily="34" charset="0"/>
              </a:rPr>
              <a:t>The U.S. opportunity cost of each bundle</a:t>
            </a:r>
            <a:r>
              <a:rPr lang="en-US" baseline="0" dirty="0">
                <a:latin typeface="Arial" pitchFamily="34" charset="0"/>
              </a:rPr>
              <a:t> of auto parts</a:t>
            </a:r>
            <a:r>
              <a:rPr lang="en-US" dirty="0">
                <a:latin typeface="Arial" pitchFamily="34" charset="0"/>
              </a:rPr>
              <a:t> in terms of airplanes is 2</a:t>
            </a:r>
            <a:r>
              <a:rPr lang="en-US" b="0" strike="noStrike" baseline="0" dirty="0">
                <a:solidFill>
                  <a:srgbClr val="FF0000"/>
                </a:solidFill>
                <a:latin typeface="Arial" pitchFamily="34" charset="0"/>
              </a:rPr>
              <a:t>: 2 </a:t>
            </a:r>
            <a:r>
              <a:rPr lang="en-US" dirty="0">
                <a:latin typeface="Arial" pitchFamily="34" charset="0"/>
              </a:rPr>
              <a:t>airplanes must be forgone for every additional bundle of auto parts produced. The Mexican opportunity cost of each bundle of auto parts in terms of airplanes is 0.5: only 0.5 </a:t>
            </a:r>
            <a:r>
              <a:rPr lang="en-US" b="0" dirty="0">
                <a:latin typeface="Arial" pitchFamily="34" charset="0"/>
              </a:rPr>
              <a:t>of an airplane</a:t>
            </a:r>
            <a:r>
              <a:rPr lang="en-US" b="1" baseline="0" dirty="0">
                <a:latin typeface="Arial" pitchFamily="34" charset="0"/>
              </a:rPr>
              <a:t> </a:t>
            </a:r>
            <a:r>
              <a:rPr lang="en-US" dirty="0">
                <a:latin typeface="Arial" pitchFamily="34" charset="0"/>
              </a:rPr>
              <a:t>must be forgone for every additional bundle of auto parts produced. So Mexico has a comparative advantage in auto parts and the United States has a comparative advantage in airplanes. In autarky, CUS is the U.S. production and consumption bundle and CM is the Mexican production and consumption bundle. </a:t>
            </a:r>
          </a:p>
        </p:txBody>
      </p:sp>
    </p:spTree>
    <p:extLst>
      <p:ext uri="{BB962C8B-B14F-4D97-AF65-F5344CB8AC3E}">
        <p14:creationId xmlns:p14="http://schemas.microsoft.com/office/powerpoint/2010/main" val="38341113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570" name="Rectangle 2"/>
          <p:cNvSpPr>
            <a:spLocks noGrp="1" noRot="1" noChangeAspect="1" noChangeArrowheads="1" noTextEdit="1"/>
          </p:cNvSpPr>
          <p:nvPr>
            <p:ph type="sldImg"/>
          </p:nvPr>
        </p:nvSpPr>
        <p:spPr>
          <a:ln/>
        </p:spPr>
      </p:sp>
      <p:sp>
        <p:nvSpPr>
          <p:cNvPr id="1005571" name="Rectangle 3"/>
          <p:cNvSpPr>
            <a:spLocks noGrp="1" noChangeArrowheads="1"/>
          </p:cNvSpPr>
          <p:nvPr>
            <p:ph type="body" idx="1"/>
          </p:nvPr>
        </p:nvSpPr>
        <p:spPr>
          <a:noFill/>
          <a:ln/>
        </p:spPr>
        <p:txBody>
          <a:bodyPr/>
          <a:lstStyle/>
          <a:p>
            <a:r>
              <a:rPr lang="en-US" b="1" i="1" u="sng" dirty="0">
                <a:latin typeface="Arial" pitchFamily="34" charset="0"/>
              </a:rPr>
              <a:t>Figure Caption:</a:t>
            </a:r>
            <a:r>
              <a:rPr lang="en-US" b="1" i="1" dirty="0">
                <a:latin typeface="Arial" pitchFamily="34" charset="0"/>
              </a:rPr>
              <a:t> </a:t>
            </a:r>
            <a:r>
              <a:rPr lang="en-US" b="1" dirty="0">
                <a:latin typeface="Arial" pitchFamily="34" charset="0"/>
              </a:rPr>
              <a:t>Figure 8-3: The Gains from International Trade</a:t>
            </a:r>
            <a:endParaRPr lang="en-US" dirty="0">
              <a:latin typeface="Arial" pitchFamily="34" charset="0"/>
            </a:endParaRPr>
          </a:p>
          <a:p>
            <a:r>
              <a:rPr lang="en-US" dirty="0">
                <a:latin typeface="Arial" pitchFamily="34" charset="0"/>
              </a:rPr>
              <a:t>Trade increases world production of both goods, allowing both countries to consume more. Here, each country specializes its production as a result of trade: the United States produces at QUS and Mexico produces at QM. Total world production of airplanes has risen from 1,500 to 2,000 and of auto parts from 1,500 bundles to 2,000 bundles. The United States can now consume bundle C′ US, and Mexico can now consume bundle C′ M—consumption bundles that were unattainable without trade. </a:t>
            </a:r>
          </a:p>
        </p:txBody>
      </p:sp>
    </p:spTree>
    <p:extLst>
      <p:ext uri="{BB962C8B-B14F-4D97-AF65-F5344CB8AC3E}">
        <p14:creationId xmlns:p14="http://schemas.microsoft.com/office/powerpoint/2010/main" val="1510625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F6792-DBE1-4461-97FA-F85A7B48814E}" type="slidenum">
              <a:rPr lang="en-US" smtClean="0"/>
              <a:t>3</a:t>
            </a:fld>
            <a:endParaRPr lang="en-US"/>
          </a:p>
        </p:txBody>
      </p:sp>
    </p:spTree>
    <p:extLst>
      <p:ext uri="{BB962C8B-B14F-4D97-AF65-F5344CB8AC3E}">
        <p14:creationId xmlns:p14="http://schemas.microsoft.com/office/powerpoint/2010/main" val="27248250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sz="1200" dirty="0"/>
              <a:t>Allow a few minutes for students to work on this problem.  Ask for volunteers to share their answers.  </a:t>
            </a:r>
          </a:p>
          <a:p>
            <a:pPr eaLnBrk="1" hangingPunct="1"/>
            <a:endParaRPr lang="en-US" sz="1200" dirty="0"/>
          </a:p>
          <a:p>
            <a:pPr eaLnBrk="1" hangingPunct="1"/>
            <a:r>
              <a:rPr lang="en-US" sz="1200" dirty="0"/>
              <a:t>Variation:  Before asking for volunteers, instruct students to compare their answers with their neighbors.  Not everyone will volunteer to explain their answer to the class, but everyone will at least get to explain his or her answer to a classmate. </a:t>
            </a:r>
          </a:p>
          <a:p>
            <a:endParaRPr lang="en-US" sz="1200" b="0" i="0" dirty="0"/>
          </a:p>
        </p:txBody>
      </p:sp>
      <p:sp>
        <p:nvSpPr>
          <p:cNvPr id="4" name="Slide Number Placeholder 3"/>
          <p:cNvSpPr>
            <a:spLocks noGrp="1"/>
          </p:cNvSpPr>
          <p:nvPr>
            <p:ph type="sldNum" sz="quarter" idx="10"/>
          </p:nvPr>
        </p:nvSpPr>
        <p:spPr/>
        <p:txBody>
          <a:bodyPr/>
          <a:lstStyle/>
          <a:p>
            <a:fld id="{2CAF6792-DBE1-4461-97FA-F85A7B48814E}" type="slidenum">
              <a:rPr lang="en-US" smtClean="0"/>
              <a:t>36</a:t>
            </a:fld>
            <a:endParaRPr lang="en-US"/>
          </a:p>
        </p:txBody>
      </p:sp>
    </p:spTree>
    <p:extLst>
      <p:ext uri="{BB962C8B-B14F-4D97-AF65-F5344CB8AC3E}">
        <p14:creationId xmlns:p14="http://schemas.microsoft.com/office/powerpoint/2010/main" val="14587520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F6792-DBE1-4461-97FA-F85A7B48814E}" type="slidenum">
              <a:rPr lang="en-US" smtClean="0"/>
              <a:t>37</a:t>
            </a:fld>
            <a:endParaRPr lang="en-US"/>
          </a:p>
        </p:txBody>
      </p:sp>
    </p:spTree>
    <p:extLst>
      <p:ext uri="{BB962C8B-B14F-4D97-AF65-F5344CB8AC3E}">
        <p14:creationId xmlns:p14="http://schemas.microsoft.com/office/powerpoint/2010/main" val="32455420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ahoma" charset="0"/>
                <a:ea typeface="ＭＳ Ｐゴシック" charset="0"/>
              </a:defRPr>
            </a:lvl1pPr>
            <a:lvl2pPr marL="742950" indent="-285750" eaLnBrk="0" hangingPunct="0">
              <a:defRPr sz="2000">
                <a:solidFill>
                  <a:schemeClr val="tx1"/>
                </a:solidFill>
                <a:latin typeface="Tahoma" charset="0"/>
                <a:ea typeface="ＭＳ Ｐゴシック" charset="0"/>
              </a:defRPr>
            </a:lvl2pPr>
            <a:lvl3pPr marL="1143000" indent="-228600" eaLnBrk="0" hangingPunct="0">
              <a:defRPr sz="2000">
                <a:solidFill>
                  <a:schemeClr val="tx1"/>
                </a:solidFill>
                <a:latin typeface="Tahoma" charset="0"/>
                <a:ea typeface="ＭＳ Ｐゴシック" charset="0"/>
              </a:defRPr>
            </a:lvl3pPr>
            <a:lvl4pPr marL="1600200" indent="-228600" eaLnBrk="0" hangingPunct="0">
              <a:defRPr sz="2000">
                <a:solidFill>
                  <a:schemeClr val="tx1"/>
                </a:solidFill>
                <a:latin typeface="Tahoma" charset="0"/>
                <a:ea typeface="ＭＳ Ｐゴシック" charset="0"/>
              </a:defRPr>
            </a:lvl4pPr>
            <a:lvl5pPr marL="2057400" indent="-228600" eaLnBrk="0" hangingPunct="0">
              <a:defRPr sz="2000">
                <a:solidFill>
                  <a:schemeClr val="tx1"/>
                </a:solidFill>
                <a:latin typeface="Tahoma" charset="0"/>
                <a:ea typeface="ＭＳ Ｐゴシック" charset="0"/>
              </a:defRPr>
            </a:lvl5pPr>
            <a:lvl6pPr marL="2514600" indent="-228600" eaLnBrk="0" fontAlgn="base" hangingPunct="0">
              <a:lnSpc>
                <a:spcPct val="80000"/>
              </a:lnSpc>
              <a:spcBef>
                <a:spcPct val="50000"/>
              </a:spcBef>
              <a:spcAft>
                <a:spcPct val="0"/>
              </a:spcAft>
              <a:buClr>
                <a:schemeClr val="hlink"/>
              </a:buClr>
              <a:buSzPct val="70000"/>
              <a:buFont typeface="Wingdings" charset="0"/>
              <a:defRPr sz="2000">
                <a:solidFill>
                  <a:schemeClr val="tx1"/>
                </a:solidFill>
                <a:latin typeface="Tahoma" charset="0"/>
                <a:ea typeface="ＭＳ Ｐゴシック" charset="0"/>
              </a:defRPr>
            </a:lvl6pPr>
            <a:lvl7pPr marL="2971800" indent="-228600" eaLnBrk="0" fontAlgn="base" hangingPunct="0">
              <a:lnSpc>
                <a:spcPct val="80000"/>
              </a:lnSpc>
              <a:spcBef>
                <a:spcPct val="50000"/>
              </a:spcBef>
              <a:spcAft>
                <a:spcPct val="0"/>
              </a:spcAft>
              <a:buClr>
                <a:schemeClr val="hlink"/>
              </a:buClr>
              <a:buSzPct val="70000"/>
              <a:buFont typeface="Wingdings" charset="0"/>
              <a:defRPr sz="2000">
                <a:solidFill>
                  <a:schemeClr val="tx1"/>
                </a:solidFill>
                <a:latin typeface="Tahoma" charset="0"/>
                <a:ea typeface="ＭＳ Ｐゴシック" charset="0"/>
              </a:defRPr>
            </a:lvl7pPr>
            <a:lvl8pPr marL="3429000" indent="-228600" eaLnBrk="0" fontAlgn="base" hangingPunct="0">
              <a:lnSpc>
                <a:spcPct val="80000"/>
              </a:lnSpc>
              <a:spcBef>
                <a:spcPct val="50000"/>
              </a:spcBef>
              <a:spcAft>
                <a:spcPct val="0"/>
              </a:spcAft>
              <a:buClr>
                <a:schemeClr val="hlink"/>
              </a:buClr>
              <a:buSzPct val="70000"/>
              <a:buFont typeface="Wingdings" charset="0"/>
              <a:defRPr sz="2000">
                <a:solidFill>
                  <a:schemeClr val="tx1"/>
                </a:solidFill>
                <a:latin typeface="Tahoma" charset="0"/>
                <a:ea typeface="ＭＳ Ｐゴシック" charset="0"/>
              </a:defRPr>
            </a:lvl8pPr>
            <a:lvl9pPr marL="3886200" indent="-228600" eaLnBrk="0" fontAlgn="base" hangingPunct="0">
              <a:lnSpc>
                <a:spcPct val="80000"/>
              </a:lnSpc>
              <a:spcBef>
                <a:spcPct val="50000"/>
              </a:spcBef>
              <a:spcAft>
                <a:spcPct val="0"/>
              </a:spcAft>
              <a:buClr>
                <a:schemeClr val="hlink"/>
              </a:buClr>
              <a:buSzPct val="70000"/>
              <a:buFont typeface="Wingdings" charset="0"/>
              <a:defRPr sz="2000">
                <a:solidFill>
                  <a:schemeClr val="tx1"/>
                </a:solidFill>
                <a:latin typeface="Tahoma" charset="0"/>
                <a:ea typeface="ＭＳ Ｐゴシック" charset="0"/>
              </a:defRPr>
            </a:lvl9pPr>
          </a:lstStyle>
          <a:p>
            <a:fld id="{08064AFD-ED87-0F40-AD81-1936BDF0D259}" type="slidenum">
              <a:rPr lang="en-US" sz="1200">
                <a:latin typeface="Times New Roman" charset="0"/>
              </a:rPr>
              <a:pPr/>
              <a:t>40</a:t>
            </a:fld>
            <a:endParaRPr lang="en-US" sz="1200">
              <a:latin typeface="Times New Roman" charset="0"/>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20696562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ahoma" charset="0"/>
                <a:ea typeface="ＭＳ Ｐゴシック" charset="0"/>
              </a:defRPr>
            </a:lvl1pPr>
            <a:lvl2pPr marL="742950" indent="-285750" eaLnBrk="0" hangingPunct="0">
              <a:defRPr sz="2000">
                <a:solidFill>
                  <a:schemeClr val="tx1"/>
                </a:solidFill>
                <a:latin typeface="Tahoma" charset="0"/>
                <a:ea typeface="ＭＳ Ｐゴシック" charset="0"/>
              </a:defRPr>
            </a:lvl2pPr>
            <a:lvl3pPr marL="1143000" indent="-228600" eaLnBrk="0" hangingPunct="0">
              <a:defRPr sz="2000">
                <a:solidFill>
                  <a:schemeClr val="tx1"/>
                </a:solidFill>
                <a:latin typeface="Tahoma" charset="0"/>
                <a:ea typeface="ＭＳ Ｐゴシック" charset="0"/>
              </a:defRPr>
            </a:lvl3pPr>
            <a:lvl4pPr marL="1600200" indent="-228600" eaLnBrk="0" hangingPunct="0">
              <a:defRPr sz="2000">
                <a:solidFill>
                  <a:schemeClr val="tx1"/>
                </a:solidFill>
                <a:latin typeface="Tahoma" charset="0"/>
                <a:ea typeface="ＭＳ Ｐゴシック" charset="0"/>
              </a:defRPr>
            </a:lvl4pPr>
            <a:lvl5pPr marL="2057400" indent="-228600" eaLnBrk="0" hangingPunct="0">
              <a:defRPr sz="2000">
                <a:solidFill>
                  <a:schemeClr val="tx1"/>
                </a:solidFill>
                <a:latin typeface="Tahoma" charset="0"/>
                <a:ea typeface="ＭＳ Ｐゴシック" charset="0"/>
              </a:defRPr>
            </a:lvl5pPr>
            <a:lvl6pPr marL="2514600" indent="-228600" eaLnBrk="0" fontAlgn="base" hangingPunct="0">
              <a:lnSpc>
                <a:spcPct val="80000"/>
              </a:lnSpc>
              <a:spcBef>
                <a:spcPct val="50000"/>
              </a:spcBef>
              <a:spcAft>
                <a:spcPct val="0"/>
              </a:spcAft>
              <a:buClr>
                <a:schemeClr val="hlink"/>
              </a:buClr>
              <a:buSzPct val="70000"/>
              <a:buFont typeface="Wingdings" charset="0"/>
              <a:defRPr sz="2000">
                <a:solidFill>
                  <a:schemeClr val="tx1"/>
                </a:solidFill>
                <a:latin typeface="Tahoma" charset="0"/>
                <a:ea typeface="ＭＳ Ｐゴシック" charset="0"/>
              </a:defRPr>
            </a:lvl6pPr>
            <a:lvl7pPr marL="2971800" indent="-228600" eaLnBrk="0" fontAlgn="base" hangingPunct="0">
              <a:lnSpc>
                <a:spcPct val="80000"/>
              </a:lnSpc>
              <a:spcBef>
                <a:spcPct val="50000"/>
              </a:spcBef>
              <a:spcAft>
                <a:spcPct val="0"/>
              </a:spcAft>
              <a:buClr>
                <a:schemeClr val="hlink"/>
              </a:buClr>
              <a:buSzPct val="70000"/>
              <a:buFont typeface="Wingdings" charset="0"/>
              <a:defRPr sz="2000">
                <a:solidFill>
                  <a:schemeClr val="tx1"/>
                </a:solidFill>
                <a:latin typeface="Tahoma" charset="0"/>
                <a:ea typeface="ＭＳ Ｐゴシック" charset="0"/>
              </a:defRPr>
            </a:lvl7pPr>
            <a:lvl8pPr marL="3429000" indent="-228600" eaLnBrk="0" fontAlgn="base" hangingPunct="0">
              <a:lnSpc>
                <a:spcPct val="80000"/>
              </a:lnSpc>
              <a:spcBef>
                <a:spcPct val="50000"/>
              </a:spcBef>
              <a:spcAft>
                <a:spcPct val="0"/>
              </a:spcAft>
              <a:buClr>
                <a:schemeClr val="hlink"/>
              </a:buClr>
              <a:buSzPct val="70000"/>
              <a:buFont typeface="Wingdings" charset="0"/>
              <a:defRPr sz="2000">
                <a:solidFill>
                  <a:schemeClr val="tx1"/>
                </a:solidFill>
                <a:latin typeface="Tahoma" charset="0"/>
                <a:ea typeface="ＭＳ Ｐゴシック" charset="0"/>
              </a:defRPr>
            </a:lvl8pPr>
            <a:lvl9pPr marL="3886200" indent="-228600" eaLnBrk="0" fontAlgn="base" hangingPunct="0">
              <a:lnSpc>
                <a:spcPct val="80000"/>
              </a:lnSpc>
              <a:spcBef>
                <a:spcPct val="50000"/>
              </a:spcBef>
              <a:spcAft>
                <a:spcPct val="0"/>
              </a:spcAft>
              <a:buClr>
                <a:schemeClr val="hlink"/>
              </a:buClr>
              <a:buSzPct val="70000"/>
              <a:buFont typeface="Wingdings" charset="0"/>
              <a:defRPr sz="2000">
                <a:solidFill>
                  <a:schemeClr val="tx1"/>
                </a:solidFill>
                <a:latin typeface="Tahoma" charset="0"/>
                <a:ea typeface="ＭＳ Ｐゴシック" charset="0"/>
              </a:defRPr>
            </a:lvl9pPr>
          </a:lstStyle>
          <a:p>
            <a:fld id="{08064AFD-ED87-0F40-AD81-1936BDF0D259}" type="slidenum">
              <a:rPr lang="en-US" sz="1200">
                <a:latin typeface="Times New Roman" charset="0"/>
              </a:rPr>
              <a:pPr/>
              <a:t>41</a:t>
            </a:fld>
            <a:endParaRPr lang="en-US" sz="1200">
              <a:latin typeface="Times New Roman" charset="0"/>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32984971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ahoma" charset="0"/>
                <a:ea typeface="ＭＳ Ｐゴシック" charset="0"/>
              </a:defRPr>
            </a:lvl1pPr>
            <a:lvl2pPr marL="742950" indent="-285750" eaLnBrk="0" hangingPunct="0">
              <a:defRPr sz="2000">
                <a:solidFill>
                  <a:schemeClr val="tx1"/>
                </a:solidFill>
                <a:latin typeface="Tahoma" charset="0"/>
                <a:ea typeface="ＭＳ Ｐゴシック" charset="0"/>
              </a:defRPr>
            </a:lvl2pPr>
            <a:lvl3pPr marL="1143000" indent="-228600" eaLnBrk="0" hangingPunct="0">
              <a:defRPr sz="2000">
                <a:solidFill>
                  <a:schemeClr val="tx1"/>
                </a:solidFill>
                <a:latin typeface="Tahoma" charset="0"/>
                <a:ea typeface="ＭＳ Ｐゴシック" charset="0"/>
              </a:defRPr>
            </a:lvl3pPr>
            <a:lvl4pPr marL="1600200" indent="-228600" eaLnBrk="0" hangingPunct="0">
              <a:defRPr sz="2000">
                <a:solidFill>
                  <a:schemeClr val="tx1"/>
                </a:solidFill>
                <a:latin typeface="Tahoma" charset="0"/>
                <a:ea typeface="ＭＳ Ｐゴシック" charset="0"/>
              </a:defRPr>
            </a:lvl4pPr>
            <a:lvl5pPr marL="2057400" indent="-228600" eaLnBrk="0" hangingPunct="0">
              <a:defRPr sz="2000">
                <a:solidFill>
                  <a:schemeClr val="tx1"/>
                </a:solidFill>
                <a:latin typeface="Tahoma" charset="0"/>
                <a:ea typeface="ＭＳ Ｐゴシック" charset="0"/>
              </a:defRPr>
            </a:lvl5pPr>
            <a:lvl6pPr marL="2514600" indent="-228600" eaLnBrk="0" fontAlgn="base" hangingPunct="0">
              <a:lnSpc>
                <a:spcPct val="80000"/>
              </a:lnSpc>
              <a:spcBef>
                <a:spcPct val="50000"/>
              </a:spcBef>
              <a:spcAft>
                <a:spcPct val="0"/>
              </a:spcAft>
              <a:buClr>
                <a:schemeClr val="hlink"/>
              </a:buClr>
              <a:buSzPct val="70000"/>
              <a:buFont typeface="Wingdings" charset="0"/>
              <a:defRPr sz="2000">
                <a:solidFill>
                  <a:schemeClr val="tx1"/>
                </a:solidFill>
                <a:latin typeface="Tahoma" charset="0"/>
                <a:ea typeface="ＭＳ Ｐゴシック" charset="0"/>
              </a:defRPr>
            </a:lvl6pPr>
            <a:lvl7pPr marL="2971800" indent="-228600" eaLnBrk="0" fontAlgn="base" hangingPunct="0">
              <a:lnSpc>
                <a:spcPct val="80000"/>
              </a:lnSpc>
              <a:spcBef>
                <a:spcPct val="50000"/>
              </a:spcBef>
              <a:spcAft>
                <a:spcPct val="0"/>
              </a:spcAft>
              <a:buClr>
                <a:schemeClr val="hlink"/>
              </a:buClr>
              <a:buSzPct val="70000"/>
              <a:buFont typeface="Wingdings" charset="0"/>
              <a:defRPr sz="2000">
                <a:solidFill>
                  <a:schemeClr val="tx1"/>
                </a:solidFill>
                <a:latin typeface="Tahoma" charset="0"/>
                <a:ea typeface="ＭＳ Ｐゴシック" charset="0"/>
              </a:defRPr>
            </a:lvl7pPr>
            <a:lvl8pPr marL="3429000" indent="-228600" eaLnBrk="0" fontAlgn="base" hangingPunct="0">
              <a:lnSpc>
                <a:spcPct val="80000"/>
              </a:lnSpc>
              <a:spcBef>
                <a:spcPct val="50000"/>
              </a:spcBef>
              <a:spcAft>
                <a:spcPct val="0"/>
              </a:spcAft>
              <a:buClr>
                <a:schemeClr val="hlink"/>
              </a:buClr>
              <a:buSzPct val="70000"/>
              <a:buFont typeface="Wingdings" charset="0"/>
              <a:defRPr sz="2000">
                <a:solidFill>
                  <a:schemeClr val="tx1"/>
                </a:solidFill>
                <a:latin typeface="Tahoma" charset="0"/>
                <a:ea typeface="ＭＳ Ｐゴシック" charset="0"/>
              </a:defRPr>
            </a:lvl8pPr>
            <a:lvl9pPr marL="3886200" indent="-228600" eaLnBrk="0" fontAlgn="base" hangingPunct="0">
              <a:lnSpc>
                <a:spcPct val="80000"/>
              </a:lnSpc>
              <a:spcBef>
                <a:spcPct val="50000"/>
              </a:spcBef>
              <a:spcAft>
                <a:spcPct val="0"/>
              </a:spcAft>
              <a:buClr>
                <a:schemeClr val="hlink"/>
              </a:buClr>
              <a:buSzPct val="70000"/>
              <a:buFont typeface="Wingdings" charset="0"/>
              <a:defRPr sz="2000">
                <a:solidFill>
                  <a:schemeClr val="tx1"/>
                </a:solidFill>
                <a:latin typeface="Tahoma" charset="0"/>
                <a:ea typeface="ＭＳ Ｐゴシック" charset="0"/>
              </a:defRPr>
            </a:lvl9pPr>
          </a:lstStyle>
          <a:p>
            <a:fld id="{1A5B24EA-3AA8-EB44-996F-7EF9B776B75D}" type="slidenum">
              <a:rPr lang="en-US" sz="1200">
                <a:latin typeface="Times New Roman" charset="0"/>
              </a:rPr>
              <a:pPr/>
              <a:t>42</a:t>
            </a:fld>
            <a:endParaRPr lang="en-US" sz="1200">
              <a:latin typeface="Times New Roman"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37146230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‘Ask the experts’ feature provides the opportunity for more class discussion, building on the student’s arguments brought in the first feature. </a:t>
            </a:r>
          </a:p>
          <a:p>
            <a:r>
              <a:rPr lang="en-US" dirty="0"/>
              <a:t>After showing the statement, you can ask your students to choose one of the options: agree, disagree, or uncertain. You can collect their answers in a variety of ways: show of hands, ballot, clicker system, etc. If time permits, you can allow students to group and discuss some of the reasons they chose their answer. </a:t>
            </a:r>
          </a:p>
          <a:p>
            <a:r>
              <a:rPr lang="en-US" dirty="0"/>
              <a:t>Ask the students to share with the class their reasons. Their answers will vary.</a:t>
            </a:r>
          </a:p>
          <a:p>
            <a:endParaRPr lang="en-US" dirty="0"/>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44</a:t>
            </a:fld>
            <a:endParaRPr lang="en-US"/>
          </a:p>
        </p:txBody>
      </p:sp>
    </p:spTree>
    <p:extLst>
      <p:ext uri="{BB962C8B-B14F-4D97-AF65-F5344CB8AC3E}">
        <p14:creationId xmlns:p14="http://schemas.microsoft.com/office/powerpoint/2010/main" val="4178987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F6792-DBE1-4461-97FA-F85A7B48814E}" type="slidenum">
              <a:rPr lang="en-US" smtClean="0"/>
              <a:t>45</a:t>
            </a:fld>
            <a:endParaRPr lang="en-US"/>
          </a:p>
        </p:txBody>
      </p:sp>
    </p:spTree>
    <p:extLst>
      <p:ext uri="{BB962C8B-B14F-4D97-AF65-F5344CB8AC3E}">
        <p14:creationId xmlns:p14="http://schemas.microsoft.com/office/powerpoint/2010/main" val="23923278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F6792-DBE1-4461-97FA-F85A7B48814E}" type="slidenum">
              <a:rPr lang="en-US" smtClean="0"/>
              <a:t>46</a:t>
            </a:fld>
            <a:endParaRPr lang="en-US"/>
          </a:p>
        </p:txBody>
      </p:sp>
    </p:spTree>
    <p:extLst>
      <p:ext uri="{BB962C8B-B14F-4D97-AF65-F5344CB8AC3E}">
        <p14:creationId xmlns:p14="http://schemas.microsoft.com/office/powerpoint/2010/main" val="3042499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F6792-DBE1-4461-97FA-F85A7B48814E}" type="slidenum">
              <a:rPr lang="en-US" smtClean="0"/>
              <a:t>4</a:t>
            </a:fld>
            <a:endParaRPr lang="en-US"/>
          </a:p>
        </p:txBody>
      </p:sp>
    </p:spTree>
    <p:extLst>
      <p:ext uri="{BB962C8B-B14F-4D97-AF65-F5344CB8AC3E}">
        <p14:creationId xmlns:p14="http://schemas.microsoft.com/office/powerpoint/2010/main" val="1990176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‘Ask the experts’ feature provides the opportunity for class discussion. </a:t>
            </a:r>
          </a:p>
          <a:p>
            <a:r>
              <a:rPr lang="en-US" dirty="0"/>
              <a:t>After showing the statement, you can ask your students to choose one of the options: agree, disagree, or uncertain. You can collect their answers in a variety of ways: show of hands, ballot, clicker system, etc. If time permits, you can allow students to group and discuss some of the reasons they chose their answer. </a:t>
            </a:r>
          </a:p>
          <a:p>
            <a:r>
              <a:rPr lang="en-US" dirty="0"/>
              <a:t>Ask the students to share with the class their reasons. Their answers will vary.</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5</a:t>
            </a:fld>
            <a:endParaRPr lang="en-US"/>
          </a:p>
        </p:txBody>
      </p:sp>
    </p:spTree>
    <p:extLst>
      <p:ext uri="{BB962C8B-B14F-4D97-AF65-F5344CB8AC3E}">
        <p14:creationId xmlns:p14="http://schemas.microsoft.com/office/powerpoint/2010/main" val="1335255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sz="1200" dirty="0"/>
              <a:t>The lessons illustrated by this international trade example also apply to trade between two individual producers.  Note that this chapter in the textbook does the reverse:  It develops the lessons in the context of an example involving two individual producers, and then states that the lessons also apply to international trade.  So, between this PowerPoint and the textbook chapter, students will see the same concepts and lessons developed in two different but entirely consistent approaches and examples.  </a:t>
            </a:r>
          </a:p>
          <a:p>
            <a:pPr eaLnBrk="1" hangingPunct="1"/>
            <a:endParaRPr lang="en-US" sz="1200" dirty="0"/>
          </a:p>
          <a:p>
            <a:pPr eaLnBrk="1" hangingPunct="1"/>
            <a:r>
              <a:rPr lang="en-US" sz="1200" dirty="0"/>
              <a:t>The example here is highly contrived and unrealistic in order to illustrate complex concepts as simply as possible.  The example has some qualities that make it especially valuable:</a:t>
            </a:r>
          </a:p>
          <a:p>
            <a:pPr eaLnBrk="1" hangingPunct="1"/>
            <a:endParaRPr lang="en-US" sz="1200" dirty="0"/>
          </a:p>
          <a:p>
            <a:pPr eaLnBrk="1" hangingPunct="1"/>
            <a:r>
              <a:rPr lang="en-US" sz="1200" dirty="0"/>
              <a:t>* The two goods are fundamentally different (one is agricultural, the other manufactured), which makes gains from trade based on comparative advantage very likely.  An example using more similar goods, say laptop computers and MP3 players, would not be appropriate for this chapter because it would more likely give rise to inter-industry trade, and the gains would likely arise from a source other than comparative advantage (probably increasing returns to scale).  </a:t>
            </a:r>
          </a:p>
          <a:p>
            <a:pPr eaLnBrk="1" hangingPunct="1"/>
            <a:endParaRPr lang="en-US" sz="1200" dirty="0"/>
          </a:p>
          <a:p>
            <a:pPr eaLnBrk="1" hangingPunct="1"/>
            <a:r>
              <a:rPr lang="en-US" sz="1200" dirty="0"/>
              <a:t>* In the example here, it turns out that the U.S. has an absolute advantage in both goods, yet both countries gain from trade.  Students see, therefore, that comparative advantage, not absolute advantage, is what’s necessary for trade to be mutually beneficial. </a:t>
            </a:r>
          </a:p>
          <a:p>
            <a:pPr eaLnBrk="1" hangingPunct="1"/>
            <a:endParaRPr lang="en-US" sz="1200" dirty="0"/>
          </a:p>
          <a:p>
            <a:pPr eaLnBrk="1" hangingPunct="1"/>
            <a:r>
              <a:rPr lang="en-US" sz="1200" dirty="0"/>
              <a:t>* In the real world, one often sees gains from trade based on comparative advantage occurring between countries that are very different—such as between rich industrialized countries and poor developing countries.  This example shows that trade based on comparative advantage can also occur between countries that are at similar levels of industrialization and income.  (Of course, the U.S. and Japan are very different, but they are far more similar than are, say, the U.S. and Botswana.) </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6</a:t>
            </a:fld>
            <a:endParaRPr lang="en-US"/>
          </a:p>
        </p:txBody>
      </p:sp>
    </p:spTree>
    <p:extLst>
      <p:ext uri="{BB962C8B-B14F-4D97-AF65-F5344CB8AC3E}">
        <p14:creationId xmlns:p14="http://schemas.microsoft.com/office/powerpoint/2010/main" val="420497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t>If you just covered Chapter 2, point out to your students that the U.S. PPF here is the same as in the Chapter 2 PowerPoint.   </a:t>
            </a:r>
          </a:p>
          <a:p>
            <a:pPr eaLnBrk="1" hangingPunct="1"/>
            <a:endParaRPr lang="en-US" dirty="0"/>
          </a:p>
          <a:p>
            <a:pPr eaLnBrk="1" hangingPunct="1"/>
            <a:r>
              <a:rPr lang="en-US" dirty="0"/>
              <a:t>Warn students that, in a few moments, they will be asked to derive Japan’s PPF.   They will need to follow the same steps that you are about to show for deriving the U.S. PPF.  </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7</a:t>
            </a:fld>
            <a:endParaRPr lang="en-US"/>
          </a:p>
        </p:txBody>
      </p:sp>
    </p:spTree>
    <p:extLst>
      <p:ext uri="{BB962C8B-B14F-4D97-AF65-F5344CB8AC3E}">
        <p14:creationId xmlns:p14="http://schemas.microsoft.com/office/powerpoint/2010/main" val="1083109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t>Deriving the intercepts, or endpoints of the PPF:</a:t>
            </a:r>
          </a:p>
          <a:p>
            <a:pPr eaLnBrk="1" hangingPunct="1"/>
            <a:endParaRPr lang="en-US" dirty="0"/>
          </a:p>
          <a:p>
            <a:pPr eaLnBrk="1" hangingPunct="1"/>
            <a:r>
              <a:rPr lang="en-US" dirty="0"/>
              <a:t>The U.S. has 50,000 labor hours.  </a:t>
            </a:r>
          </a:p>
          <a:p>
            <a:pPr eaLnBrk="1" hangingPunct="1"/>
            <a:endParaRPr lang="en-US" dirty="0"/>
          </a:p>
          <a:p>
            <a:pPr eaLnBrk="1" hangingPunct="1"/>
            <a:r>
              <a:rPr lang="en-US" dirty="0"/>
              <a:t>It takes 100 hours to produce a computer.  If the U.S. uses all its labor to produce computers, then it will produce 50,000/100 = 500 computers.  Hence, the horizontal intercept is </a:t>
            </a:r>
            <a:br>
              <a:rPr lang="en-US" dirty="0"/>
            </a:br>
            <a:r>
              <a:rPr lang="en-US" dirty="0"/>
              <a:t>(500 computers, 0 wheat).  </a:t>
            </a:r>
          </a:p>
          <a:p>
            <a:pPr eaLnBrk="1" hangingPunct="1"/>
            <a:endParaRPr lang="en-US" dirty="0"/>
          </a:p>
          <a:p>
            <a:pPr eaLnBrk="1" hangingPunct="1"/>
            <a:r>
              <a:rPr lang="en-US" dirty="0"/>
              <a:t>It takes 10 hours to produce a ton of wheat.  If the U.S. uses all its labor to produce wheat, then it will produce 50,000/10 = 5000 tons of wheat. Hence, the vertical intercept is </a:t>
            </a:r>
            <a:br>
              <a:rPr lang="en-US" dirty="0"/>
            </a:br>
            <a:r>
              <a:rPr lang="en-US" dirty="0"/>
              <a:t>(0 computers, 5000 tons of wheat).  </a:t>
            </a:r>
          </a:p>
          <a:p>
            <a:pPr eaLnBrk="1" hangingPunct="1"/>
            <a:endParaRPr lang="en-US" dirty="0"/>
          </a:p>
          <a:p>
            <a:pPr eaLnBrk="1" hangingPunct="1"/>
            <a:r>
              <a:rPr lang="en-US" dirty="0"/>
              <a:t>The PPF is the straight line that connects the two endpoints.  </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8</a:t>
            </a:fld>
            <a:endParaRPr lang="en-US"/>
          </a:p>
        </p:txBody>
      </p:sp>
    </p:spTree>
    <p:extLst>
      <p:ext uri="{BB962C8B-B14F-4D97-AF65-F5344CB8AC3E}">
        <p14:creationId xmlns:p14="http://schemas.microsoft.com/office/powerpoint/2010/main" val="744986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t>Of course, the U.S. could choose a different point.  The actual choice will depend on the preferences of society.  (In the following chapter—on supply and demand—we will learn what determines how much of each good society produces.)</a:t>
            </a:r>
          </a:p>
          <a:p>
            <a:pPr eaLnBrk="1" hangingPunct="1"/>
            <a:endParaRPr lang="en-US" dirty="0"/>
          </a:p>
          <a:p>
            <a:pPr eaLnBrk="1" hangingPunct="1"/>
            <a:r>
              <a:rPr lang="en-US" b="1" i="1" dirty="0"/>
              <a:t>Important note for students:  </a:t>
            </a:r>
            <a:br>
              <a:rPr lang="en-US" b="1" i="1" dirty="0"/>
            </a:br>
            <a:r>
              <a:rPr lang="en-US" b="1" i="1" dirty="0"/>
              <a:t>Without trade, a country consumes what it produces.</a:t>
            </a:r>
            <a:r>
              <a:rPr lang="en-US" dirty="0"/>
              <a:t>  </a:t>
            </a:r>
          </a:p>
          <a:p>
            <a:pPr eaLnBrk="1" hangingPunct="1"/>
            <a:endParaRPr lang="en-US" dirty="0"/>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9</a:t>
            </a:fld>
            <a:endParaRPr lang="en-US"/>
          </a:p>
        </p:txBody>
      </p:sp>
    </p:spTree>
    <p:extLst>
      <p:ext uri="{BB962C8B-B14F-4D97-AF65-F5344CB8AC3E}">
        <p14:creationId xmlns:p14="http://schemas.microsoft.com/office/powerpoint/2010/main" val="805812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Rectangle 11"/>
          <p:cNvSpPr>
            <a:spLocks noChangeArrowheads="1"/>
          </p:cNvSpPr>
          <p:nvPr userDrawn="1"/>
        </p:nvSpPr>
        <p:spPr bwMode="auto">
          <a:xfrm>
            <a:off x="5562601" y="5707063"/>
            <a:ext cx="35814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1"/>
                </a:solidFill>
                <a:latin typeface="Arial" pitchFamily="34" charset="0"/>
              </a:defRPr>
            </a:lvl1pPr>
            <a:lvl2pPr marL="742950" indent="-285750" eaLnBrk="0" hangingPunct="0">
              <a:defRPr sz="3400">
                <a:solidFill>
                  <a:schemeClr val="tx1"/>
                </a:solidFill>
                <a:latin typeface="Arial" pitchFamily="34" charset="0"/>
              </a:defRPr>
            </a:lvl2pPr>
            <a:lvl3pPr marL="1143000" indent="-228600" eaLnBrk="0" hangingPunct="0">
              <a:defRPr sz="3400">
                <a:solidFill>
                  <a:schemeClr val="tx1"/>
                </a:solidFill>
                <a:latin typeface="Arial" pitchFamily="34" charset="0"/>
              </a:defRPr>
            </a:lvl3pPr>
            <a:lvl4pPr marL="1600200" indent="-228600" eaLnBrk="0" hangingPunct="0">
              <a:defRPr sz="3400">
                <a:solidFill>
                  <a:schemeClr val="tx1"/>
                </a:solidFill>
                <a:latin typeface="Arial" pitchFamily="34" charset="0"/>
              </a:defRPr>
            </a:lvl4pPr>
            <a:lvl5pPr marL="2057400" indent="-228600" eaLnBrk="0" hangingPunct="0">
              <a:defRPr sz="3400">
                <a:solidFill>
                  <a:schemeClr val="tx1"/>
                </a:solidFill>
                <a:latin typeface="Arial" pitchFamily="34" charset="0"/>
              </a:defRPr>
            </a:lvl5pPr>
            <a:lvl6pPr marL="2514600" indent="-228600" algn="ctr" eaLnBrk="0" fontAlgn="base" hangingPunct="0">
              <a:spcBef>
                <a:spcPct val="20000"/>
              </a:spcBef>
              <a:spcAft>
                <a:spcPct val="0"/>
              </a:spcAft>
              <a:buChar char="•"/>
              <a:defRPr sz="3400">
                <a:solidFill>
                  <a:schemeClr val="tx1"/>
                </a:solidFill>
                <a:latin typeface="Arial" pitchFamily="34" charset="0"/>
              </a:defRPr>
            </a:lvl6pPr>
            <a:lvl7pPr marL="2971800" indent="-228600" algn="ctr" eaLnBrk="0" fontAlgn="base" hangingPunct="0">
              <a:spcBef>
                <a:spcPct val="20000"/>
              </a:spcBef>
              <a:spcAft>
                <a:spcPct val="0"/>
              </a:spcAft>
              <a:buChar char="•"/>
              <a:defRPr sz="3400">
                <a:solidFill>
                  <a:schemeClr val="tx1"/>
                </a:solidFill>
                <a:latin typeface="Arial" pitchFamily="34" charset="0"/>
              </a:defRPr>
            </a:lvl7pPr>
            <a:lvl8pPr marL="3429000" indent="-228600" algn="ctr" eaLnBrk="0" fontAlgn="base" hangingPunct="0">
              <a:spcBef>
                <a:spcPct val="20000"/>
              </a:spcBef>
              <a:spcAft>
                <a:spcPct val="0"/>
              </a:spcAft>
              <a:buChar char="•"/>
              <a:defRPr sz="3400">
                <a:solidFill>
                  <a:schemeClr val="tx1"/>
                </a:solidFill>
                <a:latin typeface="Arial" pitchFamily="34" charset="0"/>
              </a:defRPr>
            </a:lvl8pPr>
            <a:lvl9pPr marL="3886200" indent="-228600" algn="ctr" eaLnBrk="0" fontAlgn="base" hangingPunct="0">
              <a:spcBef>
                <a:spcPct val="20000"/>
              </a:spcBef>
              <a:spcAft>
                <a:spcPct val="0"/>
              </a:spcAft>
              <a:buChar char="•"/>
              <a:defRPr sz="3400">
                <a:solidFill>
                  <a:schemeClr val="tx1"/>
                </a:solidFill>
                <a:latin typeface="Arial" pitchFamily="34" charset="0"/>
              </a:defRPr>
            </a:lvl9pPr>
          </a:lstStyle>
          <a:p>
            <a:pPr algn="ctr" eaLnBrk="1" fontAlgn="base" hangingPunct="1">
              <a:lnSpc>
                <a:spcPct val="80000"/>
              </a:lnSpc>
              <a:spcBef>
                <a:spcPct val="20000"/>
              </a:spcBef>
              <a:spcAft>
                <a:spcPct val="0"/>
              </a:spcAft>
              <a:defRPr/>
            </a:pPr>
            <a:r>
              <a:rPr lang="en-US" altLang="en-US" sz="1400" dirty="0">
                <a:solidFill>
                  <a:srgbClr val="000000"/>
                </a:solidFill>
              </a:rPr>
              <a:t>Premium PowerPoint Slides by: </a:t>
            </a:r>
          </a:p>
          <a:p>
            <a:pPr algn="ctr" eaLnBrk="1" fontAlgn="base" hangingPunct="1">
              <a:lnSpc>
                <a:spcPct val="80000"/>
              </a:lnSpc>
              <a:spcBef>
                <a:spcPct val="20000"/>
              </a:spcBef>
              <a:spcAft>
                <a:spcPct val="0"/>
              </a:spcAft>
              <a:defRPr/>
            </a:pPr>
            <a:r>
              <a:rPr lang="en-US" altLang="en-US" sz="1400" dirty="0">
                <a:solidFill>
                  <a:srgbClr val="000000"/>
                </a:solidFill>
              </a:rPr>
              <a:t>V.  </a:t>
            </a:r>
            <a:r>
              <a:rPr lang="en-US" altLang="en-US" sz="1400" dirty="0" err="1">
                <a:solidFill>
                  <a:srgbClr val="000000"/>
                </a:solidFill>
              </a:rPr>
              <a:t>Andreea</a:t>
            </a:r>
            <a:r>
              <a:rPr lang="en-US" altLang="en-US" sz="1400" dirty="0">
                <a:solidFill>
                  <a:srgbClr val="000000"/>
                </a:solidFill>
              </a:rPr>
              <a:t>  CHIRITESCU</a:t>
            </a:r>
          </a:p>
          <a:p>
            <a:pPr algn="ctr" eaLnBrk="1" fontAlgn="base" hangingPunct="1">
              <a:lnSpc>
                <a:spcPct val="80000"/>
              </a:lnSpc>
              <a:spcBef>
                <a:spcPct val="20000"/>
              </a:spcBef>
              <a:spcAft>
                <a:spcPct val="0"/>
              </a:spcAft>
              <a:defRPr/>
            </a:pPr>
            <a:r>
              <a:rPr lang="en-US" altLang="en-US" sz="1400" dirty="0">
                <a:solidFill>
                  <a:srgbClr val="000000"/>
                </a:solidFill>
              </a:rPr>
              <a:t>Eastern Illinois University</a:t>
            </a:r>
          </a:p>
        </p:txBody>
      </p:sp>
      <p:sp>
        <p:nvSpPr>
          <p:cNvPr id="10" name="Text Placeholder 9"/>
          <p:cNvSpPr>
            <a:spLocks noGrp="1"/>
          </p:cNvSpPr>
          <p:nvPr>
            <p:ph type="body" sz="quarter" idx="12" hasCustomPrompt="1"/>
          </p:nvPr>
        </p:nvSpPr>
        <p:spPr>
          <a:xfrm>
            <a:off x="2207172" y="3276600"/>
            <a:ext cx="6936827" cy="1812925"/>
          </a:xfrm>
          <a:prstGeom prst="rect">
            <a:avLst/>
          </a:prstGeom>
        </p:spPr>
        <p:txBody>
          <a:bodyPr/>
          <a:lstStyle>
            <a:lvl1pPr marL="0" indent="0" algn="ctr">
              <a:buNone/>
              <a:defRPr sz="6000">
                <a:solidFill>
                  <a:srgbClr val="AE122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lvl="0"/>
            <a:r>
              <a:rPr lang="en-US" dirty="0"/>
              <a:t>Chapter title</a:t>
            </a:r>
          </a:p>
        </p:txBody>
      </p:sp>
      <p:sp>
        <p:nvSpPr>
          <p:cNvPr id="6" name="Slide Number Placeholder 3"/>
          <p:cNvSpPr>
            <a:spLocks noGrp="1"/>
          </p:cNvSpPr>
          <p:nvPr>
            <p:ph type="sldNum" sz="quarter" idx="14"/>
          </p:nvPr>
        </p:nvSpPr>
        <p:spPr/>
        <p:txBody>
          <a:bodyPr/>
          <a:lstStyle>
            <a:lvl1pPr>
              <a:defRPr/>
            </a:lvl1pPr>
          </a:lstStyle>
          <a:p>
            <a:pPr>
              <a:defRPr/>
            </a:pPr>
            <a:fld id="{CABCAE2A-3771-4BE5-9C85-74C66AABFB75}" type="slidenum">
              <a:rPr lang="en-US">
                <a:solidFill>
                  <a:srgbClr val="FFFFFF"/>
                </a:solidFill>
              </a:rPr>
              <a:pPr>
                <a:defRPr/>
              </a:pPr>
              <a:t>‹#›</a:t>
            </a:fld>
            <a:endParaRPr lang="en-US" dirty="0">
              <a:solidFill>
                <a:srgbClr val="FFFFFF"/>
              </a:solidFill>
            </a:endParaRPr>
          </a:p>
        </p:txBody>
      </p:sp>
      <p:sp>
        <p:nvSpPr>
          <p:cNvPr id="7" name="Footer Placeholder 4"/>
          <p:cNvSpPr>
            <a:spLocks noGrp="1"/>
          </p:cNvSpPr>
          <p:nvPr>
            <p:ph type="ftr" sz="quarter" idx="15"/>
          </p:nvPr>
        </p:nvSpPr>
        <p:spPr/>
        <p:txBody>
          <a:bodyPr/>
          <a:lstStyle>
            <a:lvl1pPr>
              <a:defRPr/>
            </a:lvl1pPr>
          </a:lstStyle>
          <a:p>
            <a:pPr>
              <a:defRPr/>
            </a:pPr>
            <a:r>
              <a:rPr lang="en-US" dirty="0">
                <a:solidFill>
                  <a:srgbClr val="FFFFFF"/>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
        <p:nvSpPr>
          <p:cNvPr id="3" name="Text Placeholder 2"/>
          <p:cNvSpPr>
            <a:spLocks noGrp="1"/>
          </p:cNvSpPr>
          <p:nvPr>
            <p:ph type="body" sz="quarter" idx="16" hasCustomPrompt="1"/>
          </p:nvPr>
        </p:nvSpPr>
        <p:spPr>
          <a:xfrm>
            <a:off x="0" y="3505200"/>
            <a:ext cx="1981200" cy="1828800"/>
          </a:xfrm>
          <a:prstGeom prst="rect">
            <a:avLst/>
          </a:prstGeom>
        </p:spPr>
        <p:txBody>
          <a:bodyPr/>
          <a:lstStyle>
            <a:lvl1pPr marL="0" indent="0" algn="ctr">
              <a:buNone/>
              <a:defRPr>
                <a:solidFill>
                  <a:srgbClr val="005EA4"/>
                </a:solidFill>
                <a:effectLst>
                  <a:outerShdw blurRad="38100" dist="38100" dir="2700000" algn="tl">
                    <a:srgbClr val="000000">
                      <a:alpha val="43137"/>
                    </a:srgbClr>
                  </a:outerShdw>
                </a:effectLst>
                <a:latin typeface="Arial Narrow" panose="020B0606020202030204" pitchFamily="34" charset="0"/>
              </a:defRPr>
            </a:lvl1pPr>
          </a:lstStyle>
          <a:p>
            <a:pPr lvl="0"/>
            <a:r>
              <a:rPr lang="en-US" dirty="0"/>
              <a:t>CHAPTER</a:t>
            </a:r>
          </a:p>
          <a:p>
            <a:pPr lvl="0"/>
            <a:r>
              <a:rPr lang="en-US" dirty="0"/>
              <a:t>#</a:t>
            </a:r>
          </a:p>
        </p:txBody>
      </p:sp>
      <p:sp>
        <p:nvSpPr>
          <p:cNvPr id="2" name="TextBox 1"/>
          <p:cNvSpPr txBox="1"/>
          <p:nvPr userDrawn="1"/>
        </p:nvSpPr>
        <p:spPr>
          <a:xfrm>
            <a:off x="0" y="0"/>
            <a:ext cx="4572000" cy="2585323"/>
          </a:xfrm>
          <a:prstGeom prst="rect">
            <a:avLst/>
          </a:prstGeom>
          <a:noFill/>
        </p:spPr>
        <p:txBody>
          <a:bodyPr wrap="square" rtlCol="0">
            <a:spAutoFit/>
          </a:bodyPr>
          <a:lstStyle/>
          <a:p>
            <a:pPr algn="ctr"/>
            <a:r>
              <a:rPr lang="en-US" sz="3200" dirty="0">
                <a:solidFill>
                  <a:schemeClr val="bg1"/>
                </a:solidFill>
                <a:latin typeface="+mj-lt"/>
                <a:cs typeface="Times New Roman" panose="02020603050405020304" pitchFamily="18" charset="0"/>
              </a:rPr>
              <a:t>N. GREGORY MANKIW</a:t>
            </a:r>
            <a:br>
              <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b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2800" dirty="0">
                <a:solidFill>
                  <a:schemeClr val="tx1">
                    <a:lumMod val="50000"/>
                    <a:lumOff val="50000"/>
                  </a:schemeClr>
                </a:solidFill>
                <a:latin typeface="Times New Roman" panose="02020603050405020304" pitchFamily="18" charset="0"/>
                <a:cs typeface="Times New Roman" panose="02020603050405020304" pitchFamily="18" charset="0"/>
              </a:rPr>
              <a:t>PRINCIPLES OF</a:t>
            </a:r>
            <a:br>
              <a:rPr lang="en-US" sz="2400" dirty="0">
                <a:latin typeface="Times New Roman" panose="02020603050405020304" pitchFamily="18" charset="0"/>
                <a:cs typeface="Times New Roman" panose="02020603050405020304" pitchFamily="18" charset="0"/>
              </a:rPr>
            </a:br>
            <a:r>
              <a:rPr lang="en-US" sz="5400" dirty="0">
                <a:latin typeface="+mj-lt"/>
              </a:rPr>
              <a:t>ECONOMICS</a:t>
            </a:r>
            <a:br>
              <a:rPr lang="en-US" dirty="0"/>
            </a:br>
            <a:r>
              <a:rPr lang="en-US" sz="2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Eighth Edition </a:t>
            </a:r>
            <a:endParaRPr lang="en-US" dirty="0"/>
          </a:p>
        </p:txBody>
      </p:sp>
    </p:spTree>
    <p:extLst>
      <p:ext uri="{BB962C8B-B14F-4D97-AF65-F5344CB8AC3E}">
        <p14:creationId xmlns:p14="http://schemas.microsoft.com/office/powerpoint/2010/main" val="868237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605119"/>
            <a:ext cx="8492836" cy="5836624"/>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7"/>
          <p:cNvSpPr>
            <a:spLocks noGrp="1" noChangeArrowheads="1"/>
          </p:cNvSpPr>
          <p:nvPr>
            <p:ph type="sldNum" sz="quarter" idx="10"/>
          </p:nvPr>
        </p:nvSpPr>
        <p:spPr>
          <a:ln/>
        </p:spPr>
        <p:txBody>
          <a:bodyPr/>
          <a:lstStyle>
            <a:lvl1pPr>
              <a:defRPr/>
            </a:lvl1pPr>
          </a:lstStyle>
          <a:p>
            <a:pPr>
              <a:defRPr/>
            </a:pPr>
            <a:fld id="{7FD95AB8-5D89-46A9-8508-FFECD7F10317}" type="slidenum">
              <a:rPr lang="en-US"/>
              <a:pPr>
                <a:defRPr/>
              </a:pPr>
              <a:t>‹#›</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503719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1" y="100939"/>
            <a:ext cx="8686800" cy="860961"/>
          </a:xfrm>
        </p:spPr>
        <p:txBody>
          <a:bodyPr/>
          <a:lstStyle>
            <a:lvl1pPr>
              <a:defRPr sz="3600">
                <a:solidFill>
                  <a:srgbClr val="005EA4"/>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a:spLocks noGrp="1" noChangeArrowheads="1"/>
          </p:cNvSpPr>
          <p:nvPr>
            <p:ph type="sldNum" sz="quarter" idx="10"/>
          </p:nvPr>
        </p:nvSpPr>
        <p:spPr/>
        <p:txBody>
          <a:bodyPr/>
          <a:lstStyle>
            <a:lvl1pPr>
              <a:defRPr/>
            </a:lvl1pPr>
          </a:lstStyle>
          <a:p>
            <a:pPr>
              <a:defRPr/>
            </a:pPr>
            <a:fld id="{073C29DC-2178-4274-9150-45F8EBD31C2D}" type="slidenum">
              <a:rPr lang="en-US"/>
              <a:pPr>
                <a:defRPr/>
              </a:pPr>
              <a:t>‹#›</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dirty="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131864117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40068" y="100939"/>
            <a:ext cx="7803931" cy="860961"/>
          </a:xfrm>
        </p:spPr>
        <p:txBody>
          <a:bodyPr/>
          <a:lstStyle/>
          <a:p>
            <a:r>
              <a:rPr lang="en-US" dirty="0"/>
              <a:t>Click to edit Master title style</a:t>
            </a:r>
          </a:p>
        </p:txBody>
      </p:sp>
      <p:sp>
        <p:nvSpPr>
          <p:cNvPr id="3" name="Content Placeholder 2"/>
          <p:cNvSpPr>
            <a:spLocks noGrp="1"/>
          </p:cNvSpPr>
          <p:nvPr>
            <p:ph idx="1"/>
          </p:nvPr>
        </p:nvSpPr>
        <p:spPr/>
        <p:txBody>
          <a:bodyPr/>
          <a:lstStyle>
            <a:lvl1pPr>
              <a:defRPr>
                <a:solidFill>
                  <a:srgbClr val="005EA4"/>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a:spLocks noGrp="1" noChangeArrowheads="1"/>
          </p:cNvSpPr>
          <p:nvPr>
            <p:ph type="sldNum" sz="quarter" idx="10"/>
          </p:nvPr>
        </p:nvSpPr>
        <p:spPr/>
        <p:txBody>
          <a:bodyPr/>
          <a:lstStyle>
            <a:lvl1pPr>
              <a:defRPr/>
            </a:lvl1pPr>
          </a:lstStyle>
          <a:p>
            <a:pPr>
              <a:defRPr/>
            </a:pPr>
            <a:fld id="{073C29DC-2178-4274-9150-45F8EBD31C2D}" type="slidenum">
              <a:rPr lang="en-US"/>
              <a:pPr>
                <a:defRPr/>
              </a:pPr>
              <a:t>‹#›</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dirty="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3046727519"/>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40068" y="100939"/>
            <a:ext cx="7803931" cy="860961"/>
          </a:xfrm>
        </p:spPr>
        <p:txBody>
          <a:bodyPr/>
          <a:lstStyle/>
          <a:p>
            <a:r>
              <a:rPr lang="en-US" dirty="0"/>
              <a:t>Click to edit Master title style</a:t>
            </a:r>
          </a:p>
        </p:txBody>
      </p:sp>
      <p:sp>
        <p:nvSpPr>
          <p:cNvPr id="3" name="Content Placeholder 2"/>
          <p:cNvSpPr>
            <a:spLocks noGrp="1"/>
          </p:cNvSpPr>
          <p:nvPr>
            <p:ph idx="1"/>
          </p:nvPr>
        </p:nvSpPr>
        <p:spPr>
          <a:xfrm>
            <a:off x="277813" y="1025525"/>
            <a:ext cx="6656387" cy="5422900"/>
          </a:xfrm>
        </p:spPr>
        <p:txBody>
          <a:bodyPr/>
          <a:lstStyle>
            <a:lvl1pPr>
              <a:defRPr>
                <a:solidFill>
                  <a:srgbClr val="005EA4"/>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a:spLocks noGrp="1" noChangeArrowheads="1"/>
          </p:cNvSpPr>
          <p:nvPr>
            <p:ph type="sldNum" sz="quarter" idx="10"/>
          </p:nvPr>
        </p:nvSpPr>
        <p:spPr/>
        <p:txBody>
          <a:bodyPr/>
          <a:lstStyle>
            <a:lvl1pPr>
              <a:defRPr/>
            </a:lvl1pPr>
          </a:lstStyle>
          <a:p>
            <a:pPr>
              <a:defRPr/>
            </a:pPr>
            <a:fld id="{073C29DC-2178-4274-9150-45F8EBD31C2D}" type="slidenum">
              <a:rPr lang="en-US"/>
              <a:pPr>
                <a:defRPr/>
              </a:pPr>
              <a:t>‹#›</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dirty="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
        <p:nvSpPr>
          <p:cNvPr id="7" name="Text Placeholder 6"/>
          <p:cNvSpPr>
            <a:spLocks noGrp="1"/>
          </p:cNvSpPr>
          <p:nvPr>
            <p:ph type="body" sz="quarter" idx="12"/>
          </p:nvPr>
        </p:nvSpPr>
        <p:spPr>
          <a:xfrm>
            <a:off x="7010400" y="4191000"/>
            <a:ext cx="2133600" cy="1295400"/>
          </a:xfrm>
        </p:spPr>
        <p:txBody>
          <a:bodyPr/>
          <a:lstStyle>
            <a:lvl1pPr marL="0" indent="0">
              <a:buNone/>
              <a:defRPr sz="2000" i="1">
                <a:solidFill>
                  <a:schemeClr val="accent6">
                    <a:lumMod val="50000"/>
                  </a:schemeClr>
                </a:solidFill>
                <a:latin typeface="Cambria" panose="02040503050406030204" pitchFamily="18" charset="0"/>
                <a:sym typeface="Wingdings" panose="05000000000000000000" pitchFamily="2" charset="2"/>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a:p>
            <a:pPr lvl="0"/>
            <a:r>
              <a:rPr lang="en-US" dirty="0"/>
              <a:t>Picture comment </a:t>
            </a:r>
          </a:p>
        </p:txBody>
      </p:sp>
    </p:spTree>
    <p:extLst>
      <p:ext uri="{BB962C8B-B14F-4D97-AF65-F5344CB8AC3E}">
        <p14:creationId xmlns:p14="http://schemas.microsoft.com/office/powerpoint/2010/main" val="2600461"/>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tx1"/>
                </a:solidFill>
              </a:defRPr>
            </a:lvl1pPr>
          </a:lstStyle>
          <a:p>
            <a:r>
              <a:rPr lang="en-US" dirty="0"/>
              <a:t>Click to edit Master title style</a:t>
            </a:r>
          </a:p>
        </p:txBody>
      </p:sp>
      <p:sp>
        <p:nvSpPr>
          <p:cNvPr id="6" name="Text Placeholder 5"/>
          <p:cNvSpPr>
            <a:spLocks noGrp="1"/>
          </p:cNvSpPr>
          <p:nvPr>
            <p:ph type="body" sz="quarter" idx="12"/>
          </p:nvPr>
        </p:nvSpPr>
        <p:spPr>
          <a:xfrm>
            <a:off x="5435600" y="901700"/>
            <a:ext cx="3365500" cy="4826000"/>
          </a:xfrm>
        </p:spPr>
        <p:txBody>
          <a:bodyPr/>
          <a:lstStyle>
            <a:lvl1pPr marL="0" indent="0" algn="l">
              <a:spcBef>
                <a:spcPts val="0"/>
              </a:spcBef>
              <a:defRPr sz="1600"/>
            </a:lvl1pPr>
          </a:lstStyle>
          <a:p>
            <a:pPr lvl="0"/>
            <a:r>
              <a:rPr lang="en-US" dirty="0"/>
              <a:t>Click to edit Master text styles</a:t>
            </a:r>
          </a:p>
        </p:txBody>
      </p:sp>
      <p:sp>
        <p:nvSpPr>
          <p:cNvPr id="4" name="Rectangle 13"/>
          <p:cNvSpPr>
            <a:spLocks noGrp="1" noChangeArrowheads="1"/>
          </p:cNvSpPr>
          <p:nvPr>
            <p:ph type="sldNum" sz="quarter" idx="13"/>
          </p:nvPr>
        </p:nvSpPr>
        <p:spPr>
          <a:ln/>
        </p:spPr>
        <p:txBody>
          <a:bodyPr/>
          <a:lstStyle>
            <a:lvl1pPr>
              <a:defRPr/>
            </a:lvl1pPr>
          </a:lstStyle>
          <a:p>
            <a:pPr>
              <a:defRPr/>
            </a:pPr>
            <a:fld id="{2F37425F-5E17-4209-B948-B5CE2119E408}" type="slidenum">
              <a:rPr lang="en-US"/>
              <a:pPr>
                <a:defRPr/>
              </a:pPr>
              <a:t>‹#›</a:t>
            </a:fld>
            <a:endParaRPr lang="en-US" dirty="0"/>
          </a:p>
        </p:txBody>
      </p:sp>
      <p:sp>
        <p:nvSpPr>
          <p:cNvPr id="5" name="Footer Placeholder 4"/>
          <p:cNvSpPr>
            <a:spLocks noGrp="1"/>
          </p:cNvSpPr>
          <p:nvPr>
            <p:ph type="ftr" sz="quarter" idx="14"/>
          </p:nvPr>
        </p:nvSpPr>
        <p:spPr/>
        <p:txBody>
          <a:bodyPr/>
          <a:lstStyle>
            <a:lvl1pPr>
              <a:defRPr/>
            </a:lvl1pPr>
          </a:lstStyle>
          <a:p>
            <a:pPr>
              <a:defRPr/>
            </a:pPr>
            <a:r>
              <a:rPr lang="en-US" dirty="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299757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tx1"/>
                </a:solidFill>
              </a:defRPr>
            </a:lvl1pPr>
          </a:lstStyle>
          <a:p>
            <a:r>
              <a:rPr lang="en-US" dirty="0"/>
              <a:t>Click to edit Master title style</a:t>
            </a:r>
          </a:p>
        </p:txBody>
      </p:sp>
      <p:sp>
        <p:nvSpPr>
          <p:cNvPr id="6" name="Text Placeholder 5"/>
          <p:cNvSpPr>
            <a:spLocks noGrp="1"/>
          </p:cNvSpPr>
          <p:nvPr>
            <p:ph type="body" sz="quarter" idx="12"/>
          </p:nvPr>
        </p:nvSpPr>
        <p:spPr>
          <a:xfrm>
            <a:off x="5435600" y="901700"/>
            <a:ext cx="3365500" cy="4826000"/>
          </a:xfrm>
        </p:spPr>
        <p:txBody>
          <a:bodyPr/>
          <a:lstStyle>
            <a:lvl1pPr marL="0" indent="0" algn="l">
              <a:spcBef>
                <a:spcPts val="0"/>
              </a:spcBef>
              <a:defRPr sz="1600"/>
            </a:lvl1pPr>
          </a:lstStyle>
          <a:p>
            <a:pPr lvl="0"/>
            <a:r>
              <a:rPr lang="en-US" dirty="0"/>
              <a:t>Click to edit Master text styles</a:t>
            </a:r>
          </a:p>
        </p:txBody>
      </p:sp>
      <p:sp>
        <p:nvSpPr>
          <p:cNvPr id="4" name="Rectangle 13"/>
          <p:cNvSpPr>
            <a:spLocks noGrp="1" noChangeArrowheads="1"/>
          </p:cNvSpPr>
          <p:nvPr>
            <p:ph type="sldNum" sz="quarter" idx="13"/>
          </p:nvPr>
        </p:nvSpPr>
        <p:spPr>
          <a:ln/>
        </p:spPr>
        <p:txBody>
          <a:bodyPr/>
          <a:lstStyle>
            <a:lvl1pPr>
              <a:defRPr/>
            </a:lvl1pPr>
          </a:lstStyle>
          <a:p>
            <a:pPr>
              <a:defRPr/>
            </a:pPr>
            <a:fld id="{2F37425F-5E17-4209-B948-B5CE2119E408}" type="slidenum">
              <a:rPr lang="en-US"/>
              <a:pPr>
                <a:defRPr/>
              </a:pPr>
              <a:t>‹#›</a:t>
            </a:fld>
            <a:endParaRPr lang="en-US" dirty="0"/>
          </a:p>
        </p:txBody>
      </p:sp>
      <p:sp>
        <p:nvSpPr>
          <p:cNvPr id="5" name="Footer Placeholder 4"/>
          <p:cNvSpPr>
            <a:spLocks noGrp="1"/>
          </p:cNvSpPr>
          <p:nvPr>
            <p:ph type="ftr" sz="quarter" idx="14"/>
          </p:nvPr>
        </p:nvSpPr>
        <p:spPr/>
        <p:txBody>
          <a:bodyPr/>
          <a:lstStyle>
            <a:lvl1pPr>
              <a:defRPr/>
            </a:lvl1pPr>
          </a:lstStyle>
          <a:p>
            <a:pPr>
              <a:defRPr/>
            </a:pPr>
            <a:r>
              <a:rPr lang="en-US" dirty="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218884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0034" y="100939"/>
            <a:ext cx="7803931" cy="661061"/>
          </a:xfrm>
        </p:spPr>
        <p:txBody>
          <a:bodyPr/>
          <a:lstStyle>
            <a:lvl1pPr>
              <a:defRPr sz="3200">
                <a:solidFill>
                  <a:srgbClr val="005EA4"/>
                </a:solidFill>
              </a:defRPr>
            </a:lvl1pPr>
          </a:lstStyle>
          <a:p>
            <a:r>
              <a:rPr lang="en-US" dirty="0"/>
              <a:t>Click to edit Master title style</a:t>
            </a:r>
          </a:p>
        </p:txBody>
      </p:sp>
      <p:sp>
        <p:nvSpPr>
          <p:cNvPr id="3" name="Content Placeholder 2"/>
          <p:cNvSpPr>
            <a:spLocks noGrp="1"/>
          </p:cNvSpPr>
          <p:nvPr>
            <p:ph idx="1"/>
          </p:nvPr>
        </p:nvSpPr>
        <p:spPr>
          <a:xfrm>
            <a:off x="347241" y="914400"/>
            <a:ext cx="8518947" cy="5534025"/>
          </a:xfrm>
          <a:prstGeom prst="rect">
            <a:avLst/>
          </a:prstGeom>
        </p:spPr>
        <p:txBody>
          <a:bodyPr/>
          <a:lstStyle>
            <a:lvl1pPr>
              <a:defRPr sz="3200">
                <a:solidFill>
                  <a:schemeClr val="tx2"/>
                </a:solidFill>
              </a:defRPr>
            </a:lvl1pPr>
            <a:lvl2pPr>
              <a:defRPr sz="2800">
                <a:solidFill>
                  <a:schemeClr val="tx2"/>
                </a:solidFill>
              </a:defRPr>
            </a:lvl2pPr>
            <a:lvl3pPr>
              <a:defRPr sz="2400">
                <a:solidFill>
                  <a:schemeClr val="tx2"/>
                </a:solidFill>
              </a:defRPr>
            </a:lvl3pPr>
            <a:lvl4pPr>
              <a:defRPr sz="2000">
                <a:solidFill>
                  <a:schemeClr val="tx2"/>
                </a:solidFill>
              </a:defRPr>
            </a:lvl4pPr>
            <a:lvl5pPr>
              <a:defRPr sz="18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a:spLocks noGrp="1" noChangeArrowheads="1"/>
          </p:cNvSpPr>
          <p:nvPr>
            <p:ph type="sldNum" sz="quarter" idx="10"/>
          </p:nvPr>
        </p:nvSpPr>
        <p:spPr/>
        <p:txBody>
          <a:bodyPr/>
          <a:lstStyle>
            <a:lvl1pPr>
              <a:defRPr/>
            </a:lvl1pPr>
          </a:lstStyle>
          <a:p>
            <a:pPr>
              <a:defRPr/>
            </a:pPr>
            <a:fld id="{073C29DC-2178-4274-9150-45F8EBD31C2D}" type="slidenum">
              <a:rPr lang="en-US"/>
              <a:pPr>
                <a:defRPr/>
              </a:pPr>
              <a:t>‹#›</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dirty="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267569626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Content Placeholder 2"/>
          <p:cNvSpPr>
            <a:spLocks noGrp="1"/>
          </p:cNvSpPr>
          <p:nvPr>
            <p:ph idx="1"/>
          </p:nvPr>
        </p:nvSpPr>
        <p:spPr>
          <a:xfrm>
            <a:off x="457200" y="688622"/>
            <a:ext cx="8458200" cy="5788378"/>
          </a:xfrm>
        </p:spPr>
        <p:txBody>
          <a:bodyPr/>
          <a:lstStyle>
            <a:lvl1pPr>
              <a:defRPr>
                <a:solidFill>
                  <a:srgbClr val="AE122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7"/>
          <p:cNvSpPr>
            <a:spLocks noGrp="1" noChangeArrowheads="1"/>
          </p:cNvSpPr>
          <p:nvPr>
            <p:ph type="sldNum" sz="quarter" idx="10"/>
          </p:nvPr>
        </p:nvSpPr>
        <p:spPr>
          <a:ln/>
        </p:spPr>
        <p:txBody>
          <a:bodyPr/>
          <a:lstStyle>
            <a:lvl1pPr>
              <a:defRPr/>
            </a:lvl1pPr>
          </a:lstStyle>
          <a:p>
            <a:pPr>
              <a:defRPr/>
            </a:pPr>
            <a:fld id="{F9168CB8-64E8-4A17-9AA1-DC0C06686103}" type="slidenum">
              <a:rPr lang="en-US"/>
              <a:pPr>
                <a:defRPr/>
              </a:pPr>
              <a:t>‹#›</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2642464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pPr fontAlgn="base">
              <a:spcAft>
                <a:spcPct val="0"/>
              </a:spcAft>
              <a:defRPr/>
            </a:pPr>
            <a:fld id="{CFA536BC-3ED5-4293-8323-16A4258B4A0B}" type="slidenum">
              <a:rPr lang="en-US" smtClean="0"/>
              <a:pPr fontAlgn="base">
                <a:spcAft>
                  <a:spcPct val="0"/>
                </a:spcAft>
                <a:defRPr/>
              </a:pPr>
              <a:t>‹#›</a:t>
            </a:fld>
            <a:endParaRPr lang="en-US" dirty="0"/>
          </a:p>
        </p:txBody>
      </p:sp>
      <p:sp>
        <p:nvSpPr>
          <p:cNvPr id="4" name="Footer Placeholder 3"/>
          <p:cNvSpPr>
            <a:spLocks noGrp="1"/>
          </p:cNvSpPr>
          <p:nvPr>
            <p:ph type="ftr" sz="quarter" idx="11"/>
          </p:nvPr>
        </p:nvSpPr>
        <p:spPr/>
        <p:txBody>
          <a:bodyPr/>
          <a:lstStyle/>
          <a:p>
            <a:pPr fontAlgn="base">
              <a:spcBef>
                <a:spcPct val="20000"/>
              </a:spcBef>
              <a:spcAft>
                <a:spcPct val="0"/>
              </a:spcAft>
              <a:defRPr/>
            </a:pPr>
            <a:r>
              <a:rPr lang="en-US" dirty="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
        <p:nvSpPr>
          <p:cNvPr id="6" name="Text Placeholder 5"/>
          <p:cNvSpPr>
            <a:spLocks noGrp="1"/>
          </p:cNvSpPr>
          <p:nvPr>
            <p:ph type="body" sz="quarter" idx="12"/>
          </p:nvPr>
        </p:nvSpPr>
        <p:spPr>
          <a:xfrm>
            <a:off x="457200" y="533400"/>
            <a:ext cx="8458200" cy="533400"/>
          </a:xfrm>
        </p:spPr>
        <p:txBody>
          <a:bodyPr/>
          <a:lstStyle>
            <a:lvl1pPr marL="0" indent="0">
              <a:buNone/>
              <a:defRPr sz="3200" i="0">
                <a:solidFill>
                  <a:schemeClr val="tx1"/>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1"/>
            <a:r>
              <a:rPr lang="en-US" dirty="0"/>
              <a:t>Click to edit Master text styles</a:t>
            </a:r>
          </a:p>
        </p:txBody>
      </p:sp>
      <p:sp>
        <p:nvSpPr>
          <p:cNvPr id="9" name="Text Placeholder 5"/>
          <p:cNvSpPr>
            <a:spLocks noGrp="1"/>
          </p:cNvSpPr>
          <p:nvPr>
            <p:ph type="body" sz="quarter" idx="14"/>
          </p:nvPr>
        </p:nvSpPr>
        <p:spPr>
          <a:xfrm>
            <a:off x="533400" y="1295400"/>
            <a:ext cx="8077200" cy="2209800"/>
          </a:xfrm>
        </p:spPr>
        <p:txBody>
          <a:bodyPr/>
          <a:lstStyle>
            <a:lvl1pPr marL="0" indent="0">
              <a:buNone/>
              <a:defRPr sz="3200" i="1">
                <a:solidFill>
                  <a:schemeClr val="accent6">
                    <a:lumMod val="50000"/>
                  </a:schemeClr>
                </a:solidFill>
                <a:latin typeface="Cambria" panose="02040503050406030204" pitchFamily="18"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36954494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4.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5.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6.xml"/><Relationship Id="rId1" Type="http://schemas.openxmlformats.org/officeDocument/2006/relationships/slideLayout" Target="../slideLayouts/slideLayout7.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theme" Target="../theme/theme7.xml"/><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pn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theme" Target="../theme/theme8.xml"/><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20.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theme" Target="../theme/theme9.xml"/><Relationship Id="rId1" Type="http://schemas.openxmlformats.org/officeDocument/2006/relationships/slideLayout" Target="../slideLayouts/slideLayout10.xml"/><Relationship Id="rId5" Type="http://schemas.openxmlformats.org/officeDocument/2006/relationships/image" Target="../media/image24.png"/><Relationship Id="rId4" Type="http://schemas.openxmlformats.org/officeDocument/2006/relationships/image" Target="../media/image2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484188"/>
            <a:ext cx="9144000" cy="6326187"/>
          </a:xfrm>
          <a:prstGeom prst="rect">
            <a:avLst/>
          </a:prstGeom>
          <a:noFill/>
          <a:ln>
            <a:noFill/>
          </a:ln>
          <a:effectLst>
            <a:outerShdw sx="999" sy="999" algn="ctr" rotWithShape="0">
              <a:srgbClr val="000000"/>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1027" name="Picture 9"/>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6400800"/>
            <a:ext cx="9144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 name="Slide Number Placeholder 1"/>
          <p:cNvSpPr>
            <a:spLocks noGrp="1"/>
          </p:cNvSpPr>
          <p:nvPr>
            <p:ph type="sldNum" sz="quarter" idx="4"/>
          </p:nvPr>
        </p:nvSpPr>
        <p:spPr>
          <a:xfrm>
            <a:off x="8521700" y="6484938"/>
            <a:ext cx="622300" cy="409575"/>
          </a:xfrm>
          <a:prstGeom prst="rect">
            <a:avLst/>
          </a:prstGeom>
          <a:noFill/>
        </p:spPr>
        <p:txBody>
          <a:bodyPr vert="horz" lIns="91440" tIns="45720" rIns="91440" bIns="45720" rtlCol="0" anchor="ctr"/>
          <a:lstStyle>
            <a:lvl1pPr algn="r">
              <a:buFontTx/>
              <a:buNone/>
              <a:defRPr sz="1200">
                <a:solidFill>
                  <a:schemeClr val="bg1"/>
                </a:solidFill>
              </a:defRPr>
            </a:lvl1pPr>
          </a:lstStyle>
          <a:p>
            <a:pPr fontAlgn="base">
              <a:spcBef>
                <a:spcPct val="20000"/>
              </a:spcBef>
              <a:spcAft>
                <a:spcPct val="0"/>
              </a:spcAft>
              <a:defRPr/>
            </a:pPr>
            <a:fld id="{C148E929-2C81-42BB-92FD-6CE3916FB07A}" type="slidenum">
              <a:rPr lang="en-US">
                <a:solidFill>
                  <a:srgbClr val="FFFFFF"/>
                </a:solidFill>
              </a:rPr>
              <a:pPr fontAlgn="base">
                <a:spcBef>
                  <a:spcPct val="20000"/>
                </a:spcBef>
                <a:spcAft>
                  <a:spcPct val="0"/>
                </a:spcAft>
                <a:defRPr/>
              </a:pPr>
              <a:t>‹#›</a:t>
            </a:fld>
            <a:endParaRPr lang="en-US" dirty="0">
              <a:solidFill>
                <a:srgbClr val="FFFFFF"/>
              </a:solidFill>
            </a:endParaRPr>
          </a:p>
        </p:txBody>
      </p:sp>
      <p:pic>
        <p:nvPicPr>
          <p:cNvPr id="1030" name="Picture 9"/>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9144000" cy="52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18" name="Content Placeholder 7"/>
          <p:cNvSpPr txBox="1">
            <a:spLocks/>
          </p:cNvSpPr>
          <p:nvPr userDrawn="1"/>
        </p:nvSpPr>
        <p:spPr>
          <a:xfrm>
            <a:off x="31750" y="766763"/>
            <a:ext cx="4540250" cy="203993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Bef>
                <a:spcPts val="0"/>
              </a:spcBef>
              <a:buFontTx/>
              <a:buNone/>
              <a:defRPr/>
            </a:pPr>
            <a:endParaRPr lang="en-US" sz="2200" i="1" kern="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032" name="Picture 17"/>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572000" y="150813"/>
            <a:ext cx="4572000" cy="3028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3" name="Footer Placeholder 2"/>
          <p:cNvSpPr>
            <a:spLocks noGrp="1"/>
          </p:cNvSpPr>
          <p:nvPr>
            <p:ph type="ftr" sz="quarter" idx="3"/>
          </p:nvPr>
        </p:nvSpPr>
        <p:spPr>
          <a:xfrm>
            <a:off x="0" y="6400800"/>
            <a:ext cx="8540750" cy="457200"/>
          </a:xfrm>
          <a:prstGeom prst="rect">
            <a:avLst/>
          </a:prstGeom>
          <a:noFill/>
        </p:spPr>
        <p:txBody>
          <a:bodyPr vert="horz" lIns="91440" tIns="45720" rIns="91440" bIns="45720" rtlCol="0" anchor="ctr"/>
          <a:lstStyle>
            <a:lvl1pPr algn="l">
              <a:buNone/>
              <a:defRPr sz="1000">
                <a:solidFill>
                  <a:schemeClr val="bg1"/>
                </a:solidFill>
                <a:cs typeface="Arial" pitchFamily="34" charset="0"/>
              </a:defRPr>
            </a:lvl1pPr>
          </a:lstStyle>
          <a:p>
            <a:pPr fontAlgn="base">
              <a:spcAft>
                <a:spcPct val="0"/>
              </a:spcAft>
              <a:defRPr/>
            </a:pPr>
            <a:r>
              <a:rPr lang="en-US" dirty="0">
                <a:solidFill>
                  <a:srgbClr val="FFFFFF"/>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3130776066"/>
      </p:ext>
    </p:extLst>
  </p:cSld>
  <p:clrMap bg1="lt1" tx1="dk1" bg2="lt2" tx2="dk2" accent1="accent1" accent2="accent2" accent3="accent3" accent4="accent4" accent5="accent5" accent6="accent6" hlink="hlink" folHlink="folHlink"/>
  <p:sldLayoutIdLst>
    <p:sldLayoutId id="2147483661" r:id="rId1"/>
  </p:sldLayoutIdLst>
  <p:hf hdr="0" dt="0"/>
  <p:txStyles>
    <p:titleStyle>
      <a:lvl1pPr algn="l" rtl="0" eaLnBrk="0" fontAlgn="base" hangingPunct="0">
        <a:spcBef>
          <a:spcPct val="0"/>
        </a:spcBef>
        <a:spcAft>
          <a:spcPct val="0"/>
        </a:spcAft>
        <a:defRPr sz="4400">
          <a:solidFill>
            <a:schemeClr val="accent2"/>
          </a:solidFill>
          <a:latin typeface="+mj-lt"/>
          <a:ea typeface="+mj-ea"/>
          <a:cs typeface="+mj-cs"/>
        </a:defRPr>
      </a:lvl1pPr>
      <a:lvl2pPr algn="l" rtl="0" eaLnBrk="0" fontAlgn="base" hangingPunct="0">
        <a:spcBef>
          <a:spcPct val="0"/>
        </a:spcBef>
        <a:spcAft>
          <a:spcPct val="0"/>
        </a:spcAft>
        <a:defRPr sz="4400">
          <a:solidFill>
            <a:schemeClr val="accent2"/>
          </a:solidFill>
          <a:latin typeface="Sabon-Bold" charset="0"/>
        </a:defRPr>
      </a:lvl2pPr>
      <a:lvl3pPr algn="l" rtl="0" eaLnBrk="0" fontAlgn="base" hangingPunct="0">
        <a:spcBef>
          <a:spcPct val="0"/>
        </a:spcBef>
        <a:spcAft>
          <a:spcPct val="0"/>
        </a:spcAft>
        <a:defRPr sz="4400">
          <a:solidFill>
            <a:schemeClr val="accent2"/>
          </a:solidFill>
          <a:latin typeface="Sabon-Bold" charset="0"/>
        </a:defRPr>
      </a:lvl3pPr>
      <a:lvl4pPr algn="l" rtl="0" eaLnBrk="0" fontAlgn="base" hangingPunct="0">
        <a:spcBef>
          <a:spcPct val="0"/>
        </a:spcBef>
        <a:spcAft>
          <a:spcPct val="0"/>
        </a:spcAft>
        <a:defRPr sz="4400">
          <a:solidFill>
            <a:schemeClr val="accent2"/>
          </a:solidFill>
          <a:latin typeface="Sabon-Bold" charset="0"/>
        </a:defRPr>
      </a:lvl4pPr>
      <a:lvl5pPr algn="l" rtl="0" eaLnBrk="0" fontAlgn="base" hangingPunct="0">
        <a:spcBef>
          <a:spcPct val="0"/>
        </a:spcBef>
        <a:spcAft>
          <a:spcPct val="0"/>
        </a:spcAft>
        <a:defRPr sz="4400">
          <a:solidFill>
            <a:schemeClr val="accent2"/>
          </a:solidFill>
          <a:latin typeface="Sabon-Bold" charset="0"/>
        </a:defRPr>
      </a:lvl5pPr>
      <a:lvl6pPr marL="457200" algn="l" rtl="0" fontAlgn="base">
        <a:spcBef>
          <a:spcPct val="0"/>
        </a:spcBef>
        <a:spcAft>
          <a:spcPct val="0"/>
        </a:spcAft>
        <a:defRPr sz="4400">
          <a:solidFill>
            <a:schemeClr val="accent2"/>
          </a:solidFill>
          <a:latin typeface="Sabon-Bold" charset="0"/>
        </a:defRPr>
      </a:lvl6pPr>
      <a:lvl7pPr marL="914400" algn="l" rtl="0" fontAlgn="base">
        <a:spcBef>
          <a:spcPct val="0"/>
        </a:spcBef>
        <a:spcAft>
          <a:spcPct val="0"/>
        </a:spcAft>
        <a:defRPr sz="4400">
          <a:solidFill>
            <a:schemeClr val="accent2"/>
          </a:solidFill>
          <a:latin typeface="Sabon-Bold" charset="0"/>
        </a:defRPr>
      </a:lvl7pPr>
      <a:lvl8pPr marL="1371600" algn="l" rtl="0" fontAlgn="base">
        <a:spcBef>
          <a:spcPct val="0"/>
        </a:spcBef>
        <a:spcAft>
          <a:spcPct val="0"/>
        </a:spcAft>
        <a:defRPr sz="4400">
          <a:solidFill>
            <a:schemeClr val="accent2"/>
          </a:solidFill>
          <a:latin typeface="Sabon-Bold" charset="0"/>
        </a:defRPr>
      </a:lvl8pPr>
      <a:lvl9pPr marL="1828800" algn="l" rtl="0" fontAlgn="base">
        <a:spcBef>
          <a:spcPct val="0"/>
        </a:spcBef>
        <a:spcAft>
          <a:spcPct val="0"/>
        </a:spcAft>
        <a:defRPr sz="4400">
          <a:solidFill>
            <a:schemeClr val="accent2"/>
          </a:solidFill>
          <a:latin typeface="Sabon-Bold"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0" y="1"/>
            <a:ext cx="9144000" cy="6400799"/>
            <a:chOff x="0" y="1"/>
            <a:chExt cx="9144000" cy="6477001"/>
          </a:xfrm>
        </p:grpSpPr>
        <p:pic>
          <p:nvPicPr>
            <p:cNvPr id="1027"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066801"/>
              <a:ext cx="9144000" cy="541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2"/>
              <a:ext cx="285750" cy="647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10800000">
              <a:off x="8858250" y="1"/>
              <a:ext cx="285750" cy="647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053" name="Rectangle 3"/>
          <p:cNvSpPr>
            <a:spLocks noGrp="1" noChangeAspect="1" noChangeArrowheads="1"/>
          </p:cNvSpPr>
          <p:nvPr>
            <p:ph type="title"/>
          </p:nvPr>
        </p:nvSpPr>
        <p:spPr bwMode="auto">
          <a:xfrm>
            <a:off x="258456" y="101600"/>
            <a:ext cx="8599794"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r>
              <a:rPr lang="en-US" altLang="en-US" dirty="0"/>
              <a:t>Name </a:t>
            </a:r>
            <a:r>
              <a:rPr lang="en-US" altLang="en-US" dirty="0" err="1"/>
              <a:t>fgchmvb</a:t>
            </a:r>
            <a:r>
              <a:rPr lang="en-US" altLang="en-US" dirty="0"/>
              <a:t> </a:t>
            </a:r>
          </a:p>
        </p:txBody>
      </p:sp>
      <p:sp>
        <p:nvSpPr>
          <p:cNvPr id="3078" name="Rectangle 8"/>
          <p:cNvSpPr>
            <a:spLocks noGrp="1" noChangeArrowheads="1"/>
          </p:cNvSpPr>
          <p:nvPr>
            <p:ph type="body" idx="1"/>
          </p:nvPr>
        </p:nvSpPr>
        <p:spPr bwMode="auto">
          <a:xfrm>
            <a:off x="292912" y="1054100"/>
            <a:ext cx="8588375"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text </a:t>
            </a:r>
            <a:r>
              <a:rPr lang="en-US" altLang="en-US" dirty="0" err="1"/>
              <a:t>stClick</a:t>
            </a:r>
            <a:r>
              <a:rPr lang="en-US" altLang="en-US" dirty="0"/>
              <a:t> to edit Master </a:t>
            </a:r>
            <a:r>
              <a:rPr lang="en-US" altLang="en-US" dirty="0" err="1"/>
              <a:t>yles</a:t>
            </a:r>
            <a:endParaRPr lang="en-US" altLang="en-US" dirty="0"/>
          </a:p>
          <a:p>
            <a:pPr lvl="1"/>
            <a:r>
              <a:rPr lang="en-US" altLang="en-US" dirty="0"/>
              <a:t>Second level</a:t>
            </a:r>
          </a:p>
          <a:p>
            <a:pPr lvl="2"/>
            <a:r>
              <a:rPr lang="en-US" altLang="en-US" dirty="0" err="1"/>
              <a:t>Thirdlevel</a:t>
            </a:r>
            <a:endParaRPr lang="en-US" altLang="en-US" dirty="0"/>
          </a:p>
          <a:p>
            <a:pPr lvl="2"/>
            <a:r>
              <a:rPr lang="en-US" altLang="en-US" dirty="0"/>
              <a:t> Fourth level</a:t>
            </a:r>
          </a:p>
          <a:p>
            <a:pPr lvl="4"/>
            <a:r>
              <a:rPr lang="en-US" altLang="en-US" dirty="0"/>
              <a:t>Fifth level</a:t>
            </a:r>
          </a:p>
        </p:txBody>
      </p:sp>
      <p:sp>
        <p:nvSpPr>
          <p:cNvPr id="37898" name="Rectangle 10"/>
          <p:cNvSpPr>
            <a:spLocks noGrp="1" noChangeArrowheads="1"/>
          </p:cNvSpPr>
          <p:nvPr>
            <p:ph type="sldNum" sz="quarter" idx="4"/>
          </p:nvPr>
        </p:nvSpPr>
        <p:spPr bwMode="auto">
          <a:xfrm>
            <a:off x="8618538" y="6470650"/>
            <a:ext cx="520700" cy="379413"/>
          </a:xfrm>
          <a:prstGeom prst="rect">
            <a:avLst/>
          </a:prstGeom>
          <a:noFill/>
          <a:ln w="19050">
            <a:noFill/>
            <a:prstDash val="sysDot"/>
            <a:bevel/>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2378B25E-053D-4AA2-A71D-1D9F2F8C0927}" type="slidenum">
              <a:rPr lang="en-US"/>
              <a:pPr fontAlgn="base">
                <a:spcAft>
                  <a:spcPct val="0"/>
                </a:spcAft>
                <a:defRPr/>
              </a:pPr>
              <a:t>‹#›</a:t>
            </a:fld>
            <a:endParaRPr lang="en-US" dirty="0"/>
          </a:p>
        </p:txBody>
      </p:sp>
      <p:sp>
        <p:nvSpPr>
          <p:cNvPr id="5" name="Footer Placeholder 4"/>
          <p:cNvSpPr>
            <a:spLocks noGrp="1"/>
          </p:cNvSpPr>
          <p:nvPr>
            <p:ph type="ftr" sz="quarter" idx="3"/>
          </p:nvPr>
        </p:nvSpPr>
        <p:spPr>
          <a:xfrm>
            <a:off x="0" y="6400801"/>
            <a:ext cx="8605838" cy="457200"/>
          </a:xfrm>
          <a:prstGeom prst="rect">
            <a:avLst/>
          </a:prstGeom>
          <a:noFill/>
        </p:spPr>
        <p:txBody>
          <a:bodyPr vert="horz" lIns="91440" tIns="45720" rIns="91440" bIns="45720" rtlCol="0" anchor="ctr"/>
          <a:lstStyle>
            <a:lvl1pPr algn="l">
              <a:buFontTx/>
              <a:buNone/>
              <a:defRPr sz="1000">
                <a:solidFill>
                  <a:schemeClr val="tx1"/>
                </a:solidFill>
                <a:cs typeface="Arial" pitchFamily="34" charset="0"/>
              </a:defRPr>
            </a:lvl1pPr>
          </a:lstStyle>
          <a:p>
            <a:pPr fontAlgn="base">
              <a:spcBef>
                <a:spcPct val="20000"/>
              </a:spcBef>
              <a:spcAft>
                <a:spcPct val="0"/>
              </a:spcAft>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977070386"/>
      </p:ext>
    </p:extLst>
  </p:cSld>
  <p:clrMap bg1="lt1" tx1="dk1" bg2="lt2" tx2="dk2" accent1="accent1" accent2="accent2" accent3="accent3" accent4="accent4" accent5="accent5" accent6="accent6" hlink="hlink" folHlink="folHlink"/>
  <p:sldLayoutIdLst>
    <p:sldLayoutId id="2147483681" r:id="rId1"/>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78">
                                            <p:txEl>
                                              <p:pRg st="0" end="0"/>
                                            </p:txEl>
                                          </p:spTgt>
                                        </p:tgtEl>
                                        <p:attrNameLst>
                                          <p:attrName>style.visibility</p:attrName>
                                        </p:attrNameLst>
                                      </p:cBhvr>
                                      <p:to>
                                        <p:strVal val="visible"/>
                                      </p:to>
                                    </p:set>
                                    <p:animEffect transition="in" filter="wipe(left)">
                                      <p:cBhvr>
                                        <p:cTn id="7" dur="500"/>
                                        <p:tgtEl>
                                          <p:spTgt spid="3078">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078">
                                            <p:txEl>
                                              <p:pRg st="1" end="1"/>
                                            </p:txEl>
                                          </p:spTgt>
                                        </p:tgtEl>
                                        <p:attrNameLst>
                                          <p:attrName>style.visibility</p:attrName>
                                        </p:attrNameLst>
                                      </p:cBhvr>
                                      <p:to>
                                        <p:strVal val="visible"/>
                                      </p:to>
                                    </p:set>
                                    <p:animEffect transition="in" filter="wipe(left)">
                                      <p:cBhvr>
                                        <p:cTn id="11" dur="500"/>
                                        <p:tgtEl>
                                          <p:spTgt spid="3078">
                                            <p:txEl>
                                              <p:pRg st="1" end="1"/>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078">
                                            <p:txEl>
                                              <p:pRg st="2" end="2"/>
                                            </p:txEl>
                                          </p:spTgt>
                                        </p:tgtEl>
                                        <p:attrNameLst>
                                          <p:attrName>style.visibility</p:attrName>
                                        </p:attrNameLst>
                                      </p:cBhvr>
                                      <p:to>
                                        <p:strVal val="visible"/>
                                      </p:to>
                                    </p:set>
                                    <p:animEffect transition="in" filter="wipe(left)">
                                      <p:cBhvr>
                                        <p:cTn id="15" dur="500"/>
                                        <p:tgtEl>
                                          <p:spTgt spid="3078">
                                            <p:txEl>
                                              <p:pRg st="2" end="2"/>
                                            </p:txEl>
                                          </p:spTgt>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078">
                                            <p:txEl>
                                              <p:pRg st="3" end="3"/>
                                            </p:txEl>
                                          </p:spTgt>
                                        </p:tgtEl>
                                        <p:attrNameLst>
                                          <p:attrName>style.visibility</p:attrName>
                                        </p:attrNameLst>
                                      </p:cBhvr>
                                      <p:to>
                                        <p:strVal val="visible"/>
                                      </p:to>
                                    </p:set>
                                    <p:animEffect transition="in" filter="wipe(left)">
                                      <p:cBhvr>
                                        <p:cTn id="19" dur="500"/>
                                        <p:tgtEl>
                                          <p:spTgt spid="3078">
                                            <p:txEl>
                                              <p:pRg st="3" end="3"/>
                                            </p:txEl>
                                          </p:spTgt>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078">
                                            <p:txEl>
                                              <p:pRg st="4" end="4"/>
                                            </p:txEl>
                                          </p:spTgt>
                                        </p:tgtEl>
                                        <p:attrNameLst>
                                          <p:attrName>style.visibility</p:attrName>
                                        </p:attrNameLst>
                                      </p:cBhvr>
                                      <p:to>
                                        <p:strVal val="visible"/>
                                      </p:to>
                                    </p:set>
                                    <p:animEffect transition="in" filter="wipe(left)">
                                      <p:cBhvr>
                                        <p:cTn id="23" dur="500"/>
                                        <p:tgtEl>
                                          <p:spTgt spid="307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build="p">
        <p:tmplLst>
          <p:tmpl lvl="1">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Lst>
      </p:bldP>
    </p:bldLst>
  </p:timing>
  <p:hf hdr="0" dt="0"/>
  <p:txStyles>
    <p:titleStyle>
      <a:lvl1pPr algn="ctr" rtl="0" eaLnBrk="0" fontAlgn="base" hangingPunct="0">
        <a:spcBef>
          <a:spcPct val="0"/>
        </a:spcBef>
        <a:spcAft>
          <a:spcPct val="0"/>
        </a:spcAft>
        <a:defRPr sz="3600">
          <a:solidFill>
            <a:srgbClr val="005EA4"/>
          </a:solidFill>
          <a:latin typeface="+mj-lt"/>
          <a:ea typeface="+mj-ea"/>
          <a:cs typeface="+mj-cs"/>
        </a:defRPr>
      </a:lvl1pPr>
      <a:lvl2pPr algn="ctr" rtl="0" eaLnBrk="0" fontAlgn="base" hangingPunct="0">
        <a:spcBef>
          <a:spcPct val="0"/>
        </a:spcBef>
        <a:spcAft>
          <a:spcPct val="0"/>
        </a:spcAft>
        <a:defRPr sz="4000">
          <a:solidFill>
            <a:srgbClr val="AE1221"/>
          </a:solidFill>
          <a:latin typeface="Arial" pitchFamily="34" charset="0"/>
        </a:defRPr>
      </a:lvl2pPr>
      <a:lvl3pPr algn="ctr" rtl="0" eaLnBrk="0" fontAlgn="base" hangingPunct="0">
        <a:spcBef>
          <a:spcPct val="0"/>
        </a:spcBef>
        <a:spcAft>
          <a:spcPct val="0"/>
        </a:spcAft>
        <a:defRPr sz="4000">
          <a:solidFill>
            <a:srgbClr val="AE1221"/>
          </a:solidFill>
          <a:latin typeface="Arial" pitchFamily="34" charset="0"/>
        </a:defRPr>
      </a:lvl3pPr>
      <a:lvl4pPr algn="ctr" rtl="0" eaLnBrk="0" fontAlgn="base" hangingPunct="0">
        <a:spcBef>
          <a:spcPct val="0"/>
        </a:spcBef>
        <a:spcAft>
          <a:spcPct val="0"/>
        </a:spcAft>
        <a:defRPr sz="4000">
          <a:solidFill>
            <a:srgbClr val="AE1221"/>
          </a:solidFill>
          <a:latin typeface="Arial" pitchFamily="34" charset="0"/>
        </a:defRPr>
      </a:lvl4pPr>
      <a:lvl5pPr algn="ctr" rtl="0" eaLnBrk="0" fontAlgn="base" hangingPunct="0">
        <a:spcBef>
          <a:spcPct val="0"/>
        </a:spcBef>
        <a:spcAft>
          <a:spcPct val="0"/>
        </a:spcAft>
        <a:defRPr sz="4000">
          <a:solidFill>
            <a:srgbClr val="AE1221"/>
          </a:solidFill>
          <a:latin typeface="Arial" pitchFamily="34" charset="0"/>
        </a:defRPr>
      </a:lvl5pPr>
      <a:lvl6pPr marL="457200" algn="ctr" rtl="0" fontAlgn="base">
        <a:spcBef>
          <a:spcPct val="0"/>
        </a:spcBef>
        <a:spcAft>
          <a:spcPct val="0"/>
        </a:spcAft>
        <a:defRPr sz="4000">
          <a:solidFill>
            <a:schemeClr val="accent2"/>
          </a:solidFill>
          <a:latin typeface="Arial" pitchFamily="34" charset="0"/>
        </a:defRPr>
      </a:lvl6pPr>
      <a:lvl7pPr marL="914400" algn="ctr" rtl="0" fontAlgn="base">
        <a:spcBef>
          <a:spcPct val="0"/>
        </a:spcBef>
        <a:spcAft>
          <a:spcPct val="0"/>
        </a:spcAft>
        <a:defRPr sz="4000">
          <a:solidFill>
            <a:schemeClr val="accent2"/>
          </a:solidFill>
          <a:latin typeface="Arial" pitchFamily="34" charset="0"/>
        </a:defRPr>
      </a:lvl7pPr>
      <a:lvl8pPr marL="1371600" algn="ctr" rtl="0" fontAlgn="base">
        <a:spcBef>
          <a:spcPct val="0"/>
        </a:spcBef>
        <a:spcAft>
          <a:spcPct val="0"/>
        </a:spcAft>
        <a:defRPr sz="4000">
          <a:solidFill>
            <a:schemeClr val="accent2"/>
          </a:solidFill>
          <a:latin typeface="Arial" pitchFamily="34" charset="0"/>
        </a:defRPr>
      </a:lvl8pPr>
      <a:lvl9pPr marL="1828800" algn="ctr" rtl="0" fontAlgn="base">
        <a:spcBef>
          <a:spcPct val="0"/>
        </a:spcBef>
        <a:spcAft>
          <a:spcPct val="0"/>
        </a:spcAft>
        <a:defRPr sz="4000">
          <a:solidFill>
            <a:schemeClr val="accent2"/>
          </a:solidFill>
          <a:latin typeface="Arial" pitchFamily="34" charset="0"/>
        </a:defRPr>
      </a:lvl9pPr>
    </p:titleStyle>
    <p:bodyStyle>
      <a:lvl1pPr marL="342900" indent="-342900" algn="l" rtl="0" eaLnBrk="0" fontAlgn="base" hangingPunct="0">
        <a:spcBef>
          <a:spcPct val="20000"/>
        </a:spcBef>
        <a:spcAft>
          <a:spcPct val="0"/>
        </a:spcAft>
        <a:buChar char="•"/>
        <a:defRPr sz="3400">
          <a:solidFill>
            <a:schemeClr val="tx2"/>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3200">
          <a:solidFill>
            <a:schemeClr val="tx2"/>
          </a:solidFill>
          <a:latin typeface="+mn-lt"/>
        </a:defRPr>
      </a:lvl2pPr>
      <a:lvl3pPr marL="1143000" indent="-228600" algn="l" rtl="0" eaLnBrk="0" fontAlgn="base" hangingPunct="0">
        <a:spcBef>
          <a:spcPct val="20000"/>
        </a:spcBef>
        <a:spcAft>
          <a:spcPct val="0"/>
        </a:spcAft>
        <a:buSzPct val="90000"/>
        <a:buChar char="•"/>
        <a:defRPr sz="2800">
          <a:solidFill>
            <a:schemeClr val="tx2"/>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2"/>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1" name="Picture 10"/>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57163" y="941388"/>
            <a:ext cx="8829675"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052" name="Picture 1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57163" y="6248400"/>
            <a:ext cx="8829675"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053" name="Rectangle 3"/>
          <p:cNvSpPr>
            <a:spLocks noGrp="1" noChangeAspect="1" noChangeArrowheads="1"/>
          </p:cNvSpPr>
          <p:nvPr>
            <p:ph type="title"/>
          </p:nvPr>
        </p:nvSpPr>
        <p:spPr bwMode="auto">
          <a:xfrm>
            <a:off x="1324303" y="77788"/>
            <a:ext cx="7819697"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r>
              <a:rPr lang="en-US" altLang="en-US"/>
              <a:t>Name fgchmvb </a:t>
            </a:r>
          </a:p>
        </p:txBody>
      </p:sp>
      <p:sp>
        <p:nvSpPr>
          <p:cNvPr id="3078" name="Rectangle 8"/>
          <p:cNvSpPr>
            <a:spLocks noGrp="1" noChangeArrowheads="1"/>
          </p:cNvSpPr>
          <p:nvPr>
            <p:ph type="body" idx="1"/>
          </p:nvPr>
        </p:nvSpPr>
        <p:spPr bwMode="auto">
          <a:xfrm>
            <a:off x="277813" y="1025525"/>
            <a:ext cx="8588375"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text stClick to edit Master yles</a:t>
            </a:r>
          </a:p>
          <a:p>
            <a:pPr lvl="1"/>
            <a:r>
              <a:rPr lang="en-US" altLang="en-US"/>
              <a:t>Second level</a:t>
            </a:r>
          </a:p>
          <a:p>
            <a:pPr lvl="2"/>
            <a:r>
              <a:rPr lang="en-US" altLang="en-US"/>
              <a:t>Thirdlevel</a:t>
            </a:r>
          </a:p>
          <a:p>
            <a:pPr lvl="2"/>
            <a:r>
              <a:rPr lang="en-US" altLang="en-US"/>
              <a:t> Fourth level</a:t>
            </a:r>
          </a:p>
          <a:p>
            <a:pPr lvl="4"/>
            <a:r>
              <a:rPr lang="en-US" altLang="en-US"/>
              <a:t>Fifth level</a:t>
            </a:r>
          </a:p>
        </p:txBody>
      </p:sp>
      <p:sp>
        <p:nvSpPr>
          <p:cNvPr id="37898" name="Rectangle 10"/>
          <p:cNvSpPr>
            <a:spLocks noGrp="1" noChangeArrowheads="1"/>
          </p:cNvSpPr>
          <p:nvPr>
            <p:ph type="sldNum" sz="quarter" idx="4"/>
          </p:nvPr>
        </p:nvSpPr>
        <p:spPr bwMode="auto">
          <a:xfrm>
            <a:off x="8618538" y="6423025"/>
            <a:ext cx="520700" cy="379413"/>
          </a:xfrm>
          <a:prstGeom prst="rect">
            <a:avLst/>
          </a:prstGeom>
          <a:noFill/>
          <a:ln w="19050">
            <a:noFill/>
            <a:prstDash val="sysDot"/>
            <a:bevel/>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2378B25E-053D-4AA2-A71D-1D9F2F8C0927}" type="slidenum">
              <a:rPr lang="en-US"/>
              <a:pPr fontAlgn="base">
                <a:spcAft>
                  <a:spcPct val="0"/>
                </a:spcAft>
                <a:defRPr/>
              </a:pPr>
              <a:t>‹#›</a:t>
            </a:fld>
            <a:endParaRPr lang="en-US" dirty="0"/>
          </a:p>
        </p:txBody>
      </p:sp>
      <p:sp>
        <p:nvSpPr>
          <p:cNvPr id="5" name="Footer Placeholder 4"/>
          <p:cNvSpPr>
            <a:spLocks noGrp="1"/>
          </p:cNvSpPr>
          <p:nvPr>
            <p:ph type="ftr" sz="quarter" idx="3"/>
          </p:nvPr>
        </p:nvSpPr>
        <p:spPr>
          <a:xfrm>
            <a:off x="0" y="6359857"/>
            <a:ext cx="8605838" cy="498143"/>
          </a:xfrm>
          <a:prstGeom prst="rect">
            <a:avLst/>
          </a:prstGeom>
          <a:noFill/>
        </p:spPr>
        <p:txBody>
          <a:bodyPr vert="horz" lIns="91440" tIns="45720" rIns="91440" bIns="45720" rtlCol="0" anchor="ctr"/>
          <a:lstStyle>
            <a:lvl1pPr algn="l">
              <a:buFontTx/>
              <a:buNone/>
              <a:defRPr sz="1000">
                <a:solidFill>
                  <a:schemeClr val="tx1"/>
                </a:solidFill>
                <a:cs typeface="Arial" pitchFamily="34" charset="0"/>
              </a:defRPr>
            </a:lvl1pPr>
          </a:lstStyle>
          <a:p>
            <a:pPr fontAlgn="base">
              <a:spcBef>
                <a:spcPct val="20000"/>
              </a:spcBef>
              <a:spcAft>
                <a:spcPct val="0"/>
              </a:spcAft>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2024080141"/>
      </p:ext>
    </p:extLst>
  </p:cSld>
  <p:clrMap bg1="lt1" tx1="dk1" bg2="lt2" tx2="dk2" accent1="accent1" accent2="accent2" accent3="accent3" accent4="accent4" accent5="accent5" accent6="accent6" hlink="hlink" folHlink="folHlink"/>
  <p:sldLayoutIdLst>
    <p:sldLayoutId id="2147483664" r:id="rId1"/>
    <p:sldLayoutId id="2147483674" r:id="rId2"/>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78">
                                            <p:txEl>
                                              <p:pRg st="0" end="0"/>
                                            </p:txEl>
                                          </p:spTgt>
                                        </p:tgtEl>
                                        <p:attrNameLst>
                                          <p:attrName>style.visibility</p:attrName>
                                        </p:attrNameLst>
                                      </p:cBhvr>
                                      <p:to>
                                        <p:strVal val="visible"/>
                                      </p:to>
                                    </p:set>
                                    <p:animEffect transition="in" filter="wipe(left)">
                                      <p:cBhvr>
                                        <p:cTn id="7" dur="500"/>
                                        <p:tgtEl>
                                          <p:spTgt spid="3078">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078">
                                            <p:txEl>
                                              <p:pRg st="1" end="1"/>
                                            </p:txEl>
                                          </p:spTgt>
                                        </p:tgtEl>
                                        <p:attrNameLst>
                                          <p:attrName>style.visibility</p:attrName>
                                        </p:attrNameLst>
                                      </p:cBhvr>
                                      <p:to>
                                        <p:strVal val="visible"/>
                                      </p:to>
                                    </p:set>
                                    <p:animEffect transition="in" filter="wipe(left)">
                                      <p:cBhvr>
                                        <p:cTn id="11" dur="500"/>
                                        <p:tgtEl>
                                          <p:spTgt spid="3078">
                                            <p:txEl>
                                              <p:pRg st="1" end="1"/>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078">
                                            <p:txEl>
                                              <p:pRg st="2" end="2"/>
                                            </p:txEl>
                                          </p:spTgt>
                                        </p:tgtEl>
                                        <p:attrNameLst>
                                          <p:attrName>style.visibility</p:attrName>
                                        </p:attrNameLst>
                                      </p:cBhvr>
                                      <p:to>
                                        <p:strVal val="visible"/>
                                      </p:to>
                                    </p:set>
                                    <p:animEffect transition="in" filter="wipe(left)">
                                      <p:cBhvr>
                                        <p:cTn id="15" dur="500"/>
                                        <p:tgtEl>
                                          <p:spTgt spid="3078">
                                            <p:txEl>
                                              <p:pRg st="2" end="2"/>
                                            </p:txEl>
                                          </p:spTgt>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078">
                                            <p:txEl>
                                              <p:pRg st="3" end="3"/>
                                            </p:txEl>
                                          </p:spTgt>
                                        </p:tgtEl>
                                        <p:attrNameLst>
                                          <p:attrName>style.visibility</p:attrName>
                                        </p:attrNameLst>
                                      </p:cBhvr>
                                      <p:to>
                                        <p:strVal val="visible"/>
                                      </p:to>
                                    </p:set>
                                    <p:animEffect transition="in" filter="wipe(left)">
                                      <p:cBhvr>
                                        <p:cTn id="19" dur="500"/>
                                        <p:tgtEl>
                                          <p:spTgt spid="3078">
                                            <p:txEl>
                                              <p:pRg st="3" end="3"/>
                                            </p:txEl>
                                          </p:spTgt>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078">
                                            <p:txEl>
                                              <p:pRg st="4" end="4"/>
                                            </p:txEl>
                                          </p:spTgt>
                                        </p:tgtEl>
                                        <p:attrNameLst>
                                          <p:attrName>style.visibility</p:attrName>
                                        </p:attrNameLst>
                                      </p:cBhvr>
                                      <p:to>
                                        <p:strVal val="visible"/>
                                      </p:to>
                                    </p:set>
                                    <p:animEffect transition="in" filter="wipe(left)">
                                      <p:cBhvr>
                                        <p:cTn id="23" dur="500"/>
                                        <p:tgtEl>
                                          <p:spTgt spid="307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build="p">
        <p:tmplLst>
          <p:tmpl lvl="1">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Lst>
      </p:bldP>
    </p:bldLst>
  </p:timing>
  <p:hf hdr="0" dt="0"/>
  <p:txStyles>
    <p:titleStyle>
      <a:lvl1pPr algn="ctr" rtl="0" eaLnBrk="0" fontAlgn="base" hangingPunct="0">
        <a:spcBef>
          <a:spcPct val="0"/>
        </a:spcBef>
        <a:spcAft>
          <a:spcPct val="0"/>
        </a:spcAft>
        <a:defRPr sz="4000">
          <a:solidFill>
            <a:srgbClr val="AE1221"/>
          </a:solidFill>
          <a:latin typeface="+mj-lt"/>
          <a:ea typeface="+mj-ea"/>
          <a:cs typeface="+mj-cs"/>
        </a:defRPr>
      </a:lvl1pPr>
      <a:lvl2pPr algn="ctr" rtl="0" eaLnBrk="0" fontAlgn="base" hangingPunct="0">
        <a:spcBef>
          <a:spcPct val="0"/>
        </a:spcBef>
        <a:spcAft>
          <a:spcPct val="0"/>
        </a:spcAft>
        <a:defRPr sz="4000">
          <a:solidFill>
            <a:srgbClr val="AE1221"/>
          </a:solidFill>
          <a:latin typeface="Arial" pitchFamily="34" charset="0"/>
        </a:defRPr>
      </a:lvl2pPr>
      <a:lvl3pPr algn="ctr" rtl="0" eaLnBrk="0" fontAlgn="base" hangingPunct="0">
        <a:spcBef>
          <a:spcPct val="0"/>
        </a:spcBef>
        <a:spcAft>
          <a:spcPct val="0"/>
        </a:spcAft>
        <a:defRPr sz="4000">
          <a:solidFill>
            <a:srgbClr val="AE1221"/>
          </a:solidFill>
          <a:latin typeface="Arial" pitchFamily="34" charset="0"/>
        </a:defRPr>
      </a:lvl3pPr>
      <a:lvl4pPr algn="ctr" rtl="0" eaLnBrk="0" fontAlgn="base" hangingPunct="0">
        <a:spcBef>
          <a:spcPct val="0"/>
        </a:spcBef>
        <a:spcAft>
          <a:spcPct val="0"/>
        </a:spcAft>
        <a:defRPr sz="4000">
          <a:solidFill>
            <a:srgbClr val="AE1221"/>
          </a:solidFill>
          <a:latin typeface="Arial" pitchFamily="34" charset="0"/>
        </a:defRPr>
      </a:lvl4pPr>
      <a:lvl5pPr algn="ctr" rtl="0" eaLnBrk="0" fontAlgn="base" hangingPunct="0">
        <a:spcBef>
          <a:spcPct val="0"/>
        </a:spcBef>
        <a:spcAft>
          <a:spcPct val="0"/>
        </a:spcAft>
        <a:defRPr sz="4000">
          <a:solidFill>
            <a:srgbClr val="AE1221"/>
          </a:solidFill>
          <a:latin typeface="Arial" pitchFamily="34" charset="0"/>
        </a:defRPr>
      </a:lvl5pPr>
      <a:lvl6pPr marL="457200" algn="ctr" rtl="0" fontAlgn="base">
        <a:spcBef>
          <a:spcPct val="0"/>
        </a:spcBef>
        <a:spcAft>
          <a:spcPct val="0"/>
        </a:spcAft>
        <a:defRPr sz="4000">
          <a:solidFill>
            <a:schemeClr val="accent2"/>
          </a:solidFill>
          <a:latin typeface="Arial" pitchFamily="34" charset="0"/>
        </a:defRPr>
      </a:lvl6pPr>
      <a:lvl7pPr marL="914400" algn="ctr" rtl="0" fontAlgn="base">
        <a:spcBef>
          <a:spcPct val="0"/>
        </a:spcBef>
        <a:spcAft>
          <a:spcPct val="0"/>
        </a:spcAft>
        <a:defRPr sz="4000">
          <a:solidFill>
            <a:schemeClr val="accent2"/>
          </a:solidFill>
          <a:latin typeface="Arial" pitchFamily="34" charset="0"/>
        </a:defRPr>
      </a:lvl7pPr>
      <a:lvl8pPr marL="1371600" algn="ctr" rtl="0" fontAlgn="base">
        <a:spcBef>
          <a:spcPct val="0"/>
        </a:spcBef>
        <a:spcAft>
          <a:spcPct val="0"/>
        </a:spcAft>
        <a:defRPr sz="4000">
          <a:solidFill>
            <a:schemeClr val="accent2"/>
          </a:solidFill>
          <a:latin typeface="Arial" pitchFamily="34" charset="0"/>
        </a:defRPr>
      </a:lvl8pPr>
      <a:lvl9pPr marL="1828800" algn="ctr" rtl="0" fontAlgn="base">
        <a:spcBef>
          <a:spcPct val="0"/>
        </a:spcBef>
        <a:spcAft>
          <a:spcPct val="0"/>
        </a:spcAft>
        <a:defRPr sz="4000">
          <a:solidFill>
            <a:schemeClr val="accent2"/>
          </a:solidFill>
          <a:latin typeface="Arial"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0" y="1"/>
            <a:ext cx="9144000" cy="6542704"/>
            <a:chOff x="0" y="1"/>
            <a:chExt cx="9144000" cy="6542704"/>
          </a:xfrm>
        </p:grpSpPr>
        <p:pic>
          <p:nvPicPr>
            <p:cNvPr id="3074" name="Picture 1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9550" y="487363"/>
              <a:ext cx="8591550" cy="5653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3080" name="Picture 10"/>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01100" y="436563"/>
              <a:ext cx="342900" cy="605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3081" name="Picture 1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6141067"/>
              <a:ext cx="9144000" cy="401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3075" name="Picture 1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1328" y="1"/>
              <a:ext cx="247650" cy="6542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grpSp>
      <p:sp>
        <p:nvSpPr>
          <p:cNvPr id="3076" name="Rectangle 2"/>
          <p:cNvSpPr>
            <a:spLocks noGrp="1" noChangeAspect="1" noChangeArrowheads="1"/>
          </p:cNvSpPr>
          <p:nvPr>
            <p:ph type="title"/>
          </p:nvPr>
        </p:nvSpPr>
        <p:spPr bwMode="auto">
          <a:xfrm>
            <a:off x="209550" y="0"/>
            <a:ext cx="877093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Figure 1</a:t>
            </a:r>
          </a:p>
        </p:txBody>
      </p:sp>
      <p:sp>
        <p:nvSpPr>
          <p:cNvPr id="3077" name="Rectangle 3"/>
          <p:cNvSpPr>
            <a:spLocks noGrp="1" noChangeArrowheads="1"/>
          </p:cNvSpPr>
          <p:nvPr>
            <p:ph type="body" idx="1"/>
          </p:nvPr>
        </p:nvSpPr>
        <p:spPr bwMode="auto">
          <a:xfrm>
            <a:off x="414338" y="1600200"/>
            <a:ext cx="3657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Text</a:t>
            </a:r>
          </a:p>
        </p:txBody>
      </p:sp>
      <p:sp>
        <p:nvSpPr>
          <p:cNvPr id="185357" name="Rectangle 13"/>
          <p:cNvSpPr>
            <a:spLocks noGrp="1" noChangeArrowheads="1"/>
          </p:cNvSpPr>
          <p:nvPr>
            <p:ph type="sldNum" sz="quarter" idx="4"/>
          </p:nvPr>
        </p:nvSpPr>
        <p:spPr bwMode="auto">
          <a:xfrm>
            <a:off x="8618538" y="6473825"/>
            <a:ext cx="520700" cy="379413"/>
          </a:xfrm>
          <a:prstGeom prst="rect">
            <a:avLst/>
          </a:prstGeom>
          <a:noFill/>
          <a:ln w="19050">
            <a:noFill/>
            <a:prstDash val="sysDash"/>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5E12E99D-42F8-4B90-BC1F-2FD222301686}" type="slidenum">
              <a:rPr lang="en-US"/>
              <a:pPr fontAlgn="base">
                <a:spcAft>
                  <a:spcPct val="0"/>
                </a:spcAft>
                <a:defRPr/>
              </a:pPr>
              <a:t>‹#›</a:t>
            </a:fld>
            <a:endParaRPr lang="en-US" dirty="0"/>
          </a:p>
        </p:txBody>
      </p:sp>
      <p:sp>
        <p:nvSpPr>
          <p:cNvPr id="5" name="Footer Placeholder 4"/>
          <p:cNvSpPr>
            <a:spLocks noGrp="1"/>
          </p:cNvSpPr>
          <p:nvPr>
            <p:ph type="ftr" sz="quarter" idx="3"/>
          </p:nvPr>
        </p:nvSpPr>
        <p:spPr>
          <a:xfrm>
            <a:off x="0" y="6400800"/>
            <a:ext cx="8615363" cy="516114"/>
          </a:xfrm>
          <a:prstGeom prst="rect">
            <a:avLst/>
          </a:prstGeom>
        </p:spPr>
        <p:txBody>
          <a:bodyPr vert="horz" lIns="91440" tIns="45720" rIns="91440" bIns="45720" rtlCol="0" anchor="ctr"/>
          <a:lstStyle>
            <a:lvl1pPr algn="l">
              <a:buFontTx/>
              <a:buNone/>
              <a:defRPr sz="1000">
                <a:solidFill>
                  <a:schemeClr val="tx1"/>
                </a:solidFill>
                <a:cs typeface="Arial" pitchFamily="34" charset="0"/>
              </a:defRPr>
            </a:lvl1pPr>
          </a:lstStyle>
          <a:p>
            <a:pPr fontAlgn="base">
              <a:spcBef>
                <a:spcPct val="20000"/>
              </a:spcBef>
              <a:spcAft>
                <a:spcPct val="0"/>
              </a:spcAft>
              <a:defRPr/>
            </a:pPr>
            <a:r>
              <a:rPr lang="en-US" dirty="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grpSp>
        <p:nvGrpSpPr>
          <p:cNvPr id="11" name="Group 10"/>
          <p:cNvGrpSpPr/>
          <p:nvPr userDrawn="1"/>
        </p:nvGrpSpPr>
        <p:grpSpPr>
          <a:xfrm>
            <a:off x="90539" y="77773"/>
            <a:ext cx="8929618" cy="6297167"/>
            <a:chOff x="90539" y="77773"/>
            <a:chExt cx="8929618" cy="6297167"/>
          </a:xfrm>
        </p:grpSpPr>
        <p:grpSp>
          <p:nvGrpSpPr>
            <p:cNvPr id="12" name="Group 11"/>
            <p:cNvGrpSpPr/>
            <p:nvPr userDrawn="1"/>
          </p:nvGrpSpPr>
          <p:grpSpPr>
            <a:xfrm>
              <a:off x="90539" y="77773"/>
              <a:ext cx="2075718" cy="583326"/>
              <a:chOff x="90539" y="77773"/>
              <a:chExt cx="2075718" cy="583326"/>
            </a:xfrm>
          </p:grpSpPr>
          <p:cxnSp>
            <p:nvCxnSpPr>
              <p:cNvPr id="16" name="Straight Connector 15"/>
              <p:cNvCxnSpPr/>
              <p:nvPr userDrawn="1"/>
            </p:nvCxnSpPr>
            <p:spPr bwMode="auto">
              <a:xfrm>
                <a:off x="90539" y="536628"/>
                <a:ext cx="2075718" cy="0"/>
              </a:xfrm>
              <a:prstGeom prst="line">
                <a:avLst/>
              </a:prstGeom>
              <a:noFill/>
              <a:ln w="28575" cap="flat" cmpd="sng" algn="ctr">
                <a:solidFill>
                  <a:srgbClr val="074866"/>
                </a:solidFill>
                <a:prstDash val="solid"/>
                <a:round/>
                <a:headEnd type="none" w="med" len="med"/>
                <a:tailEnd type="none" w="med" len="med"/>
              </a:ln>
              <a:effectLst/>
            </p:spPr>
          </p:cxnSp>
          <p:cxnSp>
            <p:nvCxnSpPr>
              <p:cNvPr id="17" name="Straight Connector 16"/>
              <p:cNvCxnSpPr/>
              <p:nvPr userDrawn="1"/>
            </p:nvCxnSpPr>
            <p:spPr bwMode="auto">
              <a:xfrm flipV="1">
                <a:off x="202361" y="77773"/>
                <a:ext cx="0" cy="583326"/>
              </a:xfrm>
              <a:prstGeom prst="line">
                <a:avLst/>
              </a:prstGeom>
              <a:noFill/>
              <a:ln w="28575" cap="flat" cmpd="sng" algn="ctr">
                <a:solidFill>
                  <a:srgbClr val="074866"/>
                </a:solidFill>
                <a:prstDash val="solid"/>
                <a:round/>
                <a:headEnd type="none" w="med" len="med"/>
                <a:tailEnd type="none" w="med" len="med"/>
              </a:ln>
              <a:effectLst/>
            </p:spPr>
          </p:cxnSp>
        </p:grpSp>
        <p:grpSp>
          <p:nvGrpSpPr>
            <p:cNvPr id="13" name="Group 12"/>
            <p:cNvGrpSpPr/>
            <p:nvPr userDrawn="1"/>
          </p:nvGrpSpPr>
          <p:grpSpPr>
            <a:xfrm>
              <a:off x="8187163" y="6011640"/>
              <a:ext cx="832994" cy="363300"/>
              <a:chOff x="8187163" y="6011640"/>
              <a:chExt cx="832994" cy="363300"/>
            </a:xfrm>
          </p:grpSpPr>
          <p:cxnSp>
            <p:nvCxnSpPr>
              <p:cNvPr id="14" name="Straight Connector 13"/>
              <p:cNvCxnSpPr/>
              <p:nvPr userDrawn="1"/>
            </p:nvCxnSpPr>
            <p:spPr bwMode="auto">
              <a:xfrm>
                <a:off x="8187163" y="6292878"/>
                <a:ext cx="832994" cy="1"/>
              </a:xfrm>
              <a:prstGeom prst="line">
                <a:avLst/>
              </a:prstGeom>
              <a:noFill/>
              <a:ln w="28575" cap="flat" cmpd="sng" algn="ctr">
                <a:solidFill>
                  <a:srgbClr val="074866"/>
                </a:solidFill>
                <a:prstDash val="solid"/>
                <a:round/>
                <a:headEnd type="none" w="med" len="med"/>
                <a:tailEnd type="none" w="med" len="med"/>
              </a:ln>
              <a:effectLst/>
            </p:spPr>
          </p:cxnSp>
          <p:cxnSp>
            <p:nvCxnSpPr>
              <p:cNvPr id="15" name="Straight Connector 14"/>
              <p:cNvCxnSpPr/>
              <p:nvPr userDrawn="1"/>
            </p:nvCxnSpPr>
            <p:spPr bwMode="auto">
              <a:xfrm>
                <a:off x="8942003" y="6011640"/>
                <a:ext cx="0" cy="363300"/>
              </a:xfrm>
              <a:prstGeom prst="line">
                <a:avLst/>
              </a:prstGeom>
              <a:noFill/>
              <a:ln w="28575" cap="flat" cmpd="sng" algn="ctr">
                <a:solidFill>
                  <a:srgbClr val="074866"/>
                </a:solidFill>
                <a:prstDash val="solid"/>
                <a:round/>
                <a:headEnd type="none" w="med" len="med"/>
                <a:tailEnd type="none" w="med" len="med"/>
              </a:ln>
              <a:effectLst/>
            </p:spPr>
          </p:cxnSp>
        </p:grpSp>
      </p:grpSp>
    </p:spTree>
    <p:extLst>
      <p:ext uri="{BB962C8B-B14F-4D97-AF65-F5344CB8AC3E}">
        <p14:creationId xmlns:p14="http://schemas.microsoft.com/office/powerpoint/2010/main" val="3318089468"/>
      </p:ext>
    </p:extLst>
  </p:cSld>
  <p:clrMap bg1="lt1" tx1="dk1" bg2="lt2" tx2="dk2" accent1="accent1" accent2="accent2" accent3="accent3" accent4="accent4" accent5="accent5" accent6="accent6" hlink="hlink" folHlink="folHlink"/>
  <p:sldLayoutIdLst>
    <p:sldLayoutId id="2147483666" r:id="rId1"/>
  </p:sldLayoutIdLst>
  <p:hf hdr="0" dt="0"/>
  <p:txStyles>
    <p:titleStyle>
      <a:lvl1pPr algn="ctr" rtl="0" eaLnBrk="0" fontAlgn="base" hangingPunct="0">
        <a:spcBef>
          <a:spcPct val="0"/>
        </a:spcBef>
        <a:spcAft>
          <a:spcPct val="0"/>
        </a:spcAft>
        <a:defRPr sz="3300">
          <a:solidFill>
            <a:srgbClr val="0D0D0D"/>
          </a:solidFill>
          <a:latin typeface="+mj-lt"/>
          <a:ea typeface="+mj-ea"/>
          <a:cs typeface="+mj-cs"/>
        </a:defRPr>
      </a:lvl1pPr>
      <a:lvl2pPr algn="ctr" rtl="0" eaLnBrk="0" fontAlgn="base" hangingPunct="0">
        <a:spcBef>
          <a:spcPct val="0"/>
        </a:spcBef>
        <a:spcAft>
          <a:spcPct val="0"/>
        </a:spcAft>
        <a:defRPr sz="3300">
          <a:solidFill>
            <a:srgbClr val="0D0D0D"/>
          </a:solidFill>
          <a:latin typeface="Arial" pitchFamily="34" charset="0"/>
        </a:defRPr>
      </a:lvl2pPr>
      <a:lvl3pPr algn="ctr" rtl="0" eaLnBrk="0" fontAlgn="base" hangingPunct="0">
        <a:spcBef>
          <a:spcPct val="0"/>
        </a:spcBef>
        <a:spcAft>
          <a:spcPct val="0"/>
        </a:spcAft>
        <a:defRPr sz="3300">
          <a:solidFill>
            <a:srgbClr val="0D0D0D"/>
          </a:solidFill>
          <a:latin typeface="Arial" pitchFamily="34" charset="0"/>
        </a:defRPr>
      </a:lvl3pPr>
      <a:lvl4pPr algn="ctr" rtl="0" eaLnBrk="0" fontAlgn="base" hangingPunct="0">
        <a:spcBef>
          <a:spcPct val="0"/>
        </a:spcBef>
        <a:spcAft>
          <a:spcPct val="0"/>
        </a:spcAft>
        <a:defRPr sz="3300">
          <a:solidFill>
            <a:srgbClr val="0D0D0D"/>
          </a:solidFill>
          <a:latin typeface="Arial" pitchFamily="34" charset="0"/>
        </a:defRPr>
      </a:lvl4pPr>
      <a:lvl5pPr algn="ctr" rtl="0" eaLnBrk="0" fontAlgn="base" hangingPunct="0">
        <a:spcBef>
          <a:spcPct val="0"/>
        </a:spcBef>
        <a:spcAft>
          <a:spcPct val="0"/>
        </a:spcAft>
        <a:defRPr sz="3300">
          <a:solidFill>
            <a:srgbClr val="0D0D0D"/>
          </a:solidFill>
          <a:latin typeface="Arial" pitchFamily="34" charset="0"/>
        </a:defRPr>
      </a:lvl5pPr>
      <a:lvl6pPr marL="457200" algn="l" rtl="0" fontAlgn="base">
        <a:spcBef>
          <a:spcPct val="0"/>
        </a:spcBef>
        <a:spcAft>
          <a:spcPct val="0"/>
        </a:spcAft>
        <a:defRPr sz="3400">
          <a:solidFill>
            <a:srgbClr val="660066"/>
          </a:solidFill>
          <a:latin typeface="Arial" pitchFamily="34" charset="0"/>
        </a:defRPr>
      </a:lvl6pPr>
      <a:lvl7pPr marL="914400" algn="l" rtl="0" fontAlgn="base">
        <a:spcBef>
          <a:spcPct val="0"/>
        </a:spcBef>
        <a:spcAft>
          <a:spcPct val="0"/>
        </a:spcAft>
        <a:defRPr sz="3400">
          <a:solidFill>
            <a:srgbClr val="660066"/>
          </a:solidFill>
          <a:latin typeface="Arial" pitchFamily="34" charset="0"/>
        </a:defRPr>
      </a:lvl7pPr>
      <a:lvl8pPr marL="1371600" algn="l" rtl="0" fontAlgn="base">
        <a:spcBef>
          <a:spcPct val="0"/>
        </a:spcBef>
        <a:spcAft>
          <a:spcPct val="0"/>
        </a:spcAft>
        <a:defRPr sz="3400">
          <a:solidFill>
            <a:srgbClr val="660066"/>
          </a:solidFill>
          <a:latin typeface="Arial" pitchFamily="34" charset="0"/>
        </a:defRPr>
      </a:lvl8pPr>
      <a:lvl9pPr marL="1828800" algn="l" rtl="0" fontAlgn="base">
        <a:spcBef>
          <a:spcPct val="0"/>
        </a:spcBef>
        <a:spcAft>
          <a:spcPct val="0"/>
        </a:spcAft>
        <a:defRPr sz="3400">
          <a:solidFill>
            <a:srgbClr val="660066"/>
          </a:solidFill>
          <a:latin typeface="Arial" pitchFamily="34" charset="0"/>
        </a:defRPr>
      </a:lvl9pPr>
    </p:titleStyle>
    <p:bodyStyle>
      <a:lvl1pPr marL="342900" indent="-342900" algn="l" rtl="0" eaLnBrk="0" fontAlgn="base" hangingPunct="0">
        <a:spcBef>
          <a:spcPct val="20000"/>
        </a:spcBef>
        <a:spcAft>
          <a:spcPct val="0"/>
        </a:spcAft>
        <a:defRPr>
          <a:solidFill>
            <a:schemeClr val="tx1"/>
          </a:solidFill>
          <a:latin typeface="+mn-lt"/>
          <a:ea typeface="+mn-ea"/>
          <a:cs typeface="+mn-cs"/>
        </a:defRPr>
      </a:lvl1pPr>
      <a:lvl2pPr marL="742950" indent="-285750" algn="l" rtl="0" eaLnBrk="0" fontAlgn="base" hangingPunct="0">
        <a:spcBef>
          <a:spcPct val="20000"/>
        </a:spcBef>
        <a:spcAft>
          <a:spcPct val="0"/>
        </a:spcAft>
        <a:defRPr>
          <a:solidFill>
            <a:schemeClr val="tx1"/>
          </a:solidFill>
          <a:latin typeface="+mn-lt"/>
        </a:defRPr>
      </a:lvl2pPr>
      <a:lvl3pPr marL="1143000" indent="-228600" algn="l" rtl="0" eaLnBrk="0" fontAlgn="base" hangingPunct="0">
        <a:spcBef>
          <a:spcPct val="20000"/>
        </a:spcBef>
        <a:spcAft>
          <a:spcPct val="0"/>
        </a:spcAft>
        <a:defRPr>
          <a:solidFill>
            <a:schemeClr val="tx1"/>
          </a:solidFill>
          <a:latin typeface="+mn-lt"/>
        </a:defRPr>
      </a:lvl3pPr>
      <a:lvl4pPr marL="1600200" indent="-228600" algn="l" rtl="0" eaLnBrk="0" fontAlgn="base" hangingPunct="0">
        <a:spcBef>
          <a:spcPct val="20000"/>
        </a:spcBef>
        <a:spcAft>
          <a:spcPct val="0"/>
        </a:spcAft>
        <a:defRPr>
          <a:solidFill>
            <a:schemeClr val="tx1"/>
          </a:solidFill>
          <a:latin typeface="+mn-lt"/>
        </a:defRPr>
      </a:lvl4pPr>
      <a:lvl5pPr marL="2057400" indent="-228600" algn="l" rtl="0" eaLnBrk="0" fontAlgn="base" hangingPunct="0">
        <a:spcBef>
          <a:spcPct val="20000"/>
        </a:spcBef>
        <a:spcAft>
          <a:spcPct val="0"/>
        </a:spcAft>
        <a:defRPr>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6" name="Rectangle 2"/>
          <p:cNvSpPr>
            <a:spLocks noGrp="1" noChangeAspect="1" noChangeArrowheads="1"/>
          </p:cNvSpPr>
          <p:nvPr userDrawn="1">
            <p:ph type="title"/>
          </p:nvPr>
        </p:nvSpPr>
        <p:spPr bwMode="auto">
          <a:xfrm>
            <a:off x="209550" y="0"/>
            <a:ext cx="877093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Table 1</a:t>
            </a:r>
          </a:p>
        </p:txBody>
      </p:sp>
      <p:sp>
        <p:nvSpPr>
          <p:cNvPr id="3077" name="Rectangle 3"/>
          <p:cNvSpPr>
            <a:spLocks noGrp="1" noChangeArrowheads="1"/>
          </p:cNvSpPr>
          <p:nvPr userDrawn="1">
            <p:ph type="body" idx="1"/>
          </p:nvPr>
        </p:nvSpPr>
        <p:spPr bwMode="auto">
          <a:xfrm>
            <a:off x="414338" y="1600200"/>
            <a:ext cx="3657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Text</a:t>
            </a:r>
          </a:p>
        </p:txBody>
      </p:sp>
      <p:sp>
        <p:nvSpPr>
          <p:cNvPr id="185357" name="Rectangle 13"/>
          <p:cNvSpPr>
            <a:spLocks noGrp="1" noChangeArrowheads="1"/>
          </p:cNvSpPr>
          <p:nvPr userDrawn="1">
            <p:ph type="sldNum" sz="quarter" idx="4"/>
          </p:nvPr>
        </p:nvSpPr>
        <p:spPr bwMode="auto">
          <a:xfrm>
            <a:off x="8618538" y="6473825"/>
            <a:ext cx="520700" cy="379413"/>
          </a:xfrm>
          <a:prstGeom prst="rect">
            <a:avLst/>
          </a:prstGeom>
          <a:noFill/>
          <a:ln w="19050">
            <a:noFill/>
            <a:prstDash val="sysDash"/>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5E12E99D-42F8-4B90-BC1F-2FD222301686}" type="slidenum">
              <a:rPr lang="en-US"/>
              <a:pPr fontAlgn="base">
                <a:spcAft>
                  <a:spcPct val="0"/>
                </a:spcAft>
                <a:defRPr/>
              </a:pPr>
              <a:t>‹#›</a:t>
            </a:fld>
            <a:endParaRPr lang="en-US" dirty="0"/>
          </a:p>
        </p:txBody>
      </p:sp>
      <p:grpSp>
        <p:nvGrpSpPr>
          <p:cNvPr id="4" name="Group 3"/>
          <p:cNvGrpSpPr/>
          <p:nvPr userDrawn="1"/>
        </p:nvGrpSpPr>
        <p:grpSpPr>
          <a:xfrm>
            <a:off x="-1" y="0"/>
            <a:ext cx="9144001" cy="6568831"/>
            <a:chOff x="-1" y="0"/>
            <a:chExt cx="9144001" cy="6568831"/>
          </a:xfrm>
        </p:grpSpPr>
        <p:pic>
          <p:nvPicPr>
            <p:cNvPr id="23555"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915400" y="418246"/>
              <a:ext cx="228600" cy="6069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grpSp>
          <p:nvGrpSpPr>
            <p:cNvPr id="3" name="Group 2"/>
            <p:cNvGrpSpPr/>
            <p:nvPr userDrawn="1"/>
          </p:nvGrpSpPr>
          <p:grpSpPr>
            <a:xfrm>
              <a:off x="-1" y="0"/>
              <a:ext cx="9108746" cy="6568831"/>
              <a:chOff x="-1" y="0"/>
              <a:chExt cx="9108746" cy="6568831"/>
            </a:xfrm>
          </p:grpSpPr>
          <p:pic>
            <p:nvPicPr>
              <p:cNvPr id="23556" name="Picture 4"/>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 y="0"/>
                <a:ext cx="310551" cy="65688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pic>
            <p:nvPicPr>
              <p:cNvPr id="23557" name="Picture 5"/>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3785" y="6213232"/>
                <a:ext cx="9014960" cy="2789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grpSp>
        <p:pic>
          <p:nvPicPr>
            <p:cNvPr id="23554"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09551" y="457975"/>
              <a:ext cx="8705849" cy="5860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grpSp>
      <p:grpSp>
        <p:nvGrpSpPr>
          <p:cNvPr id="17" name="Group 16"/>
          <p:cNvGrpSpPr/>
          <p:nvPr userDrawn="1"/>
        </p:nvGrpSpPr>
        <p:grpSpPr>
          <a:xfrm>
            <a:off x="124529" y="47182"/>
            <a:ext cx="8918525" cy="6330053"/>
            <a:chOff x="124529" y="47182"/>
            <a:chExt cx="8918525" cy="6330053"/>
          </a:xfrm>
        </p:grpSpPr>
        <p:grpSp>
          <p:nvGrpSpPr>
            <p:cNvPr id="16" name="Group 15"/>
            <p:cNvGrpSpPr/>
            <p:nvPr userDrawn="1"/>
          </p:nvGrpSpPr>
          <p:grpSpPr>
            <a:xfrm>
              <a:off x="124529" y="47182"/>
              <a:ext cx="1704271" cy="583326"/>
              <a:chOff x="124529" y="47182"/>
              <a:chExt cx="1704271" cy="583326"/>
            </a:xfrm>
          </p:grpSpPr>
          <p:cxnSp>
            <p:nvCxnSpPr>
              <p:cNvPr id="7" name="Straight Connector 6"/>
              <p:cNvCxnSpPr/>
              <p:nvPr userDrawn="1"/>
            </p:nvCxnSpPr>
            <p:spPr bwMode="auto">
              <a:xfrm>
                <a:off x="124529" y="506037"/>
                <a:ext cx="1704271" cy="0"/>
              </a:xfrm>
              <a:prstGeom prst="line">
                <a:avLst/>
              </a:prstGeom>
              <a:noFill/>
              <a:ln w="28575" cap="flat" cmpd="sng" algn="ctr">
                <a:solidFill>
                  <a:srgbClr val="E71303"/>
                </a:solidFill>
                <a:prstDash val="solid"/>
                <a:round/>
                <a:headEnd type="none" w="med" len="med"/>
                <a:tailEnd type="none" w="med" len="med"/>
              </a:ln>
              <a:effectLst/>
            </p:spPr>
          </p:cxnSp>
          <p:cxnSp>
            <p:nvCxnSpPr>
              <p:cNvPr id="24" name="Straight Connector 23"/>
              <p:cNvCxnSpPr/>
              <p:nvPr userDrawn="1"/>
            </p:nvCxnSpPr>
            <p:spPr bwMode="auto">
              <a:xfrm flipV="1">
                <a:off x="236351" y="47182"/>
                <a:ext cx="0" cy="583326"/>
              </a:xfrm>
              <a:prstGeom prst="line">
                <a:avLst/>
              </a:prstGeom>
              <a:noFill/>
              <a:ln w="28575" cap="flat" cmpd="sng" algn="ctr">
                <a:solidFill>
                  <a:srgbClr val="E71303"/>
                </a:solidFill>
                <a:prstDash val="solid"/>
                <a:round/>
                <a:headEnd type="none" w="med" len="med"/>
                <a:tailEnd type="none" w="med" len="med"/>
              </a:ln>
              <a:effectLst/>
            </p:spPr>
          </p:cxnSp>
        </p:grpSp>
        <p:grpSp>
          <p:nvGrpSpPr>
            <p:cNvPr id="15" name="Group 14"/>
            <p:cNvGrpSpPr/>
            <p:nvPr userDrawn="1"/>
          </p:nvGrpSpPr>
          <p:grpSpPr>
            <a:xfrm>
              <a:off x="8210060" y="6013935"/>
              <a:ext cx="832994" cy="363300"/>
              <a:chOff x="8210060" y="6013935"/>
              <a:chExt cx="832994" cy="363300"/>
            </a:xfrm>
          </p:grpSpPr>
          <p:cxnSp>
            <p:nvCxnSpPr>
              <p:cNvPr id="22" name="Straight Connector 21"/>
              <p:cNvCxnSpPr/>
              <p:nvPr userDrawn="1"/>
            </p:nvCxnSpPr>
            <p:spPr bwMode="auto">
              <a:xfrm>
                <a:off x="8210060" y="6295173"/>
                <a:ext cx="832994" cy="1"/>
              </a:xfrm>
              <a:prstGeom prst="line">
                <a:avLst/>
              </a:prstGeom>
              <a:noFill/>
              <a:ln w="28575" cap="flat" cmpd="sng" algn="ctr">
                <a:solidFill>
                  <a:srgbClr val="E71303"/>
                </a:solidFill>
                <a:prstDash val="solid"/>
                <a:round/>
                <a:headEnd type="none" w="med" len="med"/>
                <a:tailEnd type="none" w="med" len="med"/>
              </a:ln>
              <a:effectLst/>
            </p:spPr>
          </p:cxnSp>
          <p:cxnSp>
            <p:nvCxnSpPr>
              <p:cNvPr id="27" name="Straight Connector 26"/>
              <p:cNvCxnSpPr/>
              <p:nvPr userDrawn="1"/>
            </p:nvCxnSpPr>
            <p:spPr bwMode="auto">
              <a:xfrm>
                <a:off x="8964900" y="6013935"/>
                <a:ext cx="0" cy="363300"/>
              </a:xfrm>
              <a:prstGeom prst="line">
                <a:avLst/>
              </a:prstGeom>
              <a:noFill/>
              <a:ln w="28575" cap="flat" cmpd="sng" algn="ctr">
                <a:solidFill>
                  <a:srgbClr val="E71303"/>
                </a:solidFill>
                <a:prstDash val="solid"/>
                <a:round/>
                <a:headEnd type="none" w="med" len="med"/>
                <a:tailEnd type="none" w="med" len="med"/>
              </a:ln>
              <a:effectLst/>
            </p:spPr>
          </p:cxnSp>
        </p:grpSp>
      </p:grpSp>
      <p:sp>
        <p:nvSpPr>
          <p:cNvPr id="5" name="Footer Placeholder 4"/>
          <p:cNvSpPr>
            <a:spLocks noGrp="1"/>
          </p:cNvSpPr>
          <p:nvPr userDrawn="1">
            <p:ph type="ftr" sz="quarter" idx="3"/>
          </p:nvPr>
        </p:nvSpPr>
        <p:spPr>
          <a:xfrm>
            <a:off x="0" y="6400800"/>
            <a:ext cx="8615363" cy="505303"/>
          </a:xfrm>
          <a:prstGeom prst="rect">
            <a:avLst/>
          </a:prstGeom>
        </p:spPr>
        <p:txBody>
          <a:bodyPr vert="horz" lIns="91440" tIns="45720" rIns="91440" bIns="45720" rtlCol="0" anchor="ctr"/>
          <a:lstStyle>
            <a:lvl1pPr algn="l">
              <a:buFontTx/>
              <a:buNone/>
              <a:defRPr sz="1000">
                <a:solidFill>
                  <a:schemeClr val="tx1"/>
                </a:solidFill>
                <a:cs typeface="Arial" pitchFamily="34" charset="0"/>
              </a:defRPr>
            </a:lvl1pPr>
          </a:lstStyle>
          <a:p>
            <a:pPr fontAlgn="base">
              <a:spcBef>
                <a:spcPct val="20000"/>
              </a:spcBef>
              <a:spcAft>
                <a:spcPct val="0"/>
              </a:spcAft>
              <a:defRPr/>
            </a:pPr>
            <a:r>
              <a:rPr lang="en-US" dirty="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1738036896"/>
      </p:ext>
    </p:extLst>
  </p:cSld>
  <p:clrMap bg1="lt1" tx1="dk1" bg2="lt2" tx2="dk2" accent1="accent1" accent2="accent2" accent3="accent3" accent4="accent4" accent5="accent5" accent6="accent6" hlink="hlink" folHlink="folHlink"/>
  <p:sldLayoutIdLst>
    <p:sldLayoutId id="2147483669" r:id="rId1"/>
  </p:sldLayoutIdLst>
  <p:hf hdr="0" dt="0"/>
  <p:txStyles>
    <p:titleStyle>
      <a:lvl1pPr algn="ctr" rtl="0" eaLnBrk="0" fontAlgn="base" hangingPunct="0">
        <a:spcBef>
          <a:spcPct val="0"/>
        </a:spcBef>
        <a:spcAft>
          <a:spcPct val="0"/>
        </a:spcAft>
        <a:defRPr sz="3300">
          <a:solidFill>
            <a:srgbClr val="0D0D0D"/>
          </a:solidFill>
          <a:latin typeface="+mj-lt"/>
          <a:ea typeface="+mj-ea"/>
          <a:cs typeface="+mj-cs"/>
        </a:defRPr>
      </a:lvl1pPr>
      <a:lvl2pPr algn="ctr" rtl="0" eaLnBrk="0" fontAlgn="base" hangingPunct="0">
        <a:spcBef>
          <a:spcPct val="0"/>
        </a:spcBef>
        <a:spcAft>
          <a:spcPct val="0"/>
        </a:spcAft>
        <a:defRPr sz="3300">
          <a:solidFill>
            <a:srgbClr val="0D0D0D"/>
          </a:solidFill>
          <a:latin typeface="Arial" pitchFamily="34" charset="0"/>
        </a:defRPr>
      </a:lvl2pPr>
      <a:lvl3pPr algn="ctr" rtl="0" eaLnBrk="0" fontAlgn="base" hangingPunct="0">
        <a:spcBef>
          <a:spcPct val="0"/>
        </a:spcBef>
        <a:spcAft>
          <a:spcPct val="0"/>
        </a:spcAft>
        <a:defRPr sz="3300">
          <a:solidFill>
            <a:srgbClr val="0D0D0D"/>
          </a:solidFill>
          <a:latin typeface="Arial" pitchFamily="34" charset="0"/>
        </a:defRPr>
      </a:lvl3pPr>
      <a:lvl4pPr algn="ctr" rtl="0" eaLnBrk="0" fontAlgn="base" hangingPunct="0">
        <a:spcBef>
          <a:spcPct val="0"/>
        </a:spcBef>
        <a:spcAft>
          <a:spcPct val="0"/>
        </a:spcAft>
        <a:defRPr sz="3300">
          <a:solidFill>
            <a:srgbClr val="0D0D0D"/>
          </a:solidFill>
          <a:latin typeface="Arial" pitchFamily="34" charset="0"/>
        </a:defRPr>
      </a:lvl4pPr>
      <a:lvl5pPr algn="ctr" rtl="0" eaLnBrk="0" fontAlgn="base" hangingPunct="0">
        <a:spcBef>
          <a:spcPct val="0"/>
        </a:spcBef>
        <a:spcAft>
          <a:spcPct val="0"/>
        </a:spcAft>
        <a:defRPr sz="3300">
          <a:solidFill>
            <a:srgbClr val="0D0D0D"/>
          </a:solidFill>
          <a:latin typeface="Arial" pitchFamily="34" charset="0"/>
        </a:defRPr>
      </a:lvl5pPr>
      <a:lvl6pPr marL="457200" algn="l" rtl="0" fontAlgn="base">
        <a:spcBef>
          <a:spcPct val="0"/>
        </a:spcBef>
        <a:spcAft>
          <a:spcPct val="0"/>
        </a:spcAft>
        <a:defRPr sz="3400">
          <a:solidFill>
            <a:srgbClr val="660066"/>
          </a:solidFill>
          <a:latin typeface="Arial" pitchFamily="34" charset="0"/>
        </a:defRPr>
      </a:lvl6pPr>
      <a:lvl7pPr marL="914400" algn="l" rtl="0" fontAlgn="base">
        <a:spcBef>
          <a:spcPct val="0"/>
        </a:spcBef>
        <a:spcAft>
          <a:spcPct val="0"/>
        </a:spcAft>
        <a:defRPr sz="3400">
          <a:solidFill>
            <a:srgbClr val="660066"/>
          </a:solidFill>
          <a:latin typeface="Arial" pitchFamily="34" charset="0"/>
        </a:defRPr>
      </a:lvl7pPr>
      <a:lvl8pPr marL="1371600" algn="l" rtl="0" fontAlgn="base">
        <a:spcBef>
          <a:spcPct val="0"/>
        </a:spcBef>
        <a:spcAft>
          <a:spcPct val="0"/>
        </a:spcAft>
        <a:defRPr sz="3400">
          <a:solidFill>
            <a:srgbClr val="660066"/>
          </a:solidFill>
          <a:latin typeface="Arial" pitchFamily="34" charset="0"/>
        </a:defRPr>
      </a:lvl8pPr>
      <a:lvl9pPr marL="1828800" algn="l" rtl="0" fontAlgn="base">
        <a:spcBef>
          <a:spcPct val="0"/>
        </a:spcBef>
        <a:spcAft>
          <a:spcPct val="0"/>
        </a:spcAft>
        <a:defRPr sz="3400">
          <a:solidFill>
            <a:srgbClr val="660066"/>
          </a:solidFill>
          <a:latin typeface="Arial" pitchFamily="34" charset="0"/>
        </a:defRPr>
      </a:lvl9pPr>
    </p:titleStyle>
    <p:bodyStyle>
      <a:lvl1pPr marL="342900" indent="-342900" algn="l" rtl="0" eaLnBrk="0" fontAlgn="base" hangingPunct="0">
        <a:spcBef>
          <a:spcPct val="20000"/>
        </a:spcBef>
        <a:spcAft>
          <a:spcPct val="0"/>
        </a:spcAft>
        <a:defRPr>
          <a:solidFill>
            <a:schemeClr val="tx1"/>
          </a:solidFill>
          <a:latin typeface="+mn-lt"/>
          <a:ea typeface="+mn-ea"/>
          <a:cs typeface="+mn-cs"/>
        </a:defRPr>
      </a:lvl1pPr>
      <a:lvl2pPr marL="742950" indent="-285750" algn="l" rtl="0" eaLnBrk="0" fontAlgn="base" hangingPunct="0">
        <a:spcBef>
          <a:spcPct val="20000"/>
        </a:spcBef>
        <a:spcAft>
          <a:spcPct val="0"/>
        </a:spcAft>
        <a:defRPr>
          <a:solidFill>
            <a:schemeClr val="tx1"/>
          </a:solidFill>
          <a:latin typeface="+mn-lt"/>
        </a:defRPr>
      </a:lvl2pPr>
      <a:lvl3pPr marL="1143000" indent="-228600" algn="l" rtl="0" eaLnBrk="0" fontAlgn="base" hangingPunct="0">
        <a:spcBef>
          <a:spcPct val="20000"/>
        </a:spcBef>
        <a:spcAft>
          <a:spcPct val="0"/>
        </a:spcAft>
        <a:defRPr>
          <a:solidFill>
            <a:schemeClr val="tx1"/>
          </a:solidFill>
          <a:latin typeface="+mn-lt"/>
        </a:defRPr>
      </a:lvl3pPr>
      <a:lvl4pPr marL="1600200" indent="-228600" algn="l" rtl="0" eaLnBrk="0" fontAlgn="base" hangingPunct="0">
        <a:spcBef>
          <a:spcPct val="20000"/>
        </a:spcBef>
        <a:spcAft>
          <a:spcPct val="0"/>
        </a:spcAft>
        <a:defRPr>
          <a:solidFill>
            <a:schemeClr val="tx1"/>
          </a:solidFill>
          <a:latin typeface="+mn-lt"/>
        </a:defRPr>
      </a:lvl4pPr>
      <a:lvl5pPr marL="2057400" indent="-228600" algn="l" rtl="0" eaLnBrk="0" fontAlgn="base" hangingPunct="0">
        <a:spcBef>
          <a:spcPct val="20000"/>
        </a:spcBef>
        <a:spcAft>
          <a:spcPct val="0"/>
        </a:spcAft>
        <a:defRPr>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1"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6200000">
            <a:off x="-2647949" y="3409951"/>
            <a:ext cx="5638800"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053" name="Rectangle 3"/>
          <p:cNvSpPr>
            <a:spLocks noGrp="1" noChangeAspect="1" noChangeArrowheads="1"/>
          </p:cNvSpPr>
          <p:nvPr>
            <p:ph type="title"/>
          </p:nvPr>
        </p:nvSpPr>
        <p:spPr bwMode="auto">
          <a:xfrm>
            <a:off x="76201" y="77788"/>
            <a:ext cx="9067800"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r>
              <a:rPr lang="en-US" altLang="en-US" dirty="0"/>
              <a:t>Name </a:t>
            </a:r>
            <a:r>
              <a:rPr lang="en-US" altLang="en-US" dirty="0" err="1"/>
              <a:t>fgchmvb</a:t>
            </a:r>
            <a:r>
              <a:rPr lang="en-US" altLang="en-US" dirty="0"/>
              <a:t> </a:t>
            </a:r>
          </a:p>
        </p:txBody>
      </p:sp>
      <p:sp>
        <p:nvSpPr>
          <p:cNvPr id="37898" name="Rectangle 10"/>
          <p:cNvSpPr>
            <a:spLocks noGrp="1" noChangeArrowheads="1"/>
          </p:cNvSpPr>
          <p:nvPr>
            <p:ph type="sldNum" sz="quarter" idx="4"/>
          </p:nvPr>
        </p:nvSpPr>
        <p:spPr bwMode="auto">
          <a:xfrm>
            <a:off x="8618538" y="6470650"/>
            <a:ext cx="520700" cy="379413"/>
          </a:xfrm>
          <a:prstGeom prst="rect">
            <a:avLst/>
          </a:prstGeom>
          <a:noFill/>
          <a:ln w="19050">
            <a:noFill/>
            <a:prstDash val="sysDot"/>
            <a:bevel/>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2378B25E-053D-4AA2-A71D-1D9F2F8C0927}" type="slidenum">
              <a:rPr lang="en-US"/>
              <a:pPr fontAlgn="base">
                <a:spcAft>
                  <a:spcPct val="0"/>
                </a:spcAft>
                <a:defRPr/>
              </a:pPr>
              <a:t>‹#›</a:t>
            </a:fld>
            <a:endParaRPr lang="en-US" dirty="0"/>
          </a:p>
        </p:txBody>
      </p:sp>
      <p:sp>
        <p:nvSpPr>
          <p:cNvPr id="5" name="Footer Placeholder 4"/>
          <p:cNvSpPr>
            <a:spLocks noGrp="1"/>
          </p:cNvSpPr>
          <p:nvPr>
            <p:ph type="ftr" sz="quarter" idx="3"/>
          </p:nvPr>
        </p:nvSpPr>
        <p:spPr>
          <a:xfrm>
            <a:off x="0" y="6324601"/>
            <a:ext cx="8605838" cy="533400"/>
          </a:xfrm>
          <a:prstGeom prst="rect">
            <a:avLst/>
          </a:prstGeom>
          <a:noFill/>
        </p:spPr>
        <p:txBody>
          <a:bodyPr vert="horz" lIns="91440" tIns="45720" rIns="91440" bIns="45720" rtlCol="0" anchor="ctr"/>
          <a:lstStyle>
            <a:lvl1pPr algn="l">
              <a:buFontTx/>
              <a:buNone/>
              <a:defRPr sz="1000">
                <a:solidFill>
                  <a:schemeClr val="tx1"/>
                </a:solidFill>
                <a:cs typeface="Arial" pitchFamily="34" charset="0"/>
              </a:defRPr>
            </a:lvl1pPr>
          </a:lstStyle>
          <a:p>
            <a:pPr fontAlgn="base">
              <a:spcBef>
                <a:spcPct val="20000"/>
              </a:spcBef>
              <a:spcAft>
                <a:spcPct val="0"/>
              </a:spcAft>
              <a:defRPr/>
            </a:pPr>
            <a:r>
              <a:rPr lang="en-US" dirty="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pic>
        <p:nvPicPr>
          <p:cNvPr id="9"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5400000">
            <a:off x="6191250" y="3409951"/>
            <a:ext cx="5638800"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 name="Text Placeholder 1"/>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7325678"/>
      </p:ext>
    </p:extLst>
  </p:cSld>
  <p:clrMap bg1="lt1" tx1="dk1" bg2="lt2" tx2="dk2" accent1="accent1" accent2="accent2" accent3="accent3" accent4="accent4" accent5="accent5" accent6="accent6" hlink="hlink" folHlink="folHlink"/>
  <p:sldLayoutIdLst>
    <p:sldLayoutId id="2147483679" r:id="rId1"/>
  </p:sldLayoutIdLs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wipe(left)">
                                      <p:cBhvr>
                                        <p:cTn id="11" dur="500"/>
                                        <p:tgtEl>
                                          <p:spTgt spid="2">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wipe(left)">
                                      <p:cBhvr>
                                        <p:cTn id="15" dur="500"/>
                                        <p:tgtEl>
                                          <p:spTgt spid="2">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wipe(left)">
                                      <p:cBhvr>
                                        <p:cTn id="19" dur="500"/>
                                        <p:tgtEl>
                                          <p:spTgt spid="2">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wipe(left)">
                                      <p:cBhvr>
                                        <p:cTn id="23"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tmplLst>
          <p:tmpl lvl="1">
            <p:tnLst>
              <p:par>
                <p:cTn presetID="22" presetClass="entr" presetSubtype="8" fill="hold" nodeType="after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wipe(left)">
                      <p:cBhvr>
                        <p:cTn dur="500"/>
                        <p:tgtEl>
                          <p:spTgt spid="2"/>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wipe(left)">
                      <p:cBhvr>
                        <p:cTn dur="500"/>
                        <p:tgtEl>
                          <p:spTgt spid="2"/>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wipe(left)">
                      <p:cBhvr>
                        <p:cTn dur="500"/>
                        <p:tgtEl>
                          <p:spTgt spid="2"/>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wipe(left)">
                      <p:cBhvr>
                        <p:cTn dur="500"/>
                        <p:tgtEl>
                          <p:spTgt spid="2"/>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wipe(left)">
                      <p:cBhvr>
                        <p:cTn dur="500"/>
                        <p:tgtEl>
                          <p:spTgt spid="2"/>
                        </p:tgtEl>
                      </p:cBhvr>
                    </p:animEffect>
                  </p:childTnLst>
                </p:cTn>
              </p:par>
            </p:tnLst>
          </p:tmpl>
        </p:tmplLst>
      </p:bldP>
    </p:bldLst>
  </p:timing>
  <p:hf hdr="0" dt="0"/>
  <p:txStyles>
    <p:titleStyle>
      <a:lvl1pPr algn="ctr" rtl="0" eaLnBrk="0" fontAlgn="base" hangingPunct="0">
        <a:spcBef>
          <a:spcPct val="0"/>
        </a:spcBef>
        <a:spcAft>
          <a:spcPct val="0"/>
        </a:spcAft>
        <a:defRPr sz="4000">
          <a:solidFill>
            <a:schemeClr val="accent6">
              <a:lumMod val="50000"/>
            </a:schemeClr>
          </a:solidFill>
          <a:latin typeface="+mj-lt"/>
          <a:ea typeface="+mj-ea"/>
          <a:cs typeface="+mj-cs"/>
        </a:defRPr>
      </a:lvl1pPr>
      <a:lvl2pPr algn="ctr" rtl="0" eaLnBrk="0" fontAlgn="base" hangingPunct="0">
        <a:spcBef>
          <a:spcPct val="0"/>
        </a:spcBef>
        <a:spcAft>
          <a:spcPct val="0"/>
        </a:spcAft>
        <a:defRPr sz="4000">
          <a:solidFill>
            <a:srgbClr val="AE1221"/>
          </a:solidFill>
          <a:latin typeface="Arial" pitchFamily="34" charset="0"/>
        </a:defRPr>
      </a:lvl2pPr>
      <a:lvl3pPr algn="ctr" rtl="0" eaLnBrk="0" fontAlgn="base" hangingPunct="0">
        <a:spcBef>
          <a:spcPct val="0"/>
        </a:spcBef>
        <a:spcAft>
          <a:spcPct val="0"/>
        </a:spcAft>
        <a:defRPr sz="4000">
          <a:solidFill>
            <a:srgbClr val="AE1221"/>
          </a:solidFill>
          <a:latin typeface="Arial" pitchFamily="34" charset="0"/>
        </a:defRPr>
      </a:lvl3pPr>
      <a:lvl4pPr algn="ctr" rtl="0" eaLnBrk="0" fontAlgn="base" hangingPunct="0">
        <a:spcBef>
          <a:spcPct val="0"/>
        </a:spcBef>
        <a:spcAft>
          <a:spcPct val="0"/>
        </a:spcAft>
        <a:defRPr sz="4000">
          <a:solidFill>
            <a:srgbClr val="AE1221"/>
          </a:solidFill>
          <a:latin typeface="Arial" pitchFamily="34" charset="0"/>
        </a:defRPr>
      </a:lvl4pPr>
      <a:lvl5pPr algn="ctr" rtl="0" eaLnBrk="0" fontAlgn="base" hangingPunct="0">
        <a:spcBef>
          <a:spcPct val="0"/>
        </a:spcBef>
        <a:spcAft>
          <a:spcPct val="0"/>
        </a:spcAft>
        <a:defRPr sz="4000">
          <a:solidFill>
            <a:srgbClr val="AE1221"/>
          </a:solidFill>
          <a:latin typeface="Arial" pitchFamily="34" charset="0"/>
        </a:defRPr>
      </a:lvl5pPr>
      <a:lvl6pPr marL="457200" algn="ctr" rtl="0" fontAlgn="base">
        <a:spcBef>
          <a:spcPct val="0"/>
        </a:spcBef>
        <a:spcAft>
          <a:spcPct val="0"/>
        </a:spcAft>
        <a:defRPr sz="4000">
          <a:solidFill>
            <a:schemeClr val="accent2"/>
          </a:solidFill>
          <a:latin typeface="Arial" pitchFamily="34" charset="0"/>
        </a:defRPr>
      </a:lvl6pPr>
      <a:lvl7pPr marL="914400" algn="ctr" rtl="0" fontAlgn="base">
        <a:spcBef>
          <a:spcPct val="0"/>
        </a:spcBef>
        <a:spcAft>
          <a:spcPct val="0"/>
        </a:spcAft>
        <a:defRPr sz="4000">
          <a:solidFill>
            <a:schemeClr val="accent2"/>
          </a:solidFill>
          <a:latin typeface="Arial" pitchFamily="34" charset="0"/>
        </a:defRPr>
      </a:lvl7pPr>
      <a:lvl8pPr marL="1371600" algn="ctr" rtl="0" fontAlgn="base">
        <a:spcBef>
          <a:spcPct val="0"/>
        </a:spcBef>
        <a:spcAft>
          <a:spcPct val="0"/>
        </a:spcAft>
        <a:defRPr sz="4000">
          <a:solidFill>
            <a:schemeClr val="accent2"/>
          </a:solidFill>
          <a:latin typeface="Arial" pitchFamily="34" charset="0"/>
        </a:defRPr>
      </a:lvl8pPr>
      <a:lvl9pPr marL="1828800" algn="ctr" rtl="0" fontAlgn="base">
        <a:spcBef>
          <a:spcPct val="0"/>
        </a:spcBef>
        <a:spcAft>
          <a:spcPct val="0"/>
        </a:spcAft>
        <a:defRPr sz="4000">
          <a:solidFill>
            <a:schemeClr val="accent2"/>
          </a:solidFill>
          <a:latin typeface="Arial"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spect="1" noChangeArrowheads="1"/>
          </p:cNvSpPr>
          <p:nvPr>
            <p:ph type="title"/>
          </p:nvPr>
        </p:nvSpPr>
        <p:spPr bwMode="auto">
          <a:xfrm>
            <a:off x="506413" y="0"/>
            <a:ext cx="8450262"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Master case-study #2</a:t>
            </a:r>
          </a:p>
        </p:txBody>
      </p:sp>
      <p:sp>
        <p:nvSpPr>
          <p:cNvPr id="6150" name="Rectangle 3"/>
          <p:cNvSpPr>
            <a:spLocks noGrp="1" noChangeAspect="1" noChangeArrowheads="1"/>
          </p:cNvSpPr>
          <p:nvPr>
            <p:ph type="body" idx="1"/>
          </p:nvPr>
        </p:nvSpPr>
        <p:spPr bwMode="auto">
          <a:xfrm>
            <a:off x="457200" y="700088"/>
            <a:ext cx="845820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  - </a:t>
            </a:r>
            <a:r>
              <a:rPr lang="en-US" altLang="en-US" dirty="0" err="1"/>
              <a:t>colorat</a:t>
            </a:r>
            <a:r>
              <a:rPr lang="en-US" altLang="en-US" dirty="0"/>
              <a:t> </a:t>
            </a:r>
            <a:r>
              <a:rPr lang="en-US" altLang="en-US" dirty="0" err="1"/>
              <a:t>diferit</a:t>
            </a:r>
            <a:endParaRPr lang="en-US" altLang="en-US" dirty="0"/>
          </a:p>
        </p:txBody>
      </p:sp>
      <p:sp>
        <p:nvSpPr>
          <p:cNvPr id="216071" name="Rectangle 7"/>
          <p:cNvSpPr>
            <a:spLocks noGrp="1" noChangeArrowheads="1"/>
          </p:cNvSpPr>
          <p:nvPr>
            <p:ph type="sldNum" sz="quarter" idx="4"/>
          </p:nvPr>
        </p:nvSpPr>
        <p:spPr bwMode="auto">
          <a:xfrm>
            <a:off x="8628063" y="6467475"/>
            <a:ext cx="515937" cy="3905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CFA536BC-3ED5-4293-8323-16A4258B4A0B}" type="slidenum">
              <a:rPr lang="en-US"/>
              <a:pPr fontAlgn="base">
                <a:spcAft>
                  <a:spcPct val="0"/>
                </a:spcAft>
                <a:defRPr/>
              </a:pPr>
              <a:t>‹#›</a:t>
            </a:fld>
            <a:endParaRPr lang="en-US" dirty="0"/>
          </a:p>
        </p:txBody>
      </p:sp>
      <p:sp>
        <p:nvSpPr>
          <p:cNvPr id="5" name="Footer Placeholder 4"/>
          <p:cNvSpPr>
            <a:spLocks noGrp="1"/>
          </p:cNvSpPr>
          <p:nvPr>
            <p:ph type="ftr" sz="quarter" idx="3"/>
          </p:nvPr>
        </p:nvSpPr>
        <p:spPr>
          <a:xfrm>
            <a:off x="0" y="6400801"/>
            <a:ext cx="8643938" cy="457200"/>
          </a:xfrm>
          <a:prstGeom prst="rect">
            <a:avLst/>
          </a:prstGeom>
          <a:noFill/>
        </p:spPr>
        <p:txBody>
          <a:bodyPr vert="horz" lIns="91440" tIns="45720" rIns="91440" bIns="45720" rtlCol="0" anchor="ctr"/>
          <a:lstStyle>
            <a:lvl1pPr algn="l">
              <a:buNone/>
              <a:defRPr sz="1000">
                <a:solidFill>
                  <a:schemeClr val="tx1"/>
                </a:solidFill>
                <a:cs typeface="Arial" pitchFamily="34" charset="0"/>
              </a:defRPr>
            </a:lvl1pPr>
          </a:lstStyle>
          <a:p>
            <a:pPr fontAlgn="base">
              <a:spcBef>
                <a:spcPct val="20000"/>
              </a:spcBef>
              <a:spcAft>
                <a:spcPct val="0"/>
              </a:spcAft>
              <a:defRPr/>
            </a:pPr>
            <a:r>
              <a:rPr lang="en-US" dirty="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pic>
        <p:nvPicPr>
          <p:cNvPr id="5126" name="Picture 1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175" y="-9525"/>
            <a:ext cx="795338"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grpSp>
        <p:nvGrpSpPr>
          <p:cNvPr id="5127" name="Group 2"/>
          <p:cNvGrpSpPr>
            <a:grpSpLocks/>
          </p:cNvGrpSpPr>
          <p:nvPr userDrawn="1"/>
        </p:nvGrpSpPr>
        <p:grpSpPr bwMode="auto">
          <a:xfrm>
            <a:off x="8561388" y="0"/>
            <a:ext cx="582612" cy="609600"/>
            <a:chOff x="8513384" y="0"/>
            <a:chExt cx="582991" cy="609600"/>
          </a:xfrm>
        </p:grpSpPr>
        <p:pic>
          <p:nvPicPr>
            <p:cNvPr id="5128" name="Picture 18"/>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513384" y="138345"/>
              <a:ext cx="361950"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5129" name="Picture 19"/>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915400" y="0"/>
              <a:ext cx="180975"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grpSp>
    </p:spTree>
    <p:extLst>
      <p:ext uri="{BB962C8B-B14F-4D97-AF65-F5344CB8AC3E}">
        <p14:creationId xmlns:p14="http://schemas.microsoft.com/office/powerpoint/2010/main" val="1007448745"/>
      </p:ext>
    </p:extLst>
  </p:cSld>
  <p:clrMap bg1="lt1" tx1="dk1" bg2="lt2" tx2="dk2" accent1="accent1" accent2="accent2" accent3="accent3" accent4="accent4" accent5="accent5" accent6="accent6" hlink="hlink" folHlink="folHlink"/>
  <p:sldLayoutIdLst>
    <p:sldLayoutId id="2147483671" r:id="rId1"/>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150">
                                            <p:txEl>
                                              <p:pRg st="0" end="0"/>
                                            </p:txEl>
                                          </p:spTgt>
                                        </p:tgtEl>
                                        <p:attrNameLst>
                                          <p:attrName>style.visibility</p:attrName>
                                        </p:attrNameLst>
                                      </p:cBhvr>
                                      <p:to>
                                        <p:strVal val="visible"/>
                                      </p:to>
                                    </p:set>
                                    <p:animEffect transition="in" filter="wipe(left)">
                                      <p:cBhvr>
                                        <p:cTn id="7" dur="500"/>
                                        <p:tgtEl>
                                          <p:spTgt spid="6150">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150">
                                            <p:txEl>
                                              <p:pRg st="1" end="1"/>
                                            </p:txEl>
                                          </p:spTgt>
                                        </p:tgtEl>
                                        <p:attrNameLst>
                                          <p:attrName>style.visibility</p:attrName>
                                        </p:attrNameLst>
                                      </p:cBhvr>
                                      <p:to>
                                        <p:strVal val="visible"/>
                                      </p:to>
                                    </p:set>
                                    <p:animEffect transition="in" filter="wipe(left)">
                                      <p:cBhvr>
                                        <p:cTn id="11" dur="500"/>
                                        <p:tgtEl>
                                          <p:spTgt spid="6150">
                                            <p:txEl>
                                              <p:pRg st="1" end="1"/>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150">
                                            <p:txEl>
                                              <p:pRg st="2" end="2"/>
                                            </p:txEl>
                                          </p:spTgt>
                                        </p:tgtEl>
                                        <p:attrNameLst>
                                          <p:attrName>style.visibility</p:attrName>
                                        </p:attrNameLst>
                                      </p:cBhvr>
                                      <p:to>
                                        <p:strVal val="visible"/>
                                      </p:to>
                                    </p:set>
                                    <p:animEffect transition="in" filter="wipe(left)">
                                      <p:cBhvr>
                                        <p:cTn id="15" dur="500"/>
                                        <p:tgtEl>
                                          <p:spTgt spid="6150">
                                            <p:txEl>
                                              <p:pRg st="2" end="2"/>
                                            </p:txEl>
                                          </p:spTgt>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150">
                                            <p:txEl>
                                              <p:pRg st="3" end="3"/>
                                            </p:txEl>
                                          </p:spTgt>
                                        </p:tgtEl>
                                        <p:attrNameLst>
                                          <p:attrName>style.visibility</p:attrName>
                                        </p:attrNameLst>
                                      </p:cBhvr>
                                      <p:to>
                                        <p:strVal val="visible"/>
                                      </p:to>
                                    </p:set>
                                    <p:animEffect transition="in" filter="wipe(left)">
                                      <p:cBhvr>
                                        <p:cTn id="19" dur="500"/>
                                        <p:tgtEl>
                                          <p:spTgt spid="6150">
                                            <p:txEl>
                                              <p:pRg st="3" end="3"/>
                                            </p:txEl>
                                          </p:spTgt>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150">
                                            <p:txEl>
                                              <p:pRg st="4" end="4"/>
                                            </p:txEl>
                                          </p:spTgt>
                                        </p:tgtEl>
                                        <p:attrNameLst>
                                          <p:attrName>style.visibility</p:attrName>
                                        </p:attrNameLst>
                                      </p:cBhvr>
                                      <p:to>
                                        <p:strVal val="visible"/>
                                      </p:to>
                                    </p:set>
                                    <p:animEffect transition="in" filter="wipe(left)">
                                      <p:cBhvr>
                                        <p:cTn id="23" dur="500"/>
                                        <p:tgtEl>
                                          <p:spTgt spid="615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0" grpId="0" build="p">
        <p:tmplLst>
          <p:tmpl lvl="1">
            <p:tnLst>
              <p:par>
                <p:cT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Lst>
      </p:bldP>
    </p:bldLst>
  </p:timing>
  <p:hf hdr="0" dt="0"/>
  <p:txStyles>
    <p:titleStyle>
      <a:lvl1pPr algn="ctr" rtl="0" eaLnBrk="0" fontAlgn="base" hangingPunct="0">
        <a:spcBef>
          <a:spcPct val="0"/>
        </a:spcBef>
        <a:spcAft>
          <a:spcPct val="0"/>
        </a:spcAft>
        <a:defRPr sz="3000">
          <a:solidFill>
            <a:srgbClr val="0D0D0D"/>
          </a:solidFill>
          <a:latin typeface="+mj-lt"/>
          <a:ea typeface="+mj-ea"/>
          <a:cs typeface="+mj-cs"/>
        </a:defRPr>
      </a:lvl1pPr>
      <a:lvl2pPr algn="ctr" rtl="0" eaLnBrk="0" fontAlgn="base" hangingPunct="0">
        <a:spcBef>
          <a:spcPct val="0"/>
        </a:spcBef>
        <a:spcAft>
          <a:spcPct val="0"/>
        </a:spcAft>
        <a:defRPr sz="3000">
          <a:solidFill>
            <a:srgbClr val="0D0D0D"/>
          </a:solidFill>
          <a:latin typeface="Arial" pitchFamily="34" charset="0"/>
        </a:defRPr>
      </a:lvl2pPr>
      <a:lvl3pPr algn="ctr" rtl="0" eaLnBrk="0" fontAlgn="base" hangingPunct="0">
        <a:spcBef>
          <a:spcPct val="0"/>
        </a:spcBef>
        <a:spcAft>
          <a:spcPct val="0"/>
        </a:spcAft>
        <a:defRPr sz="3000">
          <a:solidFill>
            <a:srgbClr val="0D0D0D"/>
          </a:solidFill>
          <a:latin typeface="Arial" pitchFamily="34" charset="0"/>
        </a:defRPr>
      </a:lvl3pPr>
      <a:lvl4pPr algn="ctr" rtl="0" eaLnBrk="0" fontAlgn="base" hangingPunct="0">
        <a:spcBef>
          <a:spcPct val="0"/>
        </a:spcBef>
        <a:spcAft>
          <a:spcPct val="0"/>
        </a:spcAft>
        <a:defRPr sz="3000">
          <a:solidFill>
            <a:srgbClr val="0D0D0D"/>
          </a:solidFill>
          <a:latin typeface="Arial" pitchFamily="34" charset="0"/>
        </a:defRPr>
      </a:lvl4pPr>
      <a:lvl5pPr algn="ctr" rtl="0" eaLnBrk="0" fontAlgn="base" hangingPunct="0">
        <a:spcBef>
          <a:spcPct val="0"/>
        </a:spcBef>
        <a:spcAft>
          <a:spcPct val="0"/>
        </a:spcAft>
        <a:defRPr sz="3000">
          <a:solidFill>
            <a:srgbClr val="0D0D0D"/>
          </a:solidFill>
          <a:latin typeface="Arial" pitchFamily="34" charset="0"/>
        </a:defRPr>
      </a:lvl5pPr>
      <a:lvl6pPr marL="457200" algn="l" rtl="0" fontAlgn="base">
        <a:spcBef>
          <a:spcPct val="0"/>
        </a:spcBef>
        <a:spcAft>
          <a:spcPct val="0"/>
        </a:spcAft>
        <a:defRPr sz="3000">
          <a:solidFill>
            <a:srgbClr val="990000"/>
          </a:solidFill>
          <a:latin typeface="Arial" pitchFamily="34" charset="0"/>
        </a:defRPr>
      </a:lvl6pPr>
      <a:lvl7pPr marL="914400" algn="l" rtl="0" fontAlgn="base">
        <a:spcBef>
          <a:spcPct val="0"/>
        </a:spcBef>
        <a:spcAft>
          <a:spcPct val="0"/>
        </a:spcAft>
        <a:defRPr sz="3000">
          <a:solidFill>
            <a:srgbClr val="990000"/>
          </a:solidFill>
          <a:latin typeface="Arial" pitchFamily="34" charset="0"/>
        </a:defRPr>
      </a:lvl7pPr>
      <a:lvl8pPr marL="1371600" algn="l" rtl="0" fontAlgn="base">
        <a:spcBef>
          <a:spcPct val="0"/>
        </a:spcBef>
        <a:spcAft>
          <a:spcPct val="0"/>
        </a:spcAft>
        <a:defRPr sz="3000">
          <a:solidFill>
            <a:srgbClr val="990000"/>
          </a:solidFill>
          <a:latin typeface="Arial" pitchFamily="34" charset="0"/>
        </a:defRPr>
      </a:lvl8pPr>
      <a:lvl9pPr marL="1828800" algn="l" rtl="0" fontAlgn="base">
        <a:spcBef>
          <a:spcPct val="0"/>
        </a:spcBef>
        <a:spcAft>
          <a:spcPct val="0"/>
        </a:spcAft>
        <a:defRPr sz="3000">
          <a:solidFill>
            <a:srgbClr val="990000"/>
          </a:solidFill>
          <a:latin typeface="Arial" pitchFamily="34" charset="0"/>
        </a:defRPr>
      </a:lvl9pPr>
    </p:titleStyle>
    <p:bodyStyle>
      <a:lvl1pPr marL="342900" indent="-342900" algn="l" rtl="0" eaLnBrk="0" fontAlgn="base" hangingPunct="0">
        <a:spcBef>
          <a:spcPct val="20000"/>
        </a:spcBef>
        <a:spcAft>
          <a:spcPct val="0"/>
        </a:spcAft>
        <a:buChar char="•"/>
        <a:defRPr sz="3400">
          <a:solidFill>
            <a:srgbClr val="AE1221"/>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400">
          <a:solidFill>
            <a:schemeClr val="tx1"/>
          </a:solidFill>
          <a:latin typeface="+mn-lt"/>
        </a:defRPr>
      </a:lvl6pPr>
      <a:lvl7pPr marL="2971800" indent="-228600" algn="l" rtl="0" fontAlgn="base">
        <a:spcBef>
          <a:spcPct val="20000"/>
        </a:spcBef>
        <a:spcAft>
          <a:spcPct val="0"/>
        </a:spcAft>
        <a:buChar char="»"/>
        <a:defRPr sz="2400">
          <a:solidFill>
            <a:schemeClr val="tx1"/>
          </a:solidFill>
          <a:latin typeface="+mn-lt"/>
        </a:defRPr>
      </a:lvl7pPr>
      <a:lvl8pPr marL="3429000" indent="-228600" algn="l" rtl="0" fontAlgn="base">
        <a:spcBef>
          <a:spcPct val="20000"/>
        </a:spcBef>
        <a:spcAft>
          <a:spcPct val="0"/>
        </a:spcAft>
        <a:buChar char="»"/>
        <a:defRPr sz="2400">
          <a:solidFill>
            <a:schemeClr val="tx1"/>
          </a:solidFill>
          <a:latin typeface="+mn-lt"/>
        </a:defRPr>
      </a:lvl8pPr>
      <a:lvl9pPr marL="3886200" indent="-228600" algn="l" rtl="0" fontAlgn="base">
        <a:spcBef>
          <a:spcPct val="20000"/>
        </a:spcBef>
        <a:spcAft>
          <a:spcPct val="0"/>
        </a:spcAft>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8" name="Picture 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990599"/>
            <a:ext cx="9144000" cy="53507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150" name="Rectangle 3"/>
          <p:cNvSpPr>
            <a:spLocks noGrp="1" noChangeAspect="1" noChangeArrowheads="1"/>
          </p:cNvSpPr>
          <p:nvPr>
            <p:ph type="body" idx="1"/>
          </p:nvPr>
        </p:nvSpPr>
        <p:spPr bwMode="auto">
          <a:xfrm>
            <a:off x="457200" y="1524000"/>
            <a:ext cx="84582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  - </a:t>
            </a:r>
            <a:r>
              <a:rPr lang="en-US" altLang="en-US" dirty="0" err="1"/>
              <a:t>colorat</a:t>
            </a:r>
            <a:r>
              <a:rPr lang="en-US" altLang="en-US" dirty="0"/>
              <a:t> </a:t>
            </a:r>
            <a:r>
              <a:rPr lang="en-US" altLang="en-US" dirty="0" err="1"/>
              <a:t>diferit</a:t>
            </a:r>
            <a:endParaRPr lang="en-US" altLang="en-US" dirty="0"/>
          </a:p>
        </p:txBody>
      </p:sp>
      <p:sp>
        <p:nvSpPr>
          <p:cNvPr id="216071" name="Rectangle 7"/>
          <p:cNvSpPr>
            <a:spLocks noGrp="1" noChangeArrowheads="1"/>
          </p:cNvSpPr>
          <p:nvPr>
            <p:ph type="sldNum" sz="quarter" idx="4"/>
          </p:nvPr>
        </p:nvSpPr>
        <p:spPr bwMode="auto">
          <a:xfrm>
            <a:off x="8628063" y="6467475"/>
            <a:ext cx="515937" cy="3905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CFA536BC-3ED5-4293-8323-16A4258B4A0B}" type="slidenum">
              <a:rPr lang="en-US"/>
              <a:pPr fontAlgn="base">
                <a:spcAft>
                  <a:spcPct val="0"/>
                </a:spcAft>
                <a:defRPr/>
              </a:pPr>
              <a:t>‹#›</a:t>
            </a:fld>
            <a:endParaRPr lang="en-US" dirty="0"/>
          </a:p>
        </p:txBody>
      </p:sp>
      <p:sp>
        <p:nvSpPr>
          <p:cNvPr id="5" name="Footer Placeholder 4"/>
          <p:cNvSpPr>
            <a:spLocks noGrp="1"/>
          </p:cNvSpPr>
          <p:nvPr>
            <p:ph type="ftr" sz="quarter" idx="3"/>
          </p:nvPr>
        </p:nvSpPr>
        <p:spPr>
          <a:xfrm>
            <a:off x="0" y="6400801"/>
            <a:ext cx="8643938" cy="457200"/>
          </a:xfrm>
          <a:prstGeom prst="rect">
            <a:avLst/>
          </a:prstGeom>
          <a:noFill/>
        </p:spPr>
        <p:txBody>
          <a:bodyPr vert="horz" lIns="91440" tIns="45720" rIns="91440" bIns="45720" rtlCol="0" anchor="ctr"/>
          <a:lstStyle>
            <a:lvl1pPr algn="l">
              <a:buNone/>
              <a:defRPr sz="1000">
                <a:solidFill>
                  <a:schemeClr val="tx1"/>
                </a:solidFill>
                <a:cs typeface="Arial" pitchFamily="34" charset="0"/>
              </a:defRPr>
            </a:lvl1pPr>
          </a:lstStyle>
          <a:p>
            <a:pPr fontAlgn="base">
              <a:spcBef>
                <a:spcPct val="20000"/>
              </a:spcBef>
              <a:spcAft>
                <a:spcPct val="0"/>
              </a:spcAft>
              <a:defRPr/>
            </a:pPr>
            <a:r>
              <a:rPr lang="en-US" dirty="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pic>
        <p:nvPicPr>
          <p:cNvPr id="1026"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9144000" cy="576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122" name="Rectangle 2"/>
          <p:cNvSpPr>
            <a:spLocks noGrp="1" noChangeAspect="1" noChangeArrowheads="1"/>
          </p:cNvSpPr>
          <p:nvPr>
            <p:ph type="title"/>
          </p:nvPr>
        </p:nvSpPr>
        <p:spPr bwMode="auto">
          <a:xfrm>
            <a:off x="506413" y="0"/>
            <a:ext cx="8450262"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ASK THE EXPERTS</a:t>
            </a:r>
          </a:p>
        </p:txBody>
      </p:sp>
      <p:pic>
        <p:nvPicPr>
          <p:cNvPr id="1027" name="Picture 3"/>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533400"/>
            <a:ext cx="9144000" cy="576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0183629"/>
      </p:ext>
    </p:extLst>
  </p:cSld>
  <p:clrMap bg1="lt1" tx1="dk1" bg2="lt2" tx2="dk2" accent1="accent1" accent2="accent2" accent3="accent3" accent4="accent4" accent5="accent5" accent6="accent6" hlink="hlink" folHlink="folHlink"/>
  <p:sldLayoutIdLst>
    <p:sldLayoutId id="2147483677" r:id="rId1"/>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150">
                                            <p:txEl>
                                              <p:pRg st="0" end="0"/>
                                            </p:txEl>
                                          </p:spTgt>
                                        </p:tgtEl>
                                        <p:attrNameLst>
                                          <p:attrName>style.visibility</p:attrName>
                                        </p:attrNameLst>
                                      </p:cBhvr>
                                      <p:to>
                                        <p:strVal val="visible"/>
                                      </p:to>
                                    </p:set>
                                    <p:animEffect transition="in" filter="wipe(left)">
                                      <p:cBhvr>
                                        <p:cTn id="7" dur="500"/>
                                        <p:tgtEl>
                                          <p:spTgt spid="6150">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150">
                                            <p:txEl>
                                              <p:pRg st="1" end="1"/>
                                            </p:txEl>
                                          </p:spTgt>
                                        </p:tgtEl>
                                        <p:attrNameLst>
                                          <p:attrName>style.visibility</p:attrName>
                                        </p:attrNameLst>
                                      </p:cBhvr>
                                      <p:to>
                                        <p:strVal val="visible"/>
                                      </p:to>
                                    </p:set>
                                    <p:animEffect transition="in" filter="wipe(left)">
                                      <p:cBhvr>
                                        <p:cTn id="11" dur="500"/>
                                        <p:tgtEl>
                                          <p:spTgt spid="6150">
                                            <p:txEl>
                                              <p:pRg st="1" end="1"/>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150">
                                            <p:txEl>
                                              <p:pRg st="2" end="2"/>
                                            </p:txEl>
                                          </p:spTgt>
                                        </p:tgtEl>
                                        <p:attrNameLst>
                                          <p:attrName>style.visibility</p:attrName>
                                        </p:attrNameLst>
                                      </p:cBhvr>
                                      <p:to>
                                        <p:strVal val="visible"/>
                                      </p:to>
                                    </p:set>
                                    <p:animEffect transition="in" filter="wipe(left)">
                                      <p:cBhvr>
                                        <p:cTn id="15" dur="500"/>
                                        <p:tgtEl>
                                          <p:spTgt spid="6150">
                                            <p:txEl>
                                              <p:pRg st="2" end="2"/>
                                            </p:txEl>
                                          </p:spTgt>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150">
                                            <p:txEl>
                                              <p:pRg st="3" end="3"/>
                                            </p:txEl>
                                          </p:spTgt>
                                        </p:tgtEl>
                                        <p:attrNameLst>
                                          <p:attrName>style.visibility</p:attrName>
                                        </p:attrNameLst>
                                      </p:cBhvr>
                                      <p:to>
                                        <p:strVal val="visible"/>
                                      </p:to>
                                    </p:set>
                                    <p:animEffect transition="in" filter="wipe(left)">
                                      <p:cBhvr>
                                        <p:cTn id="19" dur="500"/>
                                        <p:tgtEl>
                                          <p:spTgt spid="6150">
                                            <p:txEl>
                                              <p:pRg st="3" end="3"/>
                                            </p:txEl>
                                          </p:spTgt>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150">
                                            <p:txEl>
                                              <p:pRg st="4" end="4"/>
                                            </p:txEl>
                                          </p:spTgt>
                                        </p:tgtEl>
                                        <p:attrNameLst>
                                          <p:attrName>style.visibility</p:attrName>
                                        </p:attrNameLst>
                                      </p:cBhvr>
                                      <p:to>
                                        <p:strVal val="visible"/>
                                      </p:to>
                                    </p:set>
                                    <p:animEffect transition="in" filter="wipe(left)">
                                      <p:cBhvr>
                                        <p:cTn id="23" dur="500"/>
                                        <p:tgtEl>
                                          <p:spTgt spid="615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0" grpId="0" build="p">
        <p:tmplLst>
          <p:tmpl lvl="1">
            <p:tnLst>
              <p:par>
                <p:cT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Lst>
      </p:bldP>
    </p:bldLst>
  </p:timing>
  <p:hf hdr="0" dt="0"/>
  <p:txStyles>
    <p:titleStyle>
      <a:lvl1pPr algn="l" rtl="0" eaLnBrk="0" fontAlgn="base" hangingPunct="0">
        <a:spcBef>
          <a:spcPct val="0"/>
        </a:spcBef>
        <a:spcAft>
          <a:spcPct val="0"/>
        </a:spcAft>
        <a:defRPr sz="3200">
          <a:solidFill>
            <a:schemeClr val="bg1"/>
          </a:solidFill>
          <a:latin typeface="+mj-lt"/>
          <a:ea typeface="+mj-ea"/>
          <a:cs typeface="+mj-cs"/>
        </a:defRPr>
      </a:lvl1pPr>
      <a:lvl2pPr algn="ctr" rtl="0" eaLnBrk="0" fontAlgn="base" hangingPunct="0">
        <a:spcBef>
          <a:spcPct val="0"/>
        </a:spcBef>
        <a:spcAft>
          <a:spcPct val="0"/>
        </a:spcAft>
        <a:defRPr sz="3000">
          <a:solidFill>
            <a:srgbClr val="0D0D0D"/>
          </a:solidFill>
          <a:latin typeface="Arial" pitchFamily="34" charset="0"/>
        </a:defRPr>
      </a:lvl2pPr>
      <a:lvl3pPr algn="ctr" rtl="0" eaLnBrk="0" fontAlgn="base" hangingPunct="0">
        <a:spcBef>
          <a:spcPct val="0"/>
        </a:spcBef>
        <a:spcAft>
          <a:spcPct val="0"/>
        </a:spcAft>
        <a:defRPr sz="3000">
          <a:solidFill>
            <a:srgbClr val="0D0D0D"/>
          </a:solidFill>
          <a:latin typeface="Arial" pitchFamily="34" charset="0"/>
        </a:defRPr>
      </a:lvl3pPr>
      <a:lvl4pPr algn="ctr" rtl="0" eaLnBrk="0" fontAlgn="base" hangingPunct="0">
        <a:spcBef>
          <a:spcPct val="0"/>
        </a:spcBef>
        <a:spcAft>
          <a:spcPct val="0"/>
        </a:spcAft>
        <a:defRPr sz="3000">
          <a:solidFill>
            <a:srgbClr val="0D0D0D"/>
          </a:solidFill>
          <a:latin typeface="Arial" pitchFamily="34" charset="0"/>
        </a:defRPr>
      </a:lvl4pPr>
      <a:lvl5pPr algn="ctr" rtl="0" eaLnBrk="0" fontAlgn="base" hangingPunct="0">
        <a:spcBef>
          <a:spcPct val="0"/>
        </a:spcBef>
        <a:spcAft>
          <a:spcPct val="0"/>
        </a:spcAft>
        <a:defRPr sz="3000">
          <a:solidFill>
            <a:srgbClr val="0D0D0D"/>
          </a:solidFill>
          <a:latin typeface="Arial" pitchFamily="34" charset="0"/>
        </a:defRPr>
      </a:lvl5pPr>
      <a:lvl6pPr marL="457200" algn="l" rtl="0" fontAlgn="base">
        <a:spcBef>
          <a:spcPct val="0"/>
        </a:spcBef>
        <a:spcAft>
          <a:spcPct val="0"/>
        </a:spcAft>
        <a:defRPr sz="3000">
          <a:solidFill>
            <a:srgbClr val="990000"/>
          </a:solidFill>
          <a:latin typeface="Arial" pitchFamily="34" charset="0"/>
        </a:defRPr>
      </a:lvl6pPr>
      <a:lvl7pPr marL="914400" algn="l" rtl="0" fontAlgn="base">
        <a:spcBef>
          <a:spcPct val="0"/>
        </a:spcBef>
        <a:spcAft>
          <a:spcPct val="0"/>
        </a:spcAft>
        <a:defRPr sz="3000">
          <a:solidFill>
            <a:srgbClr val="990000"/>
          </a:solidFill>
          <a:latin typeface="Arial" pitchFamily="34" charset="0"/>
        </a:defRPr>
      </a:lvl7pPr>
      <a:lvl8pPr marL="1371600" algn="l" rtl="0" fontAlgn="base">
        <a:spcBef>
          <a:spcPct val="0"/>
        </a:spcBef>
        <a:spcAft>
          <a:spcPct val="0"/>
        </a:spcAft>
        <a:defRPr sz="3000">
          <a:solidFill>
            <a:srgbClr val="990000"/>
          </a:solidFill>
          <a:latin typeface="Arial" pitchFamily="34" charset="0"/>
        </a:defRPr>
      </a:lvl8pPr>
      <a:lvl9pPr marL="1828800" algn="l" rtl="0" fontAlgn="base">
        <a:spcBef>
          <a:spcPct val="0"/>
        </a:spcBef>
        <a:spcAft>
          <a:spcPct val="0"/>
        </a:spcAft>
        <a:defRPr sz="3000">
          <a:solidFill>
            <a:srgbClr val="990000"/>
          </a:solidFill>
          <a:latin typeface="Arial" pitchFamily="34" charset="0"/>
        </a:defRPr>
      </a:lvl9pPr>
    </p:titleStyle>
    <p:bodyStyle>
      <a:lvl1pPr marL="342900" indent="-342900" algn="l" rtl="0" eaLnBrk="0" fontAlgn="base" hangingPunct="0">
        <a:spcBef>
          <a:spcPct val="20000"/>
        </a:spcBef>
        <a:spcAft>
          <a:spcPct val="0"/>
        </a:spcAft>
        <a:buChar char="•"/>
        <a:defRPr sz="3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400">
          <a:solidFill>
            <a:schemeClr val="tx1"/>
          </a:solidFill>
          <a:latin typeface="+mn-lt"/>
        </a:defRPr>
      </a:lvl6pPr>
      <a:lvl7pPr marL="2971800" indent="-228600" algn="l" rtl="0" fontAlgn="base">
        <a:spcBef>
          <a:spcPct val="20000"/>
        </a:spcBef>
        <a:spcAft>
          <a:spcPct val="0"/>
        </a:spcAft>
        <a:buChar char="»"/>
        <a:defRPr sz="2400">
          <a:solidFill>
            <a:schemeClr val="tx1"/>
          </a:solidFill>
          <a:latin typeface="+mn-lt"/>
        </a:defRPr>
      </a:lvl7pPr>
      <a:lvl8pPr marL="3429000" indent="-228600" algn="l" rtl="0" fontAlgn="base">
        <a:spcBef>
          <a:spcPct val="20000"/>
        </a:spcBef>
        <a:spcAft>
          <a:spcPct val="0"/>
        </a:spcAft>
        <a:buChar char="»"/>
        <a:defRPr sz="2400">
          <a:solidFill>
            <a:schemeClr val="tx1"/>
          </a:solidFill>
          <a:latin typeface="+mn-lt"/>
        </a:defRPr>
      </a:lvl8pPr>
      <a:lvl9pPr marL="3886200" indent="-228600" algn="l" rtl="0" fontAlgn="base">
        <a:spcBef>
          <a:spcPct val="20000"/>
        </a:spcBef>
        <a:spcAft>
          <a:spcPct val="0"/>
        </a:spcAft>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spect="1" noChangeArrowheads="1"/>
          </p:cNvSpPr>
          <p:nvPr>
            <p:ph type="title"/>
          </p:nvPr>
        </p:nvSpPr>
        <p:spPr bwMode="auto">
          <a:xfrm>
            <a:off x="2008332" y="0"/>
            <a:ext cx="713566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Appendix master title</a:t>
            </a:r>
          </a:p>
        </p:txBody>
      </p:sp>
      <p:sp>
        <p:nvSpPr>
          <p:cNvPr id="206855" name="Rectangle 7"/>
          <p:cNvSpPr>
            <a:spLocks noGrp="1" noChangeArrowheads="1"/>
          </p:cNvSpPr>
          <p:nvPr>
            <p:ph type="sldNum" sz="quarter" idx="4"/>
          </p:nvPr>
        </p:nvSpPr>
        <p:spPr bwMode="auto">
          <a:xfrm>
            <a:off x="8658225" y="6488113"/>
            <a:ext cx="485775" cy="3698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FCD5D5FD-C24C-4EC1-877A-4A06FFD43F54}" type="slidenum">
              <a:rPr lang="en-US"/>
              <a:pPr fontAlgn="base">
                <a:spcAft>
                  <a:spcPct val="0"/>
                </a:spcAft>
                <a:defRPr/>
              </a:pPr>
              <a:t>‹#›</a:t>
            </a:fld>
            <a:endParaRPr lang="en-US" dirty="0"/>
          </a:p>
        </p:txBody>
      </p:sp>
      <p:sp>
        <p:nvSpPr>
          <p:cNvPr id="10" name="Text Placeholder 9"/>
          <p:cNvSpPr>
            <a:spLocks noGrp="1"/>
          </p:cNvSpPr>
          <p:nvPr>
            <p:ph type="body" idx="1"/>
          </p:nvPr>
        </p:nvSpPr>
        <p:spPr bwMode="auto">
          <a:xfrm>
            <a:off x="457200" y="592138"/>
            <a:ext cx="8482013" cy="580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grpSp>
        <p:nvGrpSpPr>
          <p:cNvPr id="3" name="Group 2"/>
          <p:cNvGrpSpPr/>
          <p:nvPr userDrawn="1"/>
        </p:nvGrpSpPr>
        <p:grpSpPr>
          <a:xfrm>
            <a:off x="32017" y="72581"/>
            <a:ext cx="1976315" cy="6252019"/>
            <a:chOff x="26319" y="75430"/>
            <a:chExt cx="1976315" cy="6409508"/>
          </a:xfrm>
        </p:grpSpPr>
        <p:pic>
          <p:nvPicPr>
            <p:cNvPr id="6155" name="Picture 1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6319" y="75430"/>
              <a:ext cx="1976315" cy="521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pic>
          <p:nvPicPr>
            <p:cNvPr id="6156" name="Picture 1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6319" y="563034"/>
              <a:ext cx="391023" cy="5921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grpSp>
      <p:grpSp>
        <p:nvGrpSpPr>
          <p:cNvPr id="2" name="Group 1"/>
          <p:cNvGrpSpPr/>
          <p:nvPr userDrawn="1"/>
        </p:nvGrpSpPr>
        <p:grpSpPr>
          <a:xfrm>
            <a:off x="8218204" y="750888"/>
            <a:ext cx="893380" cy="5573712"/>
            <a:chOff x="8229600" y="750888"/>
            <a:chExt cx="893380" cy="5734050"/>
          </a:xfrm>
        </p:grpSpPr>
        <p:pic>
          <p:nvPicPr>
            <p:cNvPr id="13" name="Picture 1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032905" y="750888"/>
              <a:ext cx="90075" cy="5734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pic>
          <p:nvPicPr>
            <p:cNvPr id="6157" name="Picture 13"/>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229600" y="6434982"/>
              <a:ext cx="893380" cy="499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grpSp>
      <p:sp>
        <p:nvSpPr>
          <p:cNvPr id="5" name="Footer Placeholder 4"/>
          <p:cNvSpPr>
            <a:spLocks noGrp="1"/>
          </p:cNvSpPr>
          <p:nvPr>
            <p:ph type="ftr" sz="quarter" idx="3"/>
          </p:nvPr>
        </p:nvSpPr>
        <p:spPr>
          <a:xfrm>
            <a:off x="0" y="6324600"/>
            <a:ext cx="8637588" cy="533401"/>
          </a:xfrm>
          <a:prstGeom prst="rect">
            <a:avLst/>
          </a:prstGeom>
        </p:spPr>
        <p:txBody>
          <a:bodyPr vert="horz" lIns="91440" tIns="45720" rIns="91440" bIns="45720" rtlCol="0" anchor="ctr"/>
          <a:lstStyle>
            <a:lvl1pPr algn="l">
              <a:buNone/>
              <a:defRPr sz="1000">
                <a:solidFill>
                  <a:schemeClr val="tx1"/>
                </a:solidFill>
                <a:cs typeface="Arial" pitchFamily="34" charset="0"/>
              </a:defRPr>
            </a:lvl1pPr>
          </a:lstStyle>
          <a:p>
            <a:pPr fontAlgn="base">
              <a:spcBef>
                <a:spcPct val="20000"/>
              </a:spcBef>
              <a:spcAft>
                <a:spcPct val="0"/>
              </a:spcAft>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3578277993"/>
      </p:ext>
    </p:extLst>
  </p:cSld>
  <p:clrMap bg1="lt1" tx1="dk1" bg2="lt2" tx2="dk2" accent1="accent1" accent2="accent2" accent3="accent3" accent4="accent4" accent5="accent5" accent6="accent6" hlink="hlink" folHlink="folHlink"/>
  <p:sldLayoutIdLst>
    <p:sldLayoutId id="2147483673" r:id="rId1"/>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wipe(left)">
                                      <p:cBhvr>
                                        <p:cTn id="11" dur="500"/>
                                        <p:tgtEl>
                                          <p:spTgt spid="10">
                                            <p:txEl>
                                              <p:pRg st="1" end="1"/>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wipe(left)">
                                      <p:cBhvr>
                                        <p:cTn id="15" dur="500"/>
                                        <p:tgtEl>
                                          <p:spTgt spid="10">
                                            <p:txEl>
                                              <p:pRg st="2" end="2"/>
                                            </p:txEl>
                                          </p:spTgt>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Effect transition="in" filter="wipe(left)">
                                      <p:cBhvr>
                                        <p:cTn id="19" dur="500"/>
                                        <p:tgtEl>
                                          <p:spTgt spid="10">
                                            <p:txEl>
                                              <p:pRg st="3" end="3"/>
                                            </p:txEl>
                                          </p:spTgt>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animEffect transition="in" filter="wipe(left)">
                                      <p:cBhvr>
                                        <p:cTn id="23"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Lst>
  </p:timing>
  <p:hf hdr="0" dt="0"/>
  <p:txStyles>
    <p:titleStyle>
      <a:lvl1pPr algn="l" rtl="0" eaLnBrk="0" fontAlgn="base" hangingPunct="0">
        <a:spcBef>
          <a:spcPct val="0"/>
        </a:spcBef>
        <a:spcAft>
          <a:spcPct val="0"/>
        </a:spcAft>
        <a:defRPr sz="3400">
          <a:solidFill>
            <a:schemeClr val="tx1"/>
          </a:solidFill>
          <a:latin typeface="+mj-lt"/>
          <a:ea typeface="+mj-ea"/>
          <a:cs typeface="+mj-cs"/>
        </a:defRPr>
      </a:lvl1pPr>
      <a:lvl2pPr algn="l" rtl="0" eaLnBrk="0" fontAlgn="base" hangingPunct="0">
        <a:spcBef>
          <a:spcPct val="0"/>
        </a:spcBef>
        <a:spcAft>
          <a:spcPct val="0"/>
        </a:spcAft>
        <a:defRPr sz="3400">
          <a:solidFill>
            <a:schemeClr val="tx1"/>
          </a:solidFill>
          <a:latin typeface="Arial" pitchFamily="34" charset="0"/>
        </a:defRPr>
      </a:lvl2pPr>
      <a:lvl3pPr algn="l" rtl="0" eaLnBrk="0" fontAlgn="base" hangingPunct="0">
        <a:spcBef>
          <a:spcPct val="0"/>
        </a:spcBef>
        <a:spcAft>
          <a:spcPct val="0"/>
        </a:spcAft>
        <a:defRPr sz="3400">
          <a:solidFill>
            <a:schemeClr val="tx1"/>
          </a:solidFill>
          <a:latin typeface="Arial" pitchFamily="34" charset="0"/>
        </a:defRPr>
      </a:lvl3pPr>
      <a:lvl4pPr algn="l" rtl="0" eaLnBrk="0" fontAlgn="base" hangingPunct="0">
        <a:spcBef>
          <a:spcPct val="0"/>
        </a:spcBef>
        <a:spcAft>
          <a:spcPct val="0"/>
        </a:spcAft>
        <a:defRPr sz="3400">
          <a:solidFill>
            <a:schemeClr val="tx1"/>
          </a:solidFill>
          <a:latin typeface="Arial" pitchFamily="34" charset="0"/>
        </a:defRPr>
      </a:lvl4pPr>
      <a:lvl5pPr algn="l" rtl="0" eaLnBrk="0" fontAlgn="base" hangingPunct="0">
        <a:spcBef>
          <a:spcPct val="0"/>
        </a:spcBef>
        <a:spcAft>
          <a:spcPct val="0"/>
        </a:spcAft>
        <a:defRPr sz="3400">
          <a:solidFill>
            <a:schemeClr val="tx1"/>
          </a:solidFill>
          <a:latin typeface="Arial" pitchFamily="34" charset="0"/>
        </a:defRPr>
      </a:lvl5pPr>
      <a:lvl6pPr marL="457200" algn="l" rtl="0" fontAlgn="base">
        <a:spcBef>
          <a:spcPct val="0"/>
        </a:spcBef>
        <a:spcAft>
          <a:spcPct val="0"/>
        </a:spcAft>
        <a:defRPr sz="3400">
          <a:solidFill>
            <a:srgbClr val="990000"/>
          </a:solidFill>
          <a:latin typeface="Arial" pitchFamily="34" charset="0"/>
        </a:defRPr>
      </a:lvl6pPr>
      <a:lvl7pPr marL="914400" algn="l" rtl="0" fontAlgn="base">
        <a:spcBef>
          <a:spcPct val="0"/>
        </a:spcBef>
        <a:spcAft>
          <a:spcPct val="0"/>
        </a:spcAft>
        <a:defRPr sz="3400">
          <a:solidFill>
            <a:srgbClr val="990000"/>
          </a:solidFill>
          <a:latin typeface="Arial" pitchFamily="34" charset="0"/>
        </a:defRPr>
      </a:lvl7pPr>
      <a:lvl8pPr marL="1371600" algn="l" rtl="0" fontAlgn="base">
        <a:spcBef>
          <a:spcPct val="0"/>
        </a:spcBef>
        <a:spcAft>
          <a:spcPct val="0"/>
        </a:spcAft>
        <a:defRPr sz="3400">
          <a:solidFill>
            <a:srgbClr val="990000"/>
          </a:solidFill>
          <a:latin typeface="Arial" pitchFamily="34" charset="0"/>
        </a:defRPr>
      </a:lvl8pPr>
      <a:lvl9pPr marL="1828800" algn="l" rtl="0" fontAlgn="base">
        <a:spcBef>
          <a:spcPct val="0"/>
        </a:spcBef>
        <a:spcAft>
          <a:spcPct val="0"/>
        </a:spcAft>
        <a:defRPr sz="3400">
          <a:solidFill>
            <a:srgbClr val="990000"/>
          </a:solidFill>
          <a:latin typeface="Arial"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400">
          <a:solidFill>
            <a:schemeClr val="tx1"/>
          </a:solidFill>
          <a:latin typeface="+mn-lt"/>
        </a:defRPr>
      </a:lvl6pPr>
      <a:lvl7pPr marL="2971800" indent="-228600" algn="l" rtl="0" fontAlgn="base">
        <a:spcBef>
          <a:spcPct val="20000"/>
        </a:spcBef>
        <a:spcAft>
          <a:spcPct val="0"/>
        </a:spcAft>
        <a:buChar char="»"/>
        <a:defRPr sz="2400">
          <a:solidFill>
            <a:schemeClr val="tx1"/>
          </a:solidFill>
          <a:latin typeface="+mn-lt"/>
        </a:defRPr>
      </a:lvl7pPr>
      <a:lvl8pPr marL="3429000" indent="-228600" algn="l" rtl="0" fontAlgn="base">
        <a:spcBef>
          <a:spcPct val="20000"/>
        </a:spcBef>
        <a:spcAft>
          <a:spcPct val="0"/>
        </a:spcAft>
        <a:buChar char="»"/>
        <a:defRPr sz="2400">
          <a:solidFill>
            <a:schemeClr val="tx1"/>
          </a:solidFill>
          <a:latin typeface="+mn-lt"/>
        </a:defRPr>
      </a:lvl8pPr>
      <a:lvl9pPr marL="3886200" indent="-228600" algn="l" rtl="0" fontAlgn="base">
        <a:spcBef>
          <a:spcPct val="20000"/>
        </a:spcBef>
        <a:spcAft>
          <a:spcPct val="0"/>
        </a:spcAft>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3" Type="http://schemas.openxmlformats.org/officeDocument/2006/relationships/hyperlink" Target="http://www.youtube.com/watch?v=GJYo8F6EeLU"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2133600" y="3276600"/>
            <a:ext cx="7010399" cy="1981200"/>
          </a:xfrm>
        </p:spPr>
        <p:txBody>
          <a:bodyPr/>
          <a:lstStyle/>
          <a:p>
            <a:pPr>
              <a:defRPr/>
            </a:pPr>
            <a:r>
              <a:rPr lang="en-US" sz="5400" dirty="0"/>
              <a:t>Interdependence and </a:t>
            </a:r>
          </a:p>
          <a:p>
            <a:pPr>
              <a:defRPr/>
            </a:pPr>
            <a:r>
              <a:rPr lang="en-US" sz="5400" dirty="0"/>
              <a:t>the Gains from Trade</a:t>
            </a:r>
          </a:p>
        </p:txBody>
      </p:sp>
      <p:sp>
        <p:nvSpPr>
          <p:cNvPr id="11" name="Text Placeholder 10"/>
          <p:cNvSpPr>
            <a:spLocks noGrp="1"/>
          </p:cNvSpPr>
          <p:nvPr>
            <p:ph type="body" sz="quarter" idx="16"/>
          </p:nvPr>
        </p:nvSpPr>
        <p:spPr/>
        <p:txBody>
          <a:bodyPr/>
          <a:lstStyle/>
          <a:p>
            <a:r>
              <a:rPr lang="en-US" dirty="0"/>
              <a:t>CHAPTER</a:t>
            </a:r>
          </a:p>
          <a:p>
            <a:r>
              <a:rPr lang="en-US" sz="6600" dirty="0">
                <a:solidFill>
                  <a:schemeClr val="tx2"/>
                </a:solidFill>
                <a:latin typeface="Cambria Math" panose="02040503050406030204" pitchFamily="18" charset="0"/>
                <a:ea typeface="Cambria Math" panose="02040503050406030204" pitchFamily="18" charset="0"/>
              </a:rPr>
              <a:t>3</a:t>
            </a:r>
          </a:p>
        </p:txBody>
      </p:sp>
      <p:sp>
        <p:nvSpPr>
          <p:cNvPr id="5" name="Footer Placeholder 4"/>
          <p:cNvSpPr>
            <a:spLocks noGrp="1"/>
          </p:cNvSpPr>
          <p:nvPr>
            <p:ph type="ftr" sz="quarter" idx="15"/>
          </p:nvPr>
        </p:nvSpPr>
        <p:spPr/>
        <p:txBody>
          <a:bodyPr/>
          <a:lstStyle/>
          <a:p>
            <a:pPr>
              <a:defRPr/>
            </a:pPr>
            <a:r>
              <a:rPr lang="en-US" dirty="0">
                <a:solidFill>
                  <a:srgbClr val="FFFFFF"/>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
        <p:nvSpPr>
          <p:cNvPr id="6" name="Slide Number Placeholder 5"/>
          <p:cNvSpPr>
            <a:spLocks noGrp="1"/>
          </p:cNvSpPr>
          <p:nvPr>
            <p:ph type="sldNum" sz="quarter" idx="14"/>
          </p:nvPr>
        </p:nvSpPr>
        <p:spPr/>
        <p:txBody>
          <a:bodyPr/>
          <a:lstStyle/>
          <a:p>
            <a:pPr>
              <a:defRPr/>
            </a:pPr>
            <a:fld id="{CABCAE2A-3771-4BE5-9C85-74C66AABFB75}" type="slidenum">
              <a:rPr lang="en-US" smtClean="0">
                <a:solidFill>
                  <a:srgbClr val="FFFFFF"/>
                </a:solidFill>
              </a:rPr>
              <a:pPr>
                <a:defRPr/>
              </a:pPr>
              <a:t>1</a:t>
            </a:fld>
            <a:endParaRPr lang="en-US" dirty="0">
              <a:solidFill>
                <a:srgbClr val="FFFFFF"/>
              </a:solidFill>
            </a:endParaRPr>
          </a:p>
        </p:txBody>
      </p:sp>
    </p:spTree>
    <p:extLst>
      <p:ext uri="{BB962C8B-B14F-4D97-AF65-F5344CB8AC3E}">
        <p14:creationId xmlns:p14="http://schemas.microsoft.com/office/powerpoint/2010/main" val="2962300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wipe(left)">
                                      <p:cBhvr>
                                        <p:cTn id="11"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00939"/>
            <a:ext cx="8839200" cy="661061"/>
          </a:xfrm>
        </p:spPr>
        <p:txBody>
          <a:bodyPr/>
          <a:lstStyle/>
          <a:p>
            <a:r>
              <a:rPr lang="en-US" dirty="0">
                <a:solidFill>
                  <a:schemeClr val="accent6">
                    <a:lumMod val="50000"/>
                  </a:schemeClr>
                </a:solidFill>
              </a:rPr>
              <a:t>Active Learning 1 			</a:t>
            </a:r>
            <a:r>
              <a:rPr lang="en-US" dirty="0">
                <a:solidFill>
                  <a:srgbClr val="AE1221"/>
                </a:solidFill>
              </a:rPr>
              <a:t>Derive Japan’s PPF</a:t>
            </a:r>
          </a:p>
        </p:txBody>
      </p:sp>
      <p:sp>
        <p:nvSpPr>
          <p:cNvPr id="3" name="Content Placeholder 2"/>
          <p:cNvSpPr>
            <a:spLocks noGrp="1"/>
          </p:cNvSpPr>
          <p:nvPr>
            <p:ph idx="1"/>
          </p:nvPr>
        </p:nvSpPr>
        <p:spPr>
          <a:xfrm>
            <a:off x="347241" y="762000"/>
            <a:ext cx="8518947" cy="5686425"/>
          </a:xfrm>
        </p:spPr>
        <p:txBody>
          <a:bodyPr/>
          <a:lstStyle/>
          <a:p>
            <a:pPr marL="0" indent="0">
              <a:buNone/>
            </a:pPr>
            <a:r>
              <a:rPr lang="en-US" dirty="0">
                <a:solidFill>
                  <a:schemeClr val="accent6">
                    <a:lumMod val="50000"/>
                  </a:schemeClr>
                </a:solidFill>
              </a:rPr>
              <a:t>Use the following information to draw Japan’s PPF.</a:t>
            </a:r>
          </a:p>
          <a:p>
            <a:pPr lvl="1"/>
            <a:r>
              <a:rPr lang="en-US" dirty="0"/>
              <a:t>Japan has 30,000 hours of labor available for production, per month.</a:t>
            </a:r>
          </a:p>
          <a:p>
            <a:pPr lvl="1"/>
            <a:r>
              <a:rPr lang="en-US" dirty="0"/>
              <a:t>Producing one computer requires 125 hours of labor.  </a:t>
            </a:r>
          </a:p>
          <a:p>
            <a:pPr lvl="1"/>
            <a:r>
              <a:rPr lang="en-US" dirty="0"/>
              <a:t>Producing one ton of wheat requires 25 hours of labor.</a:t>
            </a:r>
          </a:p>
          <a:p>
            <a:r>
              <a:rPr lang="en-US" dirty="0">
                <a:solidFill>
                  <a:schemeClr val="accent6">
                    <a:lumMod val="50000"/>
                  </a:schemeClr>
                </a:solidFill>
              </a:rPr>
              <a:t>Your graph should measure computers on the horizontal axis.</a:t>
            </a: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10</a:t>
            </a:fld>
            <a:endParaRPr lang="en-US"/>
          </a:p>
        </p:txBody>
      </p:sp>
    </p:spTree>
    <p:extLst>
      <p:ext uri="{BB962C8B-B14F-4D97-AF65-F5344CB8AC3E}">
        <p14:creationId xmlns:p14="http://schemas.microsoft.com/office/powerpoint/2010/main" val="184329077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lumMod val="50000"/>
                  </a:schemeClr>
                </a:solidFill>
              </a:rPr>
              <a:t>Active Learning 1 			</a:t>
            </a:r>
            <a:r>
              <a:rPr lang="en-US" dirty="0">
                <a:solidFill>
                  <a:srgbClr val="AE1221"/>
                </a:solidFill>
              </a:rPr>
              <a:t>Japan’s PPF</a:t>
            </a:r>
          </a:p>
        </p:txBody>
      </p:sp>
      <p:sp>
        <p:nvSpPr>
          <p:cNvPr id="3" name="Text Placeholder 2"/>
          <p:cNvSpPr>
            <a:spLocks noGrp="1"/>
          </p:cNvSpPr>
          <p:nvPr>
            <p:ph type="body" sz="quarter" idx="12"/>
          </p:nvPr>
        </p:nvSpPr>
        <p:spPr>
          <a:xfrm>
            <a:off x="4267201" y="862410"/>
            <a:ext cx="4457700" cy="3142031"/>
          </a:xfrm>
          <a:noFill/>
        </p:spPr>
        <p:txBody>
          <a:bodyPr/>
          <a:lstStyle/>
          <a:p>
            <a:r>
              <a:rPr lang="en-US" sz="2800" dirty="0"/>
              <a:t>Japan has enough labor to produce 240 computers,</a:t>
            </a:r>
          </a:p>
          <a:p>
            <a:endParaRPr lang="en-US" sz="2800" dirty="0"/>
          </a:p>
          <a:p>
            <a:r>
              <a:rPr lang="en-US" sz="2800" dirty="0"/>
              <a:t>or 1,200 tons of wheat,</a:t>
            </a:r>
          </a:p>
          <a:p>
            <a:endParaRPr lang="en-US" sz="2800" dirty="0"/>
          </a:p>
          <a:p>
            <a:r>
              <a:rPr lang="en-US" sz="2800" dirty="0"/>
              <a:t>or any combination along the PPF.</a:t>
            </a:r>
          </a:p>
          <a:p>
            <a:endParaRPr lang="en-US" sz="2800" dirty="0"/>
          </a:p>
        </p:txBody>
      </p:sp>
      <p:sp>
        <p:nvSpPr>
          <p:cNvPr id="4" name="Slide Number Placeholder 3"/>
          <p:cNvSpPr>
            <a:spLocks noGrp="1"/>
          </p:cNvSpPr>
          <p:nvPr>
            <p:ph type="sldNum" sz="quarter" idx="13"/>
          </p:nvPr>
        </p:nvSpPr>
        <p:spPr/>
        <p:txBody>
          <a:bodyPr/>
          <a:lstStyle/>
          <a:p>
            <a:pPr>
              <a:defRPr/>
            </a:pPr>
            <a:fld id="{2F37425F-5E17-4209-B948-B5CE2119E408}" type="slidenum">
              <a:rPr lang="en-US" smtClean="0"/>
              <a:pPr>
                <a:defRPr/>
              </a:pPr>
              <a:t>11</a:t>
            </a:fld>
            <a:endParaRPr lang="en-US" dirty="0"/>
          </a:p>
        </p:txBody>
      </p:sp>
      <p:grpSp>
        <p:nvGrpSpPr>
          <p:cNvPr id="6" name="Group 2"/>
          <p:cNvGrpSpPr>
            <a:grpSpLocks/>
          </p:cNvGrpSpPr>
          <p:nvPr/>
        </p:nvGrpSpPr>
        <p:grpSpPr bwMode="auto">
          <a:xfrm>
            <a:off x="288925" y="838200"/>
            <a:ext cx="7348538" cy="4759325"/>
            <a:chOff x="559" y="955"/>
            <a:chExt cx="4629" cy="2998"/>
          </a:xfrm>
        </p:grpSpPr>
        <p:sp>
          <p:nvSpPr>
            <p:cNvPr id="7" name="Text Box 3"/>
            <p:cNvSpPr txBox="1">
              <a:spLocks noChangeArrowheads="1"/>
            </p:cNvSpPr>
            <p:nvPr/>
          </p:nvSpPr>
          <p:spPr bwMode="auto">
            <a:xfrm>
              <a:off x="3981" y="3420"/>
              <a:ext cx="1207" cy="288"/>
            </a:xfrm>
            <a:prstGeom prst="rect">
              <a:avLst/>
            </a:prstGeom>
            <a:noFill/>
            <a:ln w="9525">
              <a:noFill/>
              <a:miter lim="800000"/>
              <a:headEnd/>
              <a:tailEnd/>
            </a:ln>
          </p:spPr>
          <p:txBody>
            <a:bodyPr>
              <a:spAutoFit/>
            </a:bodyPr>
            <a:lstStyle/>
            <a:p>
              <a:pPr>
                <a:spcBef>
                  <a:spcPct val="50000"/>
                </a:spcBef>
              </a:pPr>
              <a:r>
                <a:rPr lang="en-US" sz="2400" b="1" dirty="0">
                  <a:latin typeface="Arial"/>
                  <a:cs typeface="Arial"/>
                </a:rPr>
                <a:t>Computers</a:t>
              </a:r>
            </a:p>
          </p:txBody>
        </p:sp>
        <p:sp>
          <p:nvSpPr>
            <p:cNvPr id="8" name="Text Box 4"/>
            <p:cNvSpPr txBox="1">
              <a:spLocks noChangeArrowheads="1"/>
            </p:cNvSpPr>
            <p:nvPr/>
          </p:nvSpPr>
          <p:spPr bwMode="auto">
            <a:xfrm>
              <a:off x="633" y="955"/>
              <a:ext cx="700" cy="523"/>
            </a:xfrm>
            <a:prstGeom prst="rect">
              <a:avLst/>
            </a:prstGeom>
            <a:noFill/>
            <a:ln w="9525">
              <a:noFill/>
              <a:miter lim="800000"/>
              <a:headEnd/>
              <a:tailEnd/>
            </a:ln>
          </p:spPr>
          <p:txBody>
            <a:bodyPr>
              <a:spAutoFit/>
            </a:bodyPr>
            <a:lstStyle/>
            <a:p>
              <a:pPr>
                <a:spcBef>
                  <a:spcPct val="50000"/>
                </a:spcBef>
              </a:pPr>
              <a:r>
                <a:rPr lang="en-US" sz="2400" b="1">
                  <a:latin typeface="Arial"/>
                  <a:cs typeface="Arial"/>
                </a:rPr>
                <a:t>Wheat (tons)</a:t>
              </a:r>
            </a:p>
          </p:txBody>
        </p:sp>
        <p:grpSp>
          <p:nvGrpSpPr>
            <p:cNvPr id="9" name="Group 5"/>
            <p:cNvGrpSpPr>
              <a:grpSpLocks/>
            </p:cNvGrpSpPr>
            <p:nvPr/>
          </p:nvGrpSpPr>
          <p:grpSpPr bwMode="auto">
            <a:xfrm>
              <a:off x="559" y="1379"/>
              <a:ext cx="3521" cy="2574"/>
              <a:chOff x="559" y="1379"/>
              <a:chExt cx="3521" cy="2574"/>
            </a:xfrm>
          </p:grpSpPr>
          <p:grpSp>
            <p:nvGrpSpPr>
              <p:cNvPr id="10" name="Group 6"/>
              <p:cNvGrpSpPr>
                <a:grpSpLocks/>
              </p:cNvGrpSpPr>
              <p:nvPr/>
            </p:nvGrpSpPr>
            <p:grpSpPr bwMode="auto">
              <a:xfrm>
                <a:off x="1259" y="1379"/>
                <a:ext cx="2780" cy="2170"/>
                <a:chOff x="2416" y="1770"/>
                <a:chExt cx="610" cy="548"/>
              </a:xfrm>
            </p:grpSpPr>
            <p:sp>
              <p:nvSpPr>
                <p:cNvPr id="27" name="Line 7"/>
                <p:cNvSpPr>
                  <a:spLocks noChangeShapeType="1"/>
                </p:cNvSpPr>
                <p:nvPr/>
              </p:nvSpPr>
              <p:spPr bwMode="auto">
                <a:xfrm>
                  <a:off x="2416" y="1770"/>
                  <a:ext cx="0" cy="548"/>
                </a:xfrm>
                <a:prstGeom prst="line">
                  <a:avLst/>
                </a:prstGeom>
                <a:noFill/>
                <a:ln w="9525">
                  <a:solidFill>
                    <a:schemeClr val="tx1"/>
                  </a:solidFill>
                  <a:round/>
                  <a:headEnd/>
                  <a:tailEnd/>
                </a:ln>
              </p:spPr>
              <p:txBody>
                <a:bodyPr/>
                <a:lstStyle/>
                <a:p>
                  <a:endParaRPr lang="en-US">
                    <a:latin typeface="Arial"/>
                    <a:cs typeface="Arial"/>
                  </a:endParaRPr>
                </a:p>
              </p:txBody>
            </p:sp>
            <p:sp>
              <p:nvSpPr>
                <p:cNvPr id="28" name="Line 8"/>
                <p:cNvSpPr>
                  <a:spLocks noChangeShapeType="1"/>
                </p:cNvSpPr>
                <p:nvPr/>
              </p:nvSpPr>
              <p:spPr bwMode="auto">
                <a:xfrm>
                  <a:off x="2416" y="2318"/>
                  <a:ext cx="610" cy="0"/>
                </a:xfrm>
                <a:prstGeom prst="line">
                  <a:avLst/>
                </a:prstGeom>
                <a:noFill/>
                <a:ln w="9525">
                  <a:solidFill>
                    <a:schemeClr val="tx1"/>
                  </a:solidFill>
                  <a:round/>
                  <a:headEnd/>
                  <a:tailEnd/>
                </a:ln>
              </p:spPr>
              <p:txBody>
                <a:bodyPr/>
                <a:lstStyle/>
                <a:p>
                  <a:endParaRPr lang="en-US">
                    <a:latin typeface="Arial"/>
                    <a:cs typeface="Arial"/>
                  </a:endParaRPr>
                </a:p>
              </p:txBody>
            </p:sp>
          </p:grpSp>
          <p:grpSp>
            <p:nvGrpSpPr>
              <p:cNvPr id="11" name="Group 9"/>
              <p:cNvGrpSpPr>
                <a:grpSpLocks/>
              </p:cNvGrpSpPr>
              <p:nvPr/>
            </p:nvGrpSpPr>
            <p:grpSpPr bwMode="auto">
              <a:xfrm>
                <a:off x="559" y="1659"/>
                <a:ext cx="700" cy="288"/>
                <a:chOff x="559" y="1659"/>
                <a:chExt cx="700" cy="288"/>
              </a:xfrm>
            </p:grpSpPr>
            <p:sp>
              <p:nvSpPr>
                <p:cNvPr id="25" name="Line 10"/>
                <p:cNvSpPr>
                  <a:spLocks noChangeShapeType="1"/>
                </p:cNvSpPr>
                <p:nvPr/>
              </p:nvSpPr>
              <p:spPr bwMode="auto">
                <a:xfrm flipH="1">
                  <a:off x="1153" y="1819"/>
                  <a:ext cx="106" cy="0"/>
                </a:xfrm>
                <a:prstGeom prst="line">
                  <a:avLst/>
                </a:prstGeom>
                <a:noFill/>
                <a:ln w="3175">
                  <a:solidFill>
                    <a:schemeClr val="tx1"/>
                  </a:solidFill>
                  <a:round/>
                  <a:headEnd/>
                  <a:tailEnd/>
                </a:ln>
              </p:spPr>
              <p:txBody>
                <a:bodyPr/>
                <a:lstStyle/>
                <a:p>
                  <a:endParaRPr lang="en-US">
                    <a:latin typeface="Arial"/>
                    <a:cs typeface="Arial"/>
                  </a:endParaRPr>
                </a:p>
              </p:txBody>
            </p:sp>
            <p:sp>
              <p:nvSpPr>
                <p:cNvPr id="26" name="Text Box 11"/>
                <p:cNvSpPr txBox="1">
                  <a:spLocks noChangeArrowheads="1"/>
                </p:cNvSpPr>
                <p:nvPr/>
              </p:nvSpPr>
              <p:spPr bwMode="auto">
                <a:xfrm>
                  <a:off x="559" y="1659"/>
                  <a:ext cx="607" cy="288"/>
                </a:xfrm>
                <a:prstGeom prst="rect">
                  <a:avLst/>
                </a:prstGeom>
                <a:noFill/>
                <a:ln w="9525">
                  <a:noFill/>
                  <a:miter lim="800000"/>
                  <a:headEnd/>
                  <a:tailEnd/>
                </a:ln>
              </p:spPr>
              <p:txBody>
                <a:bodyPr>
                  <a:spAutoFit/>
                </a:bodyPr>
                <a:lstStyle/>
                <a:p>
                  <a:pPr>
                    <a:spcBef>
                      <a:spcPct val="50000"/>
                    </a:spcBef>
                  </a:pPr>
                  <a:r>
                    <a:rPr lang="en-US" sz="2400">
                      <a:latin typeface="Arial"/>
                      <a:cs typeface="Arial"/>
                    </a:rPr>
                    <a:t>2,000</a:t>
                  </a:r>
                </a:p>
              </p:txBody>
            </p:sp>
          </p:grpSp>
          <p:grpSp>
            <p:nvGrpSpPr>
              <p:cNvPr id="12" name="Group 12"/>
              <p:cNvGrpSpPr>
                <a:grpSpLocks/>
              </p:cNvGrpSpPr>
              <p:nvPr/>
            </p:nvGrpSpPr>
            <p:grpSpPr bwMode="auto">
              <a:xfrm>
                <a:off x="559" y="2528"/>
                <a:ext cx="700" cy="288"/>
                <a:chOff x="559" y="2528"/>
                <a:chExt cx="700" cy="288"/>
              </a:xfrm>
            </p:grpSpPr>
            <p:sp>
              <p:nvSpPr>
                <p:cNvPr id="23" name="Line 13"/>
                <p:cNvSpPr>
                  <a:spLocks noChangeShapeType="1"/>
                </p:cNvSpPr>
                <p:nvPr/>
              </p:nvSpPr>
              <p:spPr bwMode="auto">
                <a:xfrm flipH="1">
                  <a:off x="1153" y="2688"/>
                  <a:ext cx="106" cy="0"/>
                </a:xfrm>
                <a:prstGeom prst="line">
                  <a:avLst/>
                </a:prstGeom>
                <a:noFill/>
                <a:ln w="3175">
                  <a:solidFill>
                    <a:schemeClr val="tx1"/>
                  </a:solidFill>
                  <a:round/>
                  <a:headEnd/>
                  <a:tailEnd/>
                </a:ln>
              </p:spPr>
              <p:txBody>
                <a:bodyPr/>
                <a:lstStyle/>
                <a:p>
                  <a:endParaRPr lang="en-US">
                    <a:latin typeface="Arial"/>
                    <a:cs typeface="Arial"/>
                  </a:endParaRPr>
                </a:p>
              </p:txBody>
            </p:sp>
            <p:sp>
              <p:nvSpPr>
                <p:cNvPr id="24" name="Text Box 14"/>
                <p:cNvSpPr txBox="1">
                  <a:spLocks noChangeArrowheads="1"/>
                </p:cNvSpPr>
                <p:nvPr/>
              </p:nvSpPr>
              <p:spPr bwMode="auto">
                <a:xfrm>
                  <a:off x="559" y="2528"/>
                  <a:ext cx="607" cy="288"/>
                </a:xfrm>
                <a:prstGeom prst="rect">
                  <a:avLst/>
                </a:prstGeom>
                <a:noFill/>
                <a:ln w="9525">
                  <a:noFill/>
                  <a:miter lim="800000"/>
                  <a:headEnd/>
                  <a:tailEnd/>
                </a:ln>
              </p:spPr>
              <p:txBody>
                <a:bodyPr>
                  <a:spAutoFit/>
                </a:bodyPr>
                <a:lstStyle/>
                <a:p>
                  <a:pPr>
                    <a:spcBef>
                      <a:spcPct val="50000"/>
                    </a:spcBef>
                  </a:pPr>
                  <a:r>
                    <a:rPr lang="en-US" sz="2400">
                      <a:latin typeface="Arial"/>
                      <a:cs typeface="Arial"/>
                    </a:rPr>
                    <a:t>1,000</a:t>
                  </a:r>
                </a:p>
              </p:txBody>
            </p:sp>
          </p:grpSp>
          <p:grpSp>
            <p:nvGrpSpPr>
              <p:cNvPr id="13" name="Group 15"/>
              <p:cNvGrpSpPr>
                <a:grpSpLocks/>
              </p:cNvGrpSpPr>
              <p:nvPr/>
            </p:nvGrpSpPr>
            <p:grpSpPr bwMode="auto">
              <a:xfrm>
                <a:off x="2527" y="3549"/>
                <a:ext cx="743" cy="402"/>
                <a:chOff x="2527" y="3549"/>
                <a:chExt cx="743" cy="402"/>
              </a:xfrm>
            </p:grpSpPr>
            <p:sp>
              <p:nvSpPr>
                <p:cNvPr id="21" name="Line 16"/>
                <p:cNvSpPr>
                  <a:spLocks noChangeShapeType="1"/>
                </p:cNvSpPr>
                <p:nvPr/>
              </p:nvSpPr>
              <p:spPr bwMode="auto">
                <a:xfrm flipV="1">
                  <a:off x="2892" y="3549"/>
                  <a:ext cx="0" cy="102"/>
                </a:xfrm>
                <a:prstGeom prst="line">
                  <a:avLst/>
                </a:prstGeom>
                <a:noFill/>
                <a:ln w="3175">
                  <a:solidFill>
                    <a:schemeClr val="tx1"/>
                  </a:solidFill>
                  <a:round/>
                  <a:headEnd/>
                  <a:tailEnd/>
                </a:ln>
              </p:spPr>
              <p:txBody>
                <a:bodyPr/>
                <a:lstStyle/>
                <a:p>
                  <a:endParaRPr lang="en-US">
                    <a:latin typeface="Arial"/>
                    <a:cs typeface="Arial"/>
                  </a:endParaRPr>
                </a:p>
              </p:txBody>
            </p:sp>
            <p:sp>
              <p:nvSpPr>
                <p:cNvPr id="22" name="Text Box 17"/>
                <p:cNvSpPr txBox="1">
                  <a:spLocks noChangeArrowheads="1"/>
                </p:cNvSpPr>
                <p:nvPr/>
              </p:nvSpPr>
              <p:spPr bwMode="auto">
                <a:xfrm>
                  <a:off x="2527" y="3663"/>
                  <a:ext cx="743"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200</a:t>
                  </a:r>
                </a:p>
              </p:txBody>
            </p:sp>
          </p:grpSp>
          <p:sp>
            <p:nvSpPr>
              <p:cNvPr id="14" name="Text Box 18"/>
              <p:cNvSpPr txBox="1">
                <a:spLocks noChangeArrowheads="1"/>
              </p:cNvSpPr>
              <p:nvPr/>
            </p:nvSpPr>
            <p:spPr bwMode="auto">
              <a:xfrm>
                <a:off x="863" y="3489"/>
                <a:ext cx="427" cy="291"/>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0</a:t>
                </a:r>
              </a:p>
            </p:txBody>
          </p:sp>
          <p:grpSp>
            <p:nvGrpSpPr>
              <p:cNvPr id="15" name="Group 19"/>
              <p:cNvGrpSpPr>
                <a:grpSpLocks/>
              </p:cNvGrpSpPr>
              <p:nvPr/>
            </p:nvGrpSpPr>
            <p:grpSpPr bwMode="auto">
              <a:xfrm>
                <a:off x="1702" y="3546"/>
                <a:ext cx="743" cy="405"/>
                <a:chOff x="1702" y="3546"/>
                <a:chExt cx="743" cy="405"/>
              </a:xfrm>
            </p:grpSpPr>
            <p:sp>
              <p:nvSpPr>
                <p:cNvPr id="19" name="Text Box 20"/>
                <p:cNvSpPr txBox="1">
                  <a:spLocks noChangeArrowheads="1"/>
                </p:cNvSpPr>
                <p:nvPr/>
              </p:nvSpPr>
              <p:spPr bwMode="auto">
                <a:xfrm>
                  <a:off x="1702" y="3663"/>
                  <a:ext cx="743" cy="288"/>
                </a:xfrm>
                <a:prstGeom prst="rect">
                  <a:avLst/>
                </a:prstGeom>
                <a:noFill/>
                <a:ln w="9525">
                  <a:noFill/>
                  <a:miter lim="800000"/>
                  <a:headEnd/>
                  <a:tailEnd/>
                </a:ln>
              </p:spPr>
              <p:txBody>
                <a:bodyPr>
                  <a:spAutoFit/>
                </a:bodyPr>
                <a:lstStyle/>
                <a:p>
                  <a:pPr algn="ctr">
                    <a:spcBef>
                      <a:spcPct val="50000"/>
                    </a:spcBef>
                  </a:pPr>
                  <a:r>
                    <a:rPr lang="en-US" sz="2400" dirty="0">
                      <a:latin typeface="Arial"/>
                      <a:cs typeface="Arial"/>
                    </a:rPr>
                    <a:t>100</a:t>
                  </a:r>
                </a:p>
              </p:txBody>
            </p:sp>
            <p:sp>
              <p:nvSpPr>
                <p:cNvPr id="20" name="Line 21"/>
                <p:cNvSpPr>
                  <a:spLocks noChangeShapeType="1"/>
                </p:cNvSpPr>
                <p:nvPr/>
              </p:nvSpPr>
              <p:spPr bwMode="auto">
                <a:xfrm flipV="1">
                  <a:off x="2067" y="3546"/>
                  <a:ext cx="0" cy="102"/>
                </a:xfrm>
                <a:prstGeom prst="line">
                  <a:avLst/>
                </a:prstGeom>
                <a:noFill/>
                <a:ln w="3175">
                  <a:solidFill>
                    <a:schemeClr val="tx1"/>
                  </a:solidFill>
                  <a:round/>
                  <a:headEnd/>
                  <a:tailEnd/>
                </a:ln>
              </p:spPr>
              <p:txBody>
                <a:bodyPr/>
                <a:lstStyle/>
                <a:p>
                  <a:endParaRPr lang="en-US">
                    <a:latin typeface="Arial"/>
                    <a:cs typeface="Arial"/>
                  </a:endParaRPr>
                </a:p>
              </p:txBody>
            </p:sp>
          </p:grpSp>
          <p:grpSp>
            <p:nvGrpSpPr>
              <p:cNvPr id="16" name="Group 22"/>
              <p:cNvGrpSpPr>
                <a:grpSpLocks/>
              </p:cNvGrpSpPr>
              <p:nvPr/>
            </p:nvGrpSpPr>
            <p:grpSpPr bwMode="auto">
              <a:xfrm>
                <a:off x="3336" y="3546"/>
                <a:ext cx="744" cy="407"/>
                <a:chOff x="3336" y="3546"/>
                <a:chExt cx="744" cy="407"/>
              </a:xfrm>
            </p:grpSpPr>
            <p:sp>
              <p:nvSpPr>
                <p:cNvPr id="17" name="Text Box 23"/>
                <p:cNvSpPr txBox="1">
                  <a:spLocks noChangeArrowheads="1"/>
                </p:cNvSpPr>
                <p:nvPr/>
              </p:nvSpPr>
              <p:spPr bwMode="auto">
                <a:xfrm>
                  <a:off x="3336" y="3665"/>
                  <a:ext cx="744"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300</a:t>
                  </a:r>
                </a:p>
              </p:txBody>
            </p:sp>
            <p:sp>
              <p:nvSpPr>
                <p:cNvPr id="18" name="Line 24"/>
                <p:cNvSpPr>
                  <a:spLocks noChangeShapeType="1"/>
                </p:cNvSpPr>
                <p:nvPr/>
              </p:nvSpPr>
              <p:spPr bwMode="auto">
                <a:xfrm flipV="1">
                  <a:off x="3702" y="3546"/>
                  <a:ext cx="0" cy="102"/>
                </a:xfrm>
                <a:prstGeom prst="line">
                  <a:avLst/>
                </a:prstGeom>
                <a:noFill/>
                <a:ln w="3175">
                  <a:solidFill>
                    <a:schemeClr val="tx1"/>
                  </a:solidFill>
                  <a:round/>
                  <a:headEnd/>
                  <a:tailEnd/>
                </a:ln>
              </p:spPr>
              <p:txBody>
                <a:bodyPr/>
                <a:lstStyle/>
                <a:p>
                  <a:endParaRPr lang="en-US">
                    <a:latin typeface="Arial"/>
                    <a:cs typeface="Arial"/>
                  </a:endParaRPr>
                </a:p>
              </p:txBody>
            </p:sp>
          </p:grpSp>
        </p:grpSp>
      </p:grpSp>
      <p:sp>
        <p:nvSpPr>
          <p:cNvPr id="29" name="Line 27"/>
          <p:cNvSpPr>
            <a:spLocks noChangeShapeType="1"/>
          </p:cNvSpPr>
          <p:nvPr/>
        </p:nvSpPr>
        <p:spPr bwMode="auto">
          <a:xfrm>
            <a:off x="1390650" y="3200400"/>
            <a:ext cx="3222625" cy="1754187"/>
          </a:xfrm>
          <a:prstGeom prst="line">
            <a:avLst/>
          </a:prstGeom>
          <a:noFill/>
          <a:ln w="50800">
            <a:solidFill>
              <a:srgbClr val="0033CC"/>
            </a:solidFill>
            <a:round/>
            <a:headEnd/>
            <a:tailEnd/>
          </a:ln>
        </p:spPr>
        <p:txBody>
          <a:bodyPr/>
          <a:lstStyle/>
          <a:p>
            <a:endParaRPr lang="en-US">
              <a:latin typeface="Arial"/>
              <a:cs typeface="Arial"/>
            </a:endParaRPr>
          </a:p>
        </p:txBody>
      </p:sp>
      <p:sp>
        <p:nvSpPr>
          <p:cNvPr id="30" name="Oval 28"/>
          <p:cNvSpPr>
            <a:spLocks noChangeArrowheads="1"/>
          </p:cNvSpPr>
          <p:nvPr/>
        </p:nvSpPr>
        <p:spPr bwMode="auto">
          <a:xfrm>
            <a:off x="1319213" y="3136900"/>
            <a:ext cx="141287" cy="138112"/>
          </a:xfrm>
          <a:prstGeom prst="ellipse">
            <a:avLst/>
          </a:prstGeom>
          <a:solidFill>
            <a:srgbClr val="0033CC"/>
          </a:solidFill>
          <a:ln w="9525">
            <a:noFill/>
            <a:round/>
            <a:headEnd/>
            <a:tailEnd/>
          </a:ln>
        </p:spPr>
        <p:txBody>
          <a:bodyPr wrap="none" anchor="ctr"/>
          <a:lstStyle/>
          <a:p>
            <a:endParaRPr lang="en-US">
              <a:latin typeface="Arial"/>
              <a:cs typeface="Arial"/>
            </a:endParaRPr>
          </a:p>
        </p:txBody>
      </p:sp>
      <p:sp>
        <p:nvSpPr>
          <p:cNvPr id="31" name="Oval 34"/>
          <p:cNvSpPr>
            <a:spLocks noChangeArrowheads="1"/>
          </p:cNvSpPr>
          <p:nvPr/>
        </p:nvSpPr>
        <p:spPr bwMode="auto">
          <a:xfrm>
            <a:off x="4505325" y="4883150"/>
            <a:ext cx="141288" cy="138112"/>
          </a:xfrm>
          <a:prstGeom prst="ellipse">
            <a:avLst/>
          </a:prstGeom>
          <a:solidFill>
            <a:srgbClr val="0033CC"/>
          </a:solidFill>
          <a:ln w="9525">
            <a:noFill/>
            <a:round/>
            <a:headEnd/>
            <a:tailEnd/>
          </a:ln>
        </p:spPr>
        <p:txBody>
          <a:bodyPr wrap="none" anchor="ctr"/>
          <a:lstStyle/>
          <a:p>
            <a:endParaRPr lang="en-US">
              <a:latin typeface="Arial"/>
              <a:cs typeface="Arial"/>
            </a:endParaRPr>
          </a:p>
        </p:txBody>
      </p:sp>
    </p:spTree>
    <p:extLst>
      <p:ext uri="{BB962C8B-B14F-4D97-AF65-F5344CB8AC3E}">
        <p14:creationId xmlns:p14="http://schemas.microsoft.com/office/powerpoint/2010/main" val="34157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Righ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32"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p:cTn id="12" dur="500" fill="hold"/>
                                        <p:tgtEl>
                                          <p:spTgt spid="31"/>
                                        </p:tgtEl>
                                        <p:attrNameLst>
                                          <p:attrName>ppt_w</p:attrName>
                                        </p:attrNameLst>
                                      </p:cBhvr>
                                      <p:tavLst>
                                        <p:tav tm="0">
                                          <p:val>
                                            <p:strVal val="4*#ppt_w"/>
                                          </p:val>
                                        </p:tav>
                                        <p:tav tm="100000">
                                          <p:val>
                                            <p:strVal val="#ppt_w"/>
                                          </p:val>
                                        </p:tav>
                                      </p:tavLst>
                                    </p:anim>
                                    <p:anim calcmode="lin" valueType="num">
                                      <p:cBhvr>
                                        <p:cTn id="13" dur="500" fill="hold"/>
                                        <p:tgtEl>
                                          <p:spTgt spid="31"/>
                                        </p:tgtEl>
                                        <p:attrNameLst>
                                          <p:attrName>ppt_h</p:attrName>
                                        </p:attrNameLst>
                                      </p:cBhvr>
                                      <p:tavLst>
                                        <p:tav tm="0">
                                          <p:val>
                                            <p:strVal val="4*#ppt_h"/>
                                          </p:val>
                                        </p:tav>
                                        <p:tav tm="100000">
                                          <p:val>
                                            <p:strVal val="#ppt_h"/>
                                          </p:val>
                                        </p:tav>
                                      </p:tavLst>
                                    </p:anim>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3" presetClass="entr" presetSubtype="32"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strVal val="4*#ppt_w"/>
                                          </p:val>
                                        </p:tav>
                                        <p:tav tm="100000">
                                          <p:val>
                                            <p:strVal val="#ppt_w"/>
                                          </p:val>
                                        </p:tav>
                                      </p:tavLst>
                                    </p:anim>
                                    <p:anim calcmode="lin" valueType="num">
                                      <p:cBhvr>
                                        <p:cTn id="23" dur="500" fill="hold"/>
                                        <p:tgtEl>
                                          <p:spTgt spid="30"/>
                                        </p:tgtEl>
                                        <p:attrNameLst>
                                          <p:attrName>ppt_h</p:attrName>
                                        </p:attrNameLst>
                                      </p:cBhvr>
                                      <p:tavLst>
                                        <p:tav tm="0">
                                          <p:val>
                                            <p:strVal val="4*#ppt_h"/>
                                          </p:val>
                                        </p:tav>
                                        <p:tav tm="100000">
                                          <p:val>
                                            <p:strVal val="#ppt_h"/>
                                          </p:val>
                                        </p:tav>
                                      </p:tavLst>
                                    </p:anim>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left)">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strips(downRight)">
                                      <p:cBhvr>
                                        <p:cTn id="32" dur="500"/>
                                        <p:tgtEl>
                                          <p:spTgt spid="29"/>
                                        </p:tgtEl>
                                      </p:cBhvr>
                                    </p:animEffect>
                                  </p:childTnLst>
                                </p:cTn>
                              </p:par>
                            </p:childTnLst>
                          </p:cTn>
                        </p:par>
                        <p:par>
                          <p:cTn id="33" fill="hold">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wipe(left)">
                                      <p:cBhvr>
                                        <p:cTn id="3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9" grpId="0" animBg="1"/>
      <p:bldP spid="30" grpId="0" animBg="1"/>
      <p:bldP spid="3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Japan Without Trade</a:t>
            </a:r>
          </a:p>
        </p:txBody>
      </p:sp>
      <p:sp>
        <p:nvSpPr>
          <p:cNvPr id="3" name="Text Placeholder 2"/>
          <p:cNvSpPr>
            <a:spLocks noGrp="1"/>
          </p:cNvSpPr>
          <p:nvPr>
            <p:ph type="body" sz="quarter" idx="12"/>
          </p:nvPr>
        </p:nvSpPr>
        <p:spPr>
          <a:xfrm>
            <a:off x="4953000" y="901700"/>
            <a:ext cx="3848100" cy="3670300"/>
          </a:xfrm>
          <a:solidFill>
            <a:srgbClr val="FFCCCC"/>
          </a:solidFill>
        </p:spPr>
        <p:txBody>
          <a:bodyPr/>
          <a:lstStyle/>
          <a:p>
            <a:r>
              <a:rPr lang="en-US" sz="2800" dirty="0"/>
              <a:t>Suppose Japan uses half its labor to produce each good. </a:t>
            </a:r>
          </a:p>
          <a:p>
            <a:endParaRPr lang="en-US" sz="2800" dirty="0"/>
          </a:p>
          <a:p>
            <a:r>
              <a:rPr lang="en-US" sz="2800" dirty="0"/>
              <a:t>Then it will produce and consume 120 computers and 600 tons of wheat.</a:t>
            </a:r>
          </a:p>
          <a:p>
            <a:endParaRPr lang="en-US" sz="2800" dirty="0"/>
          </a:p>
        </p:txBody>
      </p:sp>
      <p:sp>
        <p:nvSpPr>
          <p:cNvPr id="4" name="Slide Number Placeholder 3"/>
          <p:cNvSpPr>
            <a:spLocks noGrp="1"/>
          </p:cNvSpPr>
          <p:nvPr>
            <p:ph type="sldNum" sz="quarter" idx="13"/>
          </p:nvPr>
        </p:nvSpPr>
        <p:spPr/>
        <p:txBody>
          <a:bodyPr/>
          <a:lstStyle/>
          <a:p>
            <a:pPr>
              <a:defRPr/>
            </a:pPr>
            <a:fld id="{2F37425F-5E17-4209-B948-B5CE2119E408}" type="slidenum">
              <a:rPr lang="en-US" smtClean="0"/>
              <a:pPr>
                <a:defRPr/>
              </a:pPr>
              <a:t>12</a:t>
            </a:fld>
            <a:endParaRPr lang="en-US" dirty="0"/>
          </a:p>
        </p:txBody>
      </p:sp>
      <p:grpSp>
        <p:nvGrpSpPr>
          <p:cNvPr id="6" name="Group 4"/>
          <p:cNvGrpSpPr>
            <a:grpSpLocks/>
          </p:cNvGrpSpPr>
          <p:nvPr/>
        </p:nvGrpSpPr>
        <p:grpSpPr bwMode="auto">
          <a:xfrm>
            <a:off x="288925" y="955675"/>
            <a:ext cx="7348538" cy="4759325"/>
            <a:chOff x="559" y="955"/>
            <a:chExt cx="4629" cy="2998"/>
          </a:xfrm>
        </p:grpSpPr>
        <p:sp>
          <p:nvSpPr>
            <p:cNvPr id="7" name="Text Box 5"/>
            <p:cNvSpPr txBox="1">
              <a:spLocks noChangeArrowheads="1"/>
            </p:cNvSpPr>
            <p:nvPr/>
          </p:nvSpPr>
          <p:spPr bwMode="auto">
            <a:xfrm>
              <a:off x="3981" y="3420"/>
              <a:ext cx="1207" cy="288"/>
            </a:xfrm>
            <a:prstGeom prst="rect">
              <a:avLst/>
            </a:prstGeom>
            <a:noFill/>
            <a:ln w="9525">
              <a:noFill/>
              <a:miter lim="800000"/>
              <a:headEnd/>
              <a:tailEnd/>
            </a:ln>
          </p:spPr>
          <p:txBody>
            <a:bodyPr>
              <a:spAutoFit/>
            </a:bodyPr>
            <a:lstStyle/>
            <a:p>
              <a:pPr>
                <a:spcBef>
                  <a:spcPct val="50000"/>
                </a:spcBef>
              </a:pPr>
              <a:r>
                <a:rPr lang="en-US" sz="2400" b="1" dirty="0">
                  <a:latin typeface="Arial"/>
                  <a:cs typeface="Arial"/>
                </a:rPr>
                <a:t>Computers</a:t>
              </a:r>
            </a:p>
          </p:txBody>
        </p:sp>
        <p:sp>
          <p:nvSpPr>
            <p:cNvPr id="8" name="Text Box 6"/>
            <p:cNvSpPr txBox="1">
              <a:spLocks noChangeArrowheads="1"/>
            </p:cNvSpPr>
            <p:nvPr/>
          </p:nvSpPr>
          <p:spPr bwMode="auto">
            <a:xfrm>
              <a:off x="633" y="955"/>
              <a:ext cx="700" cy="523"/>
            </a:xfrm>
            <a:prstGeom prst="rect">
              <a:avLst/>
            </a:prstGeom>
            <a:noFill/>
            <a:ln w="9525">
              <a:noFill/>
              <a:miter lim="800000"/>
              <a:headEnd/>
              <a:tailEnd/>
            </a:ln>
          </p:spPr>
          <p:txBody>
            <a:bodyPr>
              <a:spAutoFit/>
            </a:bodyPr>
            <a:lstStyle/>
            <a:p>
              <a:pPr>
                <a:spcBef>
                  <a:spcPct val="50000"/>
                </a:spcBef>
              </a:pPr>
              <a:r>
                <a:rPr lang="en-US" sz="2400" b="1">
                  <a:latin typeface="Arial"/>
                  <a:cs typeface="Arial"/>
                </a:rPr>
                <a:t>Wheat (tons)</a:t>
              </a:r>
            </a:p>
          </p:txBody>
        </p:sp>
        <p:grpSp>
          <p:nvGrpSpPr>
            <p:cNvPr id="9" name="Group 7"/>
            <p:cNvGrpSpPr>
              <a:grpSpLocks/>
            </p:cNvGrpSpPr>
            <p:nvPr/>
          </p:nvGrpSpPr>
          <p:grpSpPr bwMode="auto">
            <a:xfrm>
              <a:off x="559" y="1379"/>
              <a:ext cx="3521" cy="2574"/>
              <a:chOff x="559" y="1379"/>
              <a:chExt cx="3521" cy="2574"/>
            </a:xfrm>
          </p:grpSpPr>
          <p:grpSp>
            <p:nvGrpSpPr>
              <p:cNvPr id="10" name="Group 8"/>
              <p:cNvGrpSpPr>
                <a:grpSpLocks/>
              </p:cNvGrpSpPr>
              <p:nvPr/>
            </p:nvGrpSpPr>
            <p:grpSpPr bwMode="auto">
              <a:xfrm>
                <a:off x="1259" y="1379"/>
                <a:ext cx="2780" cy="2170"/>
                <a:chOff x="2416" y="1770"/>
                <a:chExt cx="610" cy="548"/>
              </a:xfrm>
            </p:grpSpPr>
            <p:sp>
              <p:nvSpPr>
                <p:cNvPr id="27" name="Line 9"/>
                <p:cNvSpPr>
                  <a:spLocks noChangeShapeType="1"/>
                </p:cNvSpPr>
                <p:nvPr/>
              </p:nvSpPr>
              <p:spPr bwMode="auto">
                <a:xfrm>
                  <a:off x="2416" y="1770"/>
                  <a:ext cx="0" cy="548"/>
                </a:xfrm>
                <a:prstGeom prst="line">
                  <a:avLst/>
                </a:prstGeom>
                <a:noFill/>
                <a:ln w="9525">
                  <a:solidFill>
                    <a:schemeClr val="tx1"/>
                  </a:solidFill>
                  <a:round/>
                  <a:headEnd/>
                  <a:tailEnd/>
                </a:ln>
              </p:spPr>
              <p:txBody>
                <a:bodyPr/>
                <a:lstStyle/>
                <a:p>
                  <a:endParaRPr lang="en-US">
                    <a:latin typeface="Arial"/>
                    <a:cs typeface="Arial"/>
                  </a:endParaRPr>
                </a:p>
              </p:txBody>
            </p:sp>
            <p:sp>
              <p:nvSpPr>
                <p:cNvPr id="28" name="Line 10"/>
                <p:cNvSpPr>
                  <a:spLocks noChangeShapeType="1"/>
                </p:cNvSpPr>
                <p:nvPr/>
              </p:nvSpPr>
              <p:spPr bwMode="auto">
                <a:xfrm>
                  <a:off x="2416" y="2318"/>
                  <a:ext cx="610" cy="0"/>
                </a:xfrm>
                <a:prstGeom prst="line">
                  <a:avLst/>
                </a:prstGeom>
                <a:noFill/>
                <a:ln w="9525">
                  <a:solidFill>
                    <a:schemeClr val="tx1"/>
                  </a:solidFill>
                  <a:round/>
                  <a:headEnd/>
                  <a:tailEnd/>
                </a:ln>
              </p:spPr>
              <p:txBody>
                <a:bodyPr/>
                <a:lstStyle/>
                <a:p>
                  <a:endParaRPr lang="en-US">
                    <a:latin typeface="Arial"/>
                    <a:cs typeface="Arial"/>
                  </a:endParaRPr>
                </a:p>
              </p:txBody>
            </p:sp>
          </p:grpSp>
          <p:grpSp>
            <p:nvGrpSpPr>
              <p:cNvPr id="11" name="Group 11"/>
              <p:cNvGrpSpPr>
                <a:grpSpLocks/>
              </p:cNvGrpSpPr>
              <p:nvPr/>
            </p:nvGrpSpPr>
            <p:grpSpPr bwMode="auto">
              <a:xfrm>
                <a:off x="559" y="1659"/>
                <a:ext cx="700" cy="288"/>
                <a:chOff x="559" y="1659"/>
                <a:chExt cx="700" cy="288"/>
              </a:xfrm>
            </p:grpSpPr>
            <p:sp>
              <p:nvSpPr>
                <p:cNvPr id="25" name="Line 12"/>
                <p:cNvSpPr>
                  <a:spLocks noChangeShapeType="1"/>
                </p:cNvSpPr>
                <p:nvPr/>
              </p:nvSpPr>
              <p:spPr bwMode="auto">
                <a:xfrm flipH="1">
                  <a:off x="1153" y="1819"/>
                  <a:ext cx="106" cy="0"/>
                </a:xfrm>
                <a:prstGeom prst="line">
                  <a:avLst/>
                </a:prstGeom>
                <a:noFill/>
                <a:ln w="3175">
                  <a:solidFill>
                    <a:schemeClr val="tx1"/>
                  </a:solidFill>
                  <a:round/>
                  <a:headEnd/>
                  <a:tailEnd/>
                </a:ln>
              </p:spPr>
              <p:txBody>
                <a:bodyPr/>
                <a:lstStyle/>
                <a:p>
                  <a:endParaRPr lang="en-US">
                    <a:latin typeface="Arial"/>
                    <a:cs typeface="Arial"/>
                  </a:endParaRPr>
                </a:p>
              </p:txBody>
            </p:sp>
            <p:sp>
              <p:nvSpPr>
                <p:cNvPr id="26" name="Text Box 13"/>
                <p:cNvSpPr txBox="1">
                  <a:spLocks noChangeArrowheads="1"/>
                </p:cNvSpPr>
                <p:nvPr/>
              </p:nvSpPr>
              <p:spPr bwMode="auto">
                <a:xfrm>
                  <a:off x="559" y="1659"/>
                  <a:ext cx="607" cy="288"/>
                </a:xfrm>
                <a:prstGeom prst="rect">
                  <a:avLst/>
                </a:prstGeom>
                <a:noFill/>
                <a:ln w="9525">
                  <a:noFill/>
                  <a:miter lim="800000"/>
                  <a:headEnd/>
                  <a:tailEnd/>
                </a:ln>
              </p:spPr>
              <p:txBody>
                <a:bodyPr>
                  <a:spAutoFit/>
                </a:bodyPr>
                <a:lstStyle/>
                <a:p>
                  <a:pPr>
                    <a:spcBef>
                      <a:spcPct val="50000"/>
                    </a:spcBef>
                  </a:pPr>
                  <a:r>
                    <a:rPr lang="en-US" sz="2400">
                      <a:latin typeface="Arial"/>
                      <a:cs typeface="Arial"/>
                    </a:rPr>
                    <a:t>2,000</a:t>
                  </a:r>
                </a:p>
              </p:txBody>
            </p:sp>
          </p:grpSp>
          <p:grpSp>
            <p:nvGrpSpPr>
              <p:cNvPr id="12" name="Group 14"/>
              <p:cNvGrpSpPr>
                <a:grpSpLocks/>
              </p:cNvGrpSpPr>
              <p:nvPr/>
            </p:nvGrpSpPr>
            <p:grpSpPr bwMode="auto">
              <a:xfrm>
                <a:off x="559" y="2528"/>
                <a:ext cx="700" cy="288"/>
                <a:chOff x="559" y="2528"/>
                <a:chExt cx="700" cy="288"/>
              </a:xfrm>
            </p:grpSpPr>
            <p:sp>
              <p:nvSpPr>
                <p:cNvPr id="23" name="Line 15"/>
                <p:cNvSpPr>
                  <a:spLocks noChangeShapeType="1"/>
                </p:cNvSpPr>
                <p:nvPr/>
              </p:nvSpPr>
              <p:spPr bwMode="auto">
                <a:xfrm flipH="1">
                  <a:off x="1153" y="2688"/>
                  <a:ext cx="106" cy="0"/>
                </a:xfrm>
                <a:prstGeom prst="line">
                  <a:avLst/>
                </a:prstGeom>
                <a:noFill/>
                <a:ln w="3175">
                  <a:solidFill>
                    <a:schemeClr val="tx1"/>
                  </a:solidFill>
                  <a:round/>
                  <a:headEnd/>
                  <a:tailEnd/>
                </a:ln>
              </p:spPr>
              <p:txBody>
                <a:bodyPr/>
                <a:lstStyle/>
                <a:p>
                  <a:endParaRPr lang="en-US">
                    <a:latin typeface="Arial"/>
                    <a:cs typeface="Arial"/>
                  </a:endParaRPr>
                </a:p>
              </p:txBody>
            </p:sp>
            <p:sp>
              <p:nvSpPr>
                <p:cNvPr id="24" name="Text Box 16"/>
                <p:cNvSpPr txBox="1">
                  <a:spLocks noChangeArrowheads="1"/>
                </p:cNvSpPr>
                <p:nvPr/>
              </p:nvSpPr>
              <p:spPr bwMode="auto">
                <a:xfrm>
                  <a:off x="559" y="2528"/>
                  <a:ext cx="607" cy="288"/>
                </a:xfrm>
                <a:prstGeom prst="rect">
                  <a:avLst/>
                </a:prstGeom>
                <a:noFill/>
                <a:ln w="9525">
                  <a:noFill/>
                  <a:miter lim="800000"/>
                  <a:headEnd/>
                  <a:tailEnd/>
                </a:ln>
              </p:spPr>
              <p:txBody>
                <a:bodyPr>
                  <a:spAutoFit/>
                </a:bodyPr>
                <a:lstStyle/>
                <a:p>
                  <a:pPr>
                    <a:spcBef>
                      <a:spcPct val="50000"/>
                    </a:spcBef>
                  </a:pPr>
                  <a:r>
                    <a:rPr lang="en-US" sz="2400">
                      <a:latin typeface="Arial"/>
                      <a:cs typeface="Arial"/>
                    </a:rPr>
                    <a:t>1,000</a:t>
                  </a:r>
                </a:p>
              </p:txBody>
            </p:sp>
          </p:grpSp>
          <p:grpSp>
            <p:nvGrpSpPr>
              <p:cNvPr id="13" name="Group 17"/>
              <p:cNvGrpSpPr>
                <a:grpSpLocks/>
              </p:cNvGrpSpPr>
              <p:nvPr/>
            </p:nvGrpSpPr>
            <p:grpSpPr bwMode="auto">
              <a:xfrm>
                <a:off x="2527" y="3549"/>
                <a:ext cx="743" cy="402"/>
                <a:chOff x="2527" y="3549"/>
                <a:chExt cx="743" cy="402"/>
              </a:xfrm>
            </p:grpSpPr>
            <p:sp>
              <p:nvSpPr>
                <p:cNvPr id="21" name="Line 18"/>
                <p:cNvSpPr>
                  <a:spLocks noChangeShapeType="1"/>
                </p:cNvSpPr>
                <p:nvPr/>
              </p:nvSpPr>
              <p:spPr bwMode="auto">
                <a:xfrm flipV="1">
                  <a:off x="2892" y="3549"/>
                  <a:ext cx="0" cy="102"/>
                </a:xfrm>
                <a:prstGeom prst="line">
                  <a:avLst/>
                </a:prstGeom>
                <a:noFill/>
                <a:ln w="3175">
                  <a:solidFill>
                    <a:schemeClr val="tx1"/>
                  </a:solidFill>
                  <a:round/>
                  <a:headEnd/>
                  <a:tailEnd/>
                </a:ln>
              </p:spPr>
              <p:txBody>
                <a:bodyPr/>
                <a:lstStyle/>
                <a:p>
                  <a:endParaRPr lang="en-US">
                    <a:latin typeface="Arial"/>
                    <a:cs typeface="Arial"/>
                  </a:endParaRPr>
                </a:p>
              </p:txBody>
            </p:sp>
            <p:sp>
              <p:nvSpPr>
                <p:cNvPr id="22" name="Text Box 19"/>
                <p:cNvSpPr txBox="1">
                  <a:spLocks noChangeArrowheads="1"/>
                </p:cNvSpPr>
                <p:nvPr/>
              </p:nvSpPr>
              <p:spPr bwMode="auto">
                <a:xfrm>
                  <a:off x="2527" y="3663"/>
                  <a:ext cx="743"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200</a:t>
                  </a:r>
                </a:p>
              </p:txBody>
            </p:sp>
          </p:grpSp>
          <p:sp>
            <p:nvSpPr>
              <p:cNvPr id="14" name="Text Box 20"/>
              <p:cNvSpPr txBox="1">
                <a:spLocks noChangeArrowheads="1"/>
              </p:cNvSpPr>
              <p:nvPr/>
            </p:nvSpPr>
            <p:spPr bwMode="auto">
              <a:xfrm>
                <a:off x="863" y="3489"/>
                <a:ext cx="427" cy="291"/>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0</a:t>
                </a:r>
              </a:p>
            </p:txBody>
          </p:sp>
          <p:grpSp>
            <p:nvGrpSpPr>
              <p:cNvPr id="15" name="Group 21"/>
              <p:cNvGrpSpPr>
                <a:grpSpLocks/>
              </p:cNvGrpSpPr>
              <p:nvPr/>
            </p:nvGrpSpPr>
            <p:grpSpPr bwMode="auto">
              <a:xfrm>
                <a:off x="1702" y="3546"/>
                <a:ext cx="743" cy="405"/>
                <a:chOff x="1702" y="3546"/>
                <a:chExt cx="743" cy="405"/>
              </a:xfrm>
            </p:grpSpPr>
            <p:sp>
              <p:nvSpPr>
                <p:cNvPr id="19" name="Text Box 22"/>
                <p:cNvSpPr txBox="1">
                  <a:spLocks noChangeArrowheads="1"/>
                </p:cNvSpPr>
                <p:nvPr/>
              </p:nvSpPr>
              <p:spPr bwMode="auto">
                <a:xfrm>
                  <a:off x="1702" y="3663"/>
                  <a:ext cx="743"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100</a:t>
                  </a:r>
                </a:p>
              </p:txBody>
            </p:sp>
            <p:sp>
              <p:nvSpPr>
                <p:cNvPr id="20" name="Line 23"/>
                <p:cNvSpPr>
                  <a:spLocks noChangeShapeType="1"/>
                </p:cNvSpPr>
                <p:nvPr/>
              </p:nvSpPr>
              <p:spPr bwMode="auto">
                <a:xfrm flipV="1">
                  <a:off x="2067" y="3546"/>
                  <a:ext cx="0" cy="102"/>
                </a:xfrm>
                <a:prstGeom prst="line">
                  <a:avLst/>
                </a:prstGeom>
                <a:noFill/>
                <a:ln w="3175">
                  <a:solidFill>
                    <a:schemeClr val="tx1"/>
                  </a:solidFill>
                  <a:round/>
                  <a:headEnd/>
                  <a:tailEnd/>
                </a:ln>
              </p:spPr>
              <p:txBody>
                <a:bodyPr/>
                <a:lstStyle/>
                <a:p>
                  <a:endParaRPr lang="en-US">
                    <a:latin typeface="Arial"/>
                    <a:cs typeface="Arial"/>
                  </a:endParaRPr>
                </a:p>
              </p:txBody>
            </p:sp>
          </p:grpSp>
          <p:grpSp>
            <p:nvGrpSpPr>
              <p:cNvPr id="16" name="Group 24"/>
              <p:cNvGrpSpPr>
                <a:grpSpLocks/>
              </p:cNvGrpSpPr>
              <p:nvPr/>
            </p:nvGrpSpPr>
            <p:grpSpPr bwMode="auto">
              <a:xfrm>
                <a:off x="3336" y="3546"/>
                <a:ext cx="744" cy="407"/>
                <a:chOff x="3336" y="3546"/>
                <a:chExt cx="744" cy="407"/>
              </a:xfrm>
            </p:grpSpPr>
            <p:sp>
              <p:nvSpPr>
                <p:cNvPr id="17" name="Text Box 25"/>
                <p:cNvSpPr txBox="1">
                  <a:spLocks noChangeArrowheads="1"/>
                </p:cNvSpPr>
                <p:nvPr/>
              </p:nvSpPr>
              <p:spPr bwMode="auto">
                <a:xfrm>
                  <a:off x="3336" y="3665"/>
                  <a:ext cx="744"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300</a:t>
                  </a:r>
                </a:p>
              </p:txBody>
            </p:sp>
            <p:sp>
              <p:nvSpPr>
                <p:cNvPr id="18" name="Line 26"/>
                <p:cNvSpPr>
                  <a:spLocks noChangeShapeType="1"/>
                </p:cNvSpPr>
                <p:nvPr/>
              </p:nvSpPr>
              <p:spPr bwMode="auto">
                <a:xfrm flipV="1">
                  <a:off x="3702" y="3546"/>
                  <a:ext cx="0" cy="102"/>
                </a:xfrm>
                <a:prstGeom prst="line">
                  <a:avLst/>
                </a:prstGeom>
                <a:noFill/>
                <a:ln w="3175">
                  <a:solidFill>
                    <a:schemeClr val="tx1"/>
                  </a:solidFill>
                  <a:round/>
                  <a:headEnd/>
                  <a:tailEnd/>
                </a:ln>
              </p:spPr>
              <p:txBody>
                <a:bodyPr/>
                <a:lstStyle/>
                <a:p>
                  <a:endParaRPr lang="en-US">
                    <a:latin typeface="Arial"/>
                    <a:cs typeface="Arial"/>
                  </a:endParaRPr>
                </a:p>
              </p:txBody>
            </p:sp>
          </p:grpSp>
        </p:grpSp>
      </p:grpSp>
      <p:grpSp>
        <p:nvGrpSpPr>
          <p:cNvPr id="37" name="Group 36"/>
          <p:cNvGrpSpPr/>
          <p:nvPr/>
        </p:nvGrpSpPr>
        <p:grpSpPr>
          <a:xfrm>
            <a:off x="1319213" y="3254375"/>
            <a:ext cx="3327400" cy="1884362"/>
            <a:chOff x="1319213" y="3254375"/>
            <a:chExt cx="3327400" cy="1884362"/>
          </a:xfrm>
        </p:grpSpPr>
        <p:sp>
          <p:nvSpPr>
            <p:cNvPr id="29" name="Line 27"/>
            <p:cNvSpPr>
              <a:spLocks noChangeShapeType="1"/>
            </p:cNvSpPr>
            <p:nvPr/>
          </p:nvSpPr>
          <p:spPr bwMode="auto">
            <a:xfrm>
              <a:off x="1390650" y="3317875"/>
              <a:ext cx="3222625" cy="1754187"/>
            </a:xfrm>
            <a:prstGeom prst="line">
              <a:avLst/>
            </a:prstGeom>
            <a:noFill/>
            <a:ln w="50800">
              <a:solidFill>
                <a:srgbClr val="0033CC"/>
              </a:solidFill>
              <a:round/>
              <a:headEnd/>
              <a:tailEnd/>
            </a:ln>
          </p:spPr>
          <p:txBody>
            <a:bodyPr/>
            <a:lstStyle/>
            <a:p>
              <a:endParaRPr lang="en-US">
                <a:latin typeface="Arial"/>
                <a:cs typeface="Arial"/>
              </a:endParaRPr>
            </a:p>
          </p:txBody>
        </p:sp>
        <p:sp>
          <p:nvSpPr>
            <p:cNvPr id="30" name="Oval 28"/>
            <p:cNvSpPr>
              <a:spLocks noChangeArrowheads="1"/>
            </p:cNvSpPr>
            <p:nvPr/>
          </p:nvSpPr>
          <p:spPr bwMode="auto">
            <a:xfrm>
              <a:off x="1319213" y="3254375"/>
              <a:ext cx="141287" cy="138112"/>
            </a:xfrm>
            <a:prstGeom prst="ellipse">
              <a:avLst/>
            </a:prstGeom>
            <a:solidFill>
              <a:srgbClr val="0033CC"/>
            </a:solidFill>
            <a:ln w="9525">
              <a:noFill/>
              <a:round/>
              <a:headEnd/>
              <a:tailEnd/>
            </a:ln>
          </p:spPr>
          <p:txBody>
            <a:bodyPr wrap="none" anchor="ctr"/>
            <a:lstStyle/>
            <a:p>
              <a:endParaRPr lang="en-US">
                <a:latin typeface="Arial"/>
                <a:cs typeface="Arial"/>
              </a:endParaRPr>
            </a:p>
          </p:txBody>
        </p:sp>
        <p:sp>
          <p:nvSpPr>
            <p:cNvPr id="31" name="Oval 29"/>
            <p:cNvSpPr>
              <a:spLocks noChangeArrowheads="1"/>
            </p:cNvSpPr>
            <p:nvPr/>
          </p:nvSpPr>
          <p:spPr bwMode="auto">
            <a:xfrm>
              <a:off x="4505325" y="5000625"/>
              <a:ext cx="141288" cy="138112"/>
            </a:xfrm>
            <a:prstGeom prst="ellipse">
              <a:avLst/>
            </a:prstGeom>
            <a:solidFill>
              <a:srgbClr val="0033CC"/>
            </a:solidFill>
            <a:ln w="9525">
              <a:noFill/>
              <a:round/>
              <a:headEnd/>
              <a:tailEnd/>
            </a:ln>
          </p:spPr>
          <p:txBody>
            <a:bodyPr wrap="none" anchor="ctr"/>
            <a:lstStyle/>
            <a:p>
              <a:endParaRPr lang="en-US">
                <a:latin typeface="Arial"/>
                <a:cs typeface="Arial"/>
              </a:endParaRPr>
            </a:p>
          </p:txBody>
        </p:sp>
      </p:grpSp>
      <p:grpSp>
        <p:nvGrpSpPr>
          <p:cNvPr id="32" name="Group 30"/>
          <p:cNvGrpSpPr>
            <a:grpSpLocks/>
          </p:cNvGrpSpPr>
          <p:nvPr/>
        </p:nvGrpSpPr>
        <p:grpSpPr bwMode="auto">
          <a:xfrm>
            <a:off x="1398588" y="4114800"/>
            <a:ext cx="1636712" cy="957262"/>
            <a:chOff x="881" y="2955"/>
            <a:chExt cx="1031" cy="603"/>
          </a:xfrm>
        </p:grpSpPr>
        <p:grpSp>
          <p:nvGrpSpPr>
            <p:cNvPr id="33" name="Group 31"/>
            <p:cNvGrpSpPr>
              <a:grpSpLocks/>
            </p:cNvGrpSpPr>
            <p:nvPr/>
          </p:nvGrpSpPr>
          <p:grpSpPr bwMode="auto">
            <a:xfrm>
              <a:off x="881" y="3002"/>
              <a:ext cx="988" cy="556"/>
              <a:chOff x="357" y="2450"/>
              <a:chExt cx="795" cy="646"/>
            </a:xfrm>
          </p:grpSpPr>
          <p:sp>
            <p:nvSpPr>
              <p:cNvPr id="35" name="Line 32"/>
              <p:cNvSpPr>
                <a:spLocks noChangeShapeType="1"/>
              </p:cNvSpPr>
              <p:nvPr/>
            </p:nvSpPr>
            <p:spPr bwMode="auto">
              <a:xfrm>
                <a:off x="357" y="2450"/>
                <a:ext cx="795" cy="0"/>
              </a:xfrm>
              <a:prstGeom prst="line">
                <a:avLst/>
              </a:prstGeom>
              <a:noFill/>
              <a:ln w="9525">
                <a:solidFill>
                  <a:srgbClr val="969696"/>
                </a:solidFill>
                <a:prstDash val="lgDash"/>
                <a:round/>
                <a:headEnd/>
                <a:tailEnd/>
              </a:ln>
            </p:spPr>
            <p:txBody>
              <a:bodyPr/>
              <a:lstStyle/>
              <a:p>
                <a:endParaRPr lang="en-US">
                  <a:latin typeface="Arial"/>
                  <a:cs typeface="Arial"/>
                </a:endParaRPr>
              </a:p>
            </p:txBody>
          </p:sp>
          <p:sp>
            <p:nvSpPr>
              <p:cNvPr id="36" name="Line 33"/>
              <p:cNvSpPr>
                <a:spLocks noChangeShapeType="1"/>
              </p:cNvSpPr>
              <p:nvPr/>
            </p:nvSpPr>
            <p:spPr bwMode="auto">
              <a:xfrm>
                <a:off x="1152" y="2451"/>
                <a:ext cx="0" cy="645"/>
              </a:xfrm>
              <a:prstGeom prst="line">
                <a:avLst/>
              </a:prstGeom>
              <a:noFill/>
              <a:ln w="9525">
                <a:solidFill>
                  <a:srgbClr val="969696"/>
                </a:solidFill>
                <a:prstDash val="lgDash"/>
                <a:round/>
                <a:headEnd/>
                <a:tailEnd/>
              </a:ln>
            </p:spPr>
            <p:txBody>
              <a:bodyPr/>
              <a:lstStyle/>
              <a:p>
                <a:endParaRPr lang="en-US">
                  <a:latin typeface="Arial"/>
                  <a:cs typeface="Arial"/>
                </a:endParaRPr>
              </a:p>
            </p:txBody>
          </p:sp>
        </p:grpSp>
        <p:sp>
          <p:nvSpPr>
            <p:cNvPr id="34" name="Oval 34"/>
            <p:cNvSpPr>
              <a:spLocks noChangeArrowheads="1"/>
            </p:cNvSpPr>
            <p:nvPr/>
          </p:nvSpPr>
          <p:spPr bwMode="auto">
            <a:xfrm>
              <a:off x="1823" y="2955"/>
              <a:ext cx="89" cy="87"/>
            </a:xfrm>
            <a:prstGeom prst="ellipse">
              <a:avLst/>
            </a:prstGeom>
            <a:solidFill>
              <a:srgbClr val="FF0000"/>
            </a:solidFill>
            <a:ln w="9525">
              <a:noFill/>
              <a:round/>
              <a:headEnd/>
              <a:tailEnd/>
            </a:ln>
          </p:spPr>
          <p:txBody>
            <a:bodyPr wrap="none" anchor="ctr"/>
            <a:lstStyle/>
            <a:p>
              <a:endParaRPr lang="en-US">
                <a:latin typeface="Arial"/>
                <a:cs typeface="Arial"/>
              </a:endParaRPr>
            </a:p>
          </p:txBody>
        </p:sp>
      </p:grpSp>
    </p:spTree>
    <p:extLst>
      <p:ext uri="{BB962C8B-B14F-4D97-AF65-F5344CB8AC3E}">
        <p14:creationId xmlns:p14="http://schemas.microsoft.com/office/powerpoint/2010/main" val="181979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left)">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3"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strips(upRight)">
                                      <p:cBhvr>
                                        <p:cTn id="17" dur="500"/>
                                        <p:tgtEl>
                                          <p:spTgt spid="32"/>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wipe(left)">
                                      <p:cBhvr>
                                        <p:cTn id="2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0939"/>
            <a:ext cx="9143999" cy="860961"/>
          </a:xfrm>
        </p:spPr>
        <p:txBody>
          <a:bodyPr/>
          <a:lstStyle/>
          <a:p>
            <a:r>
              <a:rPr lang="en-US" sz="3500" dirty="0"/>
              <a:t>Consumption With and Without Trade</a:t>
            </a:r>
          </a:p>
        </p:txBody>
      </p:sp>
      <p:sp>
        <p:nvSpPr>
          <p:cNvPr id="3" name="Content Placeholder 2"/>
          <p:cNvSpPr>
            <a:spLocks noGrp="1"/>
          </p:cNvSpPr>
          <p:nvPr>
            <p:ph idx="1"/>
          </p:nvPr>
        </p:nvSpPr>
        <p:spPr/>
        <p:txBody>
          <a:bodyPr/>
          <a:lstStyle/>
          <a:p>
            <a:r>
              <a:rPr lang="en-US" sz="3200" dirty="0"/>
              <a:t>Without trade: </a:t>
            </a:r>
          </a:p>
          <a:p>
            <a:pPr lvl="2"/>
            <a:r>
              <a:rPr lang="en-US" dirty="0"/>
              <a:t>U.S. consumers get 250 computers </a:t>
            </a:r>
            <a:br>
              <a:rPr lang="en-US" dirty="0"/>
            </a:br>
            <a:r>
              <a:rPr lang="en-US" dirty="0"/>
              <a:t>and 2500 tons wheat</a:t>
            </a:r>
          </a:p>
          <a:p>
            <a:pPr lvl="2"/>
            <a:r>
              <a:rPr lang="en-US" dirty="0"/>
              <a:t>Japanese consumers get 120 computers</a:t>
            </a:r>
            <a:br>
              <a:rPr lang="en-US" dirty="0"/>
            </a:br>
            <a:r>
              <a:rPr lang="en-US" dirty="0"/>
              <a:t>and 600 tons wheat</a:t>
            </a:r>
          </a:p>
          <a:p>
            <a:r>
              <a:rPr lang="en-US" sz="3200" dirty="0"/>
              <a:t>Comparison</a:t>
            </a:r>
          </a:p>
          <a:p>
            <a:pPr lvl="1"/>
            <a:r>
              <a:rPr lang="en-US" sz="3000" dirty="0"/>
              <a:t>Consumption without trade vs. consumption with trade</a:t>
            </a:r>
          </a:p>
          <a:p>
            <a:pPr lvl="1"/>
            <a:r>
              <a:rPr lang="en-US" sz="3000" dirty="0"/>
              <a:t>We need to see how much of each good is produced and traded by the two countries</a:t>
            </a: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13</a:t>
            </a:fld>
            <a:endParaRPr lang="en-US"/>
          </a:p>
        </p:txBody>
      </p:sp>
    </p:spTree>
    <p:extLst>
      <p:ext uri="{BB962C8B-B14F-4D97-AF65-F5344CB8AC3E}">
        <p14:creationId xmlns:p14="http://schemas.microsoft.com/office/powerpoint/2010/main" val="428611764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00939"/>
            <a:ext cx="8839200" cy="661061"/>
          </a:xfrm>
        </p:spPr>
        <p:txBody>
          <a:bodyPr/>
          <a:lstStyle/>
          <a:p>
            <a:r>
              <a:rPr lang="en-US" dirty="0">
                <a:solidFill>
                  <a:schemeClr val="accent6">
                    <a:lumMod val="50000"/>
                  </a:schemeClr>
                </a:solidFill>
              </a:rPr>
              <a:t>Active Learning 2 			</a:t>
            </a:r>
            <a:r>
              <a:rPr lang="en-US" dirty="0">
                <a:solidFill>
                  <a:srgbClr val="AE1221"/>
                </a:solidFill>
              </a:rPr>
              <a:t>Production under trade</a:t>
            </a:r>
          </a:p>
        </p:txBody>
      </p:sp>
      <p:sp>
        <p:nvSpPr>
          <p:cNvPr id="3" name="Content Placeholder 2"/>
          <p:cNvSpPr>
            <a:spLocks noGrp="1"/>
          </p:cNvSpPr>
          <p:nvPr>
            <p:ph idx="1"/>
          </p:nvPr>
        </p:nvSpPr>
        <p:spPr>
          <a:xfrm>
            <a:off x="347241" y="762000"/>
            <a:ext cx="8518947" cy="5686425"/>
          </a:xfrm>
        </p:spPr>
        <p:txBody>
          <a:bodyPr/>
          <a:lstStyle/>
          <a:p>
            <a:pPr marL="514350" indent="-514350">
              <a:buFont typeface="+mj-lt"/>
              <a:buAutoNum type="alphaUcPeriod"/>
            </a:pPr>
            <a:r>
              <a:rPr lang="en-US" dirty="0">
                <a:solidFill>
                  <a:schemeClr val="accent6">
                    <a:lumMod val="50000"/>
                  </a:schemeClr>
                </a:solidFill>
              </a:rPr>
              <a:t>Suppose the U.S. produces 3400 tons of wheat. </a:t>
            </a:r>
          </a:p>
          <a:p>
            <a:pPr marL="914400" lvl="1" indent="-514350"/>
            <a:r>
              <a:rPr lang="en-US" dirty="0">
                <a:solidFill>
                  <a:schemeClr val="tx1"/>
                </a:solidFill>
              </a:rPr>
              <a:t>How many computers would the U.S. be able to produce with its remaining labor?  </a:t>
            </a:r>
          </a:p>
          <a:p>
            <a:pPr marL="914400" lvl="1" indent="-514350"/>
            <a:r>
              <a:rPr lang="en-US" dirty="0">
                <a:solidFill>
                  <a:schemeClr val="tx1"/>
                </a:solidFill>
              </a:rPr>
              <a:t>Draw the point representing this combination of computers and wheat on the U.S. PPF.</a:t>
            </a:r>
          </a:p>
          <a:p>
            <a:pPr marL="514350" indent="-514350">
              <a:buFont typeface="+mj-lt"/>
              <a:buAutoNum type="alphaUcPeriod"/>
            </a:pPr>
            <a:r>
              <a:rPr lang="en-US" dirty="0">
                <a:solidFill>
                  <a:schemeClr val="accent6">
                    <a:lumMod val="50000"/>
                  </a:schemeClr>
                </a:solidFill>
              </a:rPr>
              <a:t>Suppose Japan produces 240 computers. </a:t>
            </a:r>
          </a:p>
          <a:p>
            <a:pPr marL="914400" lvl="1" indent="-514350"/>
            <a:r>
              <a:rPr lang="en-US" dirty="0">
                <a:solidFill>
                  <a:schemeClr val="tx1"/>
                </a:solidFill>
              </a:rPr>
              <a:t>How many tons of wheat would Japan be able to produce with its remaining labor?  </a:t>
            </a:r>
          </a:p>
          <a:p>
            <a:pPr marL="914400" lvl="1" indent="-514350"/>
            <a:r>
              <a:rPr lang="en-US" dirty="0">
                <a:solidFill>
                  <a:schemeClr val="tx1"/>
                </a:solidFill>
              </a:rPr>
              <a:t>Draw this point </a:t>
            </a:r>
            <a:r>
              <a:rPr lang="en-US" dirty="0">
                <a:solidFill>
                  <a:schemeClr val="accent6">
                    <a:lumMod val="50000"/>
                  </a:schemeClr>
                </a:solidFill>
              </a:rPr>
              <a:t>on Japan’s PPF.</a:t>
            </a: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14</a:t>
            </a:fld>
            <a:endParaRPr lang="en-US"/>
          </a:p>
        </p:txBody>
      </p:sp>
    </p:spTree>
    <p:extLst>
      <p:ext uri="{BB962C8B-B14F-4D97-AF65-F5344CB8AC3E}">
        <p14:creationId xmlns:p14="http://schemas.microsoft.com/office/powerpoint/2010/main" val="364838409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550" y="0"/>
            <a:ext cx="8934450" cy="444500"/>
          </a:xfrm>
        </p:spPr>
        <p:txBody>
          <a:bodyPr/>
          <a:lstStyle/>
          <a:p>
            <a:r>
              <a:rPr lang="en-US" sz="3200" dirty="0">
                <a:solidFill>
                  <a:schemeClr val="accent6">
                    <a:lumMod val="50000"/>
                  </a:schemeClr>
                </a:solidFill>
              </a:rPr>
              <a:t>Active Learning 2</a:t>
            </a:r>
            <a:r>
              <a:rPr lang="en-US" dirty="0">
                <a:solidFill>
                  <a:schemeClr val="accent6">
                    <a:lumMod val="50000"/>
                  </a:schemeClr>
                </a:solidFill>
              </a:rPr>
              <a:t> 	 </a:t>
            </a:r>
            <a:r>
              <a:rPr lang="en-US" sz="2800" b="1" dirty="0">
                <a:solidFill>
                  <a:srgbClr val="AE1221"/>
                </a:solidFill>
              </a:rPr>
              <a:t>A. </a:t>
            </a:r>
            <a:r>
              <a:rPr lang="en-US" sz="2800" dirty="0">
                <a:solidFill>
                  <a:srgbClr val="AE1221"/>
                </a:solidFill>
              </a:rPr>
              <a:t>U.S. Production With Trade</a:t>
            </a:r>
          </a:p>
        </p:txBody>
      </p:sp>
      <p:sp>
        <p:nvSpPr>
          <p:cNvPr id="3" name="Text Placeholder 2"/>
          <p:cNvSpPr>
            <a:spLocks noGrp="1"/>
          </p:cNvSpPr>
          <p:nvPr>
            <p:ph type="body" sz="quarter" idx="12"/>
          </p:nvPr>
        </p:nvSpPr>
        <p:spPr>
          <a:xfrm>
            <a:off x="4343400" y="901700"/>
            <a:ext cx="4457701" cy="3148012"/>
          </a:xfrm>
          <a:solidFill>
            <a:schemeClr val="accent1"/>
          </a:solidFill>
        </p:spPr>
        <p:txBody>
          <a:bodyPr/>
          <a:lstStyle/>
          <a:p>
            <a:r>
              <a:rPr lang="en-US" sz="2800" dirty="0"/>
              <a:t>Producing 3,400 tons of wheat requires 34,000 labor hours. </a:t>
            </a:r>
          </a:p>
          <a:p>
            <a:endParaRPr lang="en-US" sz="2800" dirty="0"/>
          </a:p>
          <a:p>
            <a:r>
              <a:rPr lang="en-US" sz="2800" dirty="0">
                <a:cs typeface="Arial"/>
              </a:rPr>
              <a:t>The remaining 16,000 labor hours are used to produce 160 computers. </a:t>
            </a:r>
            <a:endParaRPr lang="en-US" sz="2800" dirty="0"/>
          </a:p>
        </p:txBody>
      </p:sp>
      <p:sp>
        <p:nvSpPr>
          <p:cNvPr id="4" name="Slide Number Placeholder 3"/>
          <p:cNvSpPr>
            <a:spLocks noGrp="1"/>
          </p:cNvSpPr>
          <p:nvPr>
            <p:ph type="sldNum" sz="quarter" idx="13"/>
          </p:nvPr>
        </p:nvSpPr>
        <p:spPr/>
        <p:txBody>
          <a:bodyPr/>
          <a:lstStyle/>
          <a:p>
            <a:pPr>
              <a:defRPr/>
            </a:pPr>
            <a:fld id="{2F37425F-5E17-4209-B948-B5CE2119E408}" type="slidenum">
              <a:rPr lang="en-US" smtClean="0"/>
              <a:pPr>
                <a:defRPr/>
              </a:pPr>
              <a:t>15</a:t>
            </a:fld>
            <a:endParaRPr lang="en-US" dirty="0"/>
          </a:p>
        </p:txBody>
      </p:sp>
      <p:grpSp>
        <p:nvGrpSpPr>
          <p:cNvPr id="53" name="Group 52"/>
          <p:cNvGrpSpPr/>
          <p:nvPr/>
        </p:nvGrpSpPr>
        <p:grpSpPr>
          <a:xfrm>
            <a:off x="322263" y="742950"/>
            <a:ext cx="7315200" cy="5353050"/>
            <a:chOff x="322263" y="742950"/>
            <a:chExt cx="7315200" cy="5353050"/>
          </a:xfrm>
        </p:grpSpPr>
        <p:grpSp>
          <p:nvGrpSpPr>
            <p:cNvPr id="6" name="Group 2"/>
            <p:cNvGrpSpPr>
              <a:grpSpLocks/>
            </p:cNvGrpSpPr>
            <p:nvPr/>
          </p:nvGrpSpPr>
          <p:grpSpPr bwMode="auto">
            <a:xfrm>
              <a:off x="322263" y="1566862"/>
              <a:ext cx="5514975" cy="4529138"/>
              <a:chOff x="212" y="1350"/>
              <a:chExt cx="3474" cy="2853"/>
            </a:xfrm>
          </p:grpSpPr>
          <p:grpSp>
            <p:nvGrpSpPr>
              <p:cNvPr id="7" name="Group 3"/>
              <p:cNvGrpSpPr>
                <a:grpSpLocks/>
              </p:cNvGrpSpPr>
              <p:nvPr/>
            </p:nvGrpSpPr>
            <p:grpSpPr bwMode="auto">
              <a:xfrm>
                <a:off x="868" y="1350"/>
                <a:ext cx="2818" cy="2480"/>
                <a:chOff x="2416" y="1770"/>
                <a:chExt cx="610" cy="548"/>
              </a:xfrm>
            </p:grpSpPr>
            <p:sp>
              <p:nvSpPr>
                <p:cNvPr id="39" name="Line 4"/>
                <p:cNvSpPr>
                  <a:spLocks noChangeShapeType="1"/>
                </p:cNvSpPr>
                <p:nvPr/>
              </p:nvSpPr>
              <p:spPr bwMode="auto">
                <a:xfrm>
                  <a:off x="2416" y="1770"/>
                  <a:ext cx="0" cy="548"/>
                </a:xfrm>
                <a:prstGeom prst="line">
                  <a:avLst/>
                </a:prstGeom>
                <a:noFill/>
                <a:ln w="9525">
                  <a:solidFill>
                    <a:schemeClr val="tx1"/>
                  </a:solidFill>
                  <a:round/>
                  <a:headEnd/>
                  <a:tailEnd/>
                </a:ln>
              </p:spPr>
              <p:txBody>
                <a:bodyPr/>
                <a:lstStyle/>
                <a:p>
                  <a:endParaRPr lang="en-US">
                    <a:latin typeface="Arial"/>
                    <a:cs typeface="Arial"/>
                  </a:endParaRPr>
                </a:p>
              </p:txBody>
            </p:sp>
            <p:sp>
              <p:nvSpPr>
                <p:cNvPr id="40" name="Line 5"/>
                <p:cNvSpPr>
                  <a:spLocks noChangeShapeType="1"/>
                </p:cNvSpPr>
                <p:nvPr/>
              </p:nvSpPr>
              <p:spPr bwMode="auto">
                <a:xfrm>
                  <a:off x="2416" y="2318"/>
                  <a:ext cx="610" cy="0"/>
                </a:xfrm>
                <a:prstGeom prst="line">
                  <a:avLst/>
                </a:prstGeom>
                <a:noFill/>
                <a:ln w="9525">
                  <a:solidFill>
                    <a:schemeClr val="tx1"/>
                  </a:solidFill>
                  <a:round/>
                  <a:headEnd/>
                  <a:tailEnd/>
                </a:ln>
              </p:spPr>
              <p:txBody>
                <a:bodyPr/>
                <a:lstStyle/>
                <a:p>
                  <a:endParaRPr lang="en-US">
                    <a:latin typeface="Arial"/>
                    <a:cs typeface="Arial"/>
                  </a:endParaRPr>
                </a:p>
              </p:txBody>
            </p:sp>
          </p:grpSp>
          <p:grpSp>
            <p:nvGrpSpPr>
              <p:cNvPr id="8" name="Group 6"/>
              <p:cNvGrpSpPr>
                <a:grpSpLocks/>
              </p:cNvGrpSpPr>
              <p:nvPr/>
            </p:nvGrpSpPr>
            <p:grpSpPr bwMode="auto">
              <a:xfrm>
                <a:off x="214" y="1834"/>
                <a:ext cx="654" cy="288"/>
                <a:chOff x="212" y="1834"/>
                <a:chExt cx="654" cy="288"/>
              </a:xfrm>
            </p:grpSpPr>
            <p:sp>
              <p:nvSpPr>
                <p:cNvPr id="37" name="Line 7"/>
                <p:cNvSpPr>
                  <a:spLocks noChangeShapeType="1"/>
                </p:cNvSpPr>
                <p:nvPr/>
              </p:nvSpPr>
              <p:spPr bwMode="auto">
                <a:xfrm flipH="1">
                  <a:off x="800" y="1992"/>
                  <a:ext cx="66" cy="0"/>
                </a:xfrm>
                <a:prstGeom prst="line">
                  <a:avLst/>
                </a:prstGeom>
                <a:noFill/>
                <a:ln w="3175">
                  <a:solidFill>
                    <a:schemeClr val="tx1"/>
                  </a:solidFill>
                  <a:round/>
                  <a:headEnd/>
                  <a:tailEnd/>
                </a:ln>
              </p:spPr>
              <p:txBody>
                <a:bodyPr/>
                <a:lstStyle/>
                <a:p>
                  <a:endParaRPr lang="en-US">
                    <a:latin typeface="Arial"/>
                    <a:cs typeface="Arial"/>
                  </a:endParaRPr>
                </a:p>
              </p:txBody>
            </p:sp>
            <p:sp>
              <p:nvSpPr>
                <p:cNvPr id="38" name="Text Box 8"/>
                <p:cNvSpPr txBox="1">
                  <a:spLocks noChangeArrowheads="1"/>
                </p:cNvSpPr>
                <p:nvPr/>
              </p:nvSpPr>
              <p:spPr bwMode="auto">
                <a:xfrm>
                  <a:off x="212" y="1834"/>
                  <a:ext cx="602" cy="288"/>
                </a:xfrm>
                <a:prstGeom prst="rect">
                  <a:avLst/>
                </a:prstGeom>
                <a:noFill/>
                <a:ln w="9525">
                  <a:noFill/>
                  <a:miter lim="800000"/>
                  <a:headEnd/>
                  <a:tailEnd/>
                </a:ln>
              </p:spPr>
              <p:txBody>
                <a:bodyPr>
                  <a:spAutoFit/>
                </a:bodyPr>
                <a:lstStyle/>
                <a:p>
                  <a:pPr>
                    <a:spcBef>
                      <a:spcPct val="50000"/>
                    </a:spcBef>
                  </a:pPr>
                  <a:r>
                    <a:rPr lang="en-US" sz="2400">
                      <a:latin typeface="Arial"/>
                      <a:cs typeface="Arial"/>
                    </a:rPr>
                    <a:t>4,000</a:t>
                  </a:r>
                </a:p>
              </p:txBody>
            </p:sp>
          </p:grpSp>
          <p:grpSp>
            <p:nvGrpSpPr>
              <p:cNvPr id="9" name="Group 9"/>
              <p:cNvGrpSpPr>
                <a:grpSpLocks/>
              </p:cNvGrpSpPr>
              <p:nvPr/>
            </p:nvGrpSpPr>
            <p:grpSpPr bwMode="auto">
              <a:xfrm>
                <a:off x="1144" y="3828"/>
                <a:ext cx="464" cy="374"/>
                <a:chOff x="1142" y="3830"/>
                <a:chExt cx="464" cy="374"/>
              </a:xfrm>
            </p:grpSpPr>
            <p:sp>
              <p:nvSpPr>
                <p:cNvPr id="35" name="Line 10"/>
                <p:cNvSpPr>
                  <a:spLocks noChangeShapeType="1"/>
                </p:cNvSpPr>
                <p:nvPr/>
              </p:nvSpPr>
              <p:spPr bwMode="auto">
                <a:xfrm flipV="1">
                  <a:off x="1370" y="3830"/>
                  <a:ext cx="0" cy="64"/>
                </a:xfrm>
                <a:prstGeom prst="line">
                  <a:avLst/>
                </a:prstGeom>
                <a:noFill/>
                <a:ln w="3175">
                  <a:solidFill>
                    <a:schemeClr val="tx1"/>
                  </a:solidFill>
                  <a:round/>
                  <a:headEnd/>
                  <a:tailEnd/>
                </a:ln>
              </p:spPr>
              <p:txBody>
                <a:bodyPr/>
                <a:lstStyle/>
                <a:p>
                  <a:endParaRPr lang="en-US">
                    <a:latin typeface="Arial"/>
                    <a:cs typeface="Arial"/>
                  </a:endParaRPr>
                </a:p>
              </p:txBody>
            </p:sp>
            <p:sp>
              <p:nvSpPr>
                <p:cNvPr id="36" name="Text Box 11"/>
                <p:cNvSpPr txBox="1">
                  <a:spLocks noChangeArrowheads="1"/>
                </p:cNvSpPr>
                <p:nvPr/>
              </p:nvSpPr>
              <p:spPr bwMode="auto">
                <a:xfrm>
                  <a:off x="1142" y="3916"/>
                  <a:ext cx="464"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100</a:t>
                  </a:r>
                </a:p>
              </p:txBody>
            </p:sp>
          </p:grpSp>
          <p:grpSp>
            <p:nvGrpSpPr>
              <p:cNvPr id="10" name="Group 12"/>
              <p:cNvGrpSpPr>
                <a:grpSpLocks/>
              </p:cNvGrpSpPr>
              <p:nvPr/>
            </p:nvGrpSpPr>
            <p:grpSpPr bwMode="auto">
              <a:xfrm>
                <a:off x="212" y="1374"/>
                <a:ext cx="654" cy="288"/>
                <a:chOff x="212" y="1834"/>
                <a:chExt cx="654" cy="288"/>
              </a:xfrm>
            </p:grpSpPr>
            <p:sp>
              <p:nvSpPr>
                <p:cNvPr id="33" name="Line 13"/>
                <p:cNvSpPr>
                  <a:spLocks noChangeShapeType="1"/>
                </p:cNvSpPr>
                <p:nvPr/>
              </p:nvSpPr>
              <p:spPr bwMode="auto">
                <a:xfrm flipH="1">
                  <a:off x="800" y="1992"/>
                  <a:ext cx="66" cy="0"/>
                </a:xfrm>
                <a:prstGeom prst="line">
                  <a:avLst/>
                </a:prstGeom>
                <a:noFill/>
                <a:ln w="3175">
                  <a:solidFill>
                    <a:schemeClr val="tx1"/>
                  </a:solidFill>
                  <a:round/>
                  <a:headEnd/>
                  <a:tailEnd/>
                </a:ln>
              </p:spPr>
              <p:txBody>
                <a:bodyPr/>
                <a:lstStyle/>
                <a:p>
                  <a:endParaRPr lang="en-US">
                    <a:latin typeface="Arial"/>
                    <a:cs typeface="Arial"/>
                  </a:endParaRPr>
                </a:p>
              </p:txBody>
            </p:sp>
            <p:sp>
              <p:nvSpPr>
                <p:cNvPr id="34" name="Text Box 14"/>
                <p:cNvSpPr txBox="1">
                  <a:spLocks noChangeArrowheads="1"/>
                </p:cNvSpPr>
                <p:nvPr/>
              </p:nvSpPr>
              <p:spPr bwMode="auto">
                <a:xfrm>
                  <a:off x="212" y="1834"/>
                  <a:ext cx="602" cy="288"/>
                </a:xfrm>
                <a:prstGeom prst="rect">
                  <a:avLst/>
                </a:prstGeom>
                <a:noFill/>
                <a:ln w="9525">
                  <a:noFill/>
                  <a:miter lim="800000"/>
                  <a:headEnd/>
                  <a:tailEnd/>
                </a:ln>
              </p:spPr>
              <p:txBody>
                <a:bodyPr>
                  <a:spAutoFit/>
                </a:bodyPr>
                <a:lstStyle/>
                <a:p>
                  <a:pPr>
                    <a:spcBef>
                      <a:spcPct val="50000"/>
                    </a:spcBef>
                  </a:pPr>
                  <a:r>
                    <a:rPr lang="en-US" sz="2400">
                      <a:latin typeface="Arial"/>
                      <a:cs typeface="Arial"/>
                    </a:rPr>
                    <a:t>5,000</a:t>
                  </a:r>
                </a:p>
              </p:txBody>
            </p:sp>
          </p:grpSp>
          <p:grpSp>
            <p:nvGrpSpPr>
              <p:cNvPr id="11" name="Group 15"/>
              <p:cNvGrpSpPr>
                <a:grpSpLocks/>
              </p:cNvGrpSpPr>
              <p:nvPr/>
            </p:nvGrpSpPr>
            <p:grpSpPr bwMode="auto">
              <a:xfrm>
                <a:off x="214" y="2756"/>
                <a:ext cx="654" cy="288"/>
                <a:chOff x="212" y="1834"/>
                <a:chExt cx="654" cy="288"/>
              </a:xfrm>
            </p:grpSpPr>
            <p:sp>
              <p:nvSpPr>
                <p:cNvPr id="31" name="Line 16"/>
                <p:cNvSpPr>
                  <a:spLocks noChangeShapeType="1"/>
                </p:cNvSpPr>
                <p:nvPr/>
              </p:nvSpPr>
              <p:spPr bwMode="auto">
                <a:xfrm flipH="1">
                  <a:off x="800" y="1992"/>
                  <a:ext cx="66" cy="0"/>
                </a:xfrm>
                <a:prstGeom prst="line">
                  <a:avLst/>
                </a:prstGeom>
                <a:noFill/>
                <a:ln w="3175">
                  <a:solidFill>
                    <a:schemeClr val="tx1"/>
                  </a:solidFill>
                  <a:round/>
                  <a:headEnd/>
                  <a:tailEnd/>
                </a:ln>
              </p:spPr>
              <p:txBody>
                <a:bodyPr/>
                <a:lstStyle/>
                <a:p>
                  <a:endParaRPr lang="en-US">
                    <a:latin typeface="Arial"/>
                    <a:cs typeface="Arial"/>
                  </a:endParaRPr>
                </a:p>
              </p:txBody>
            </p:sp>
            <p:sp>
              <p:nvSpPr>
                <p:cNvPr id="32" name="Text Box 17"/>
                <p:cNvSpPr txBox="1">
                  <a:spLocks noChangeArrowheads="1"/>
                </p:cNvSpPr>
                <p:nvPr/>
              </p:nvSpPr>
              <p:spPr bwMode="auto">
                <a:xfrm>
                  <a:off x="212" y="1834"/>
                  <a:ext cx="602" cy="288"/>
                </a:xfrm>
                <a:prstGeom prst="rect">
                  <a:avLst/>
                </a:prstGeom>
                <a:noFill/>
                <a:ln w="9525">
                  <a:noFill/>
                  <a:miter lim="800000"/>
                  <a:headEnd/>
                  <a:tailEnd/>
                </a:ln>
              </p:spPr>
              <p:txBody>
                <a:bodyPr>
                  <a:spAutoFit/>
                </a:bodyPr>
                <a:lstStyle/>
                <a:p>
                  <a:pPr>
                    <a:spcBef>
                      <a:spcPct val="50000"/>
                    </a:spcBef>
                  </a:pPr>
                  <a:r>
                    <a:rPr lang="en-US" sz="2400">
                      <a:latin typeface="Arial"/>
                      <a:cs typeface="Arial"/>
                    </a:rPr>
                    <a:t>2,000</a:t>
                  </a:r>
                </a:p>
              </p:txBody>
            </p:sp>
          </p:grpSp>
          <p:grpSp>
            <p:nvGrpSpPr>
              <p:cNvPr id="12" name="Group 18"/>
              <p:cNvGrpSpPr>
                <a:grpSpLocks/>
              </p:cNvGrpSpPr>
              <p:nvPr/>
            </p:nvGrpSpPr>
            <p:grpSpPr bwMode="auto">
              <a:xfrm>
                <a:off x="214" y="3216"/>
                <a:ext cx="654" cy="288"/>
                <a:chOff x="212" y="1834"/>
                <a:chExt cx="654" cy="288"/>
              </a:xfrm>
            </p:grpSpPr>
            <p:sp>
              <p:nvSpPr>
                <p:cNvPr id="29" name="Line 19"/>
                <p:cNvSpPr>
                  <a:spLocks noChangeShapeType="1"/>
                </p:cNvSpPr>
                <p:nvPr/>
              </p:nvSpPr>
              <p:spPr bwMode="auto">
                <a:xfrm flipH="1">
                  <a:off x="800" y="1992"/>
                  <a:ext cx="66" cy="0"/>
                </a:xfrm>
                <a:prstGeom prst="line">
                  <a:avLst/>
                </a:prstGeom>
                <a:noFill/>
                <a:ln w="3175">
                  <a:solidFill>
                    <a:schemeClr val="tx1"/>
                  </a:solidFill>
                  <a:round/>
                  <a:headEnd/>
                  <a:tailEnd/>
                </a:ln>
              </p:spPr>
              <p:txBody>
                <a:bodyPr/>
                <a:lstStyle/>
                <a:p>
                  <a:endParaRPr lang="en-US">
                    <a:latin typeface="Arial"/>
                    <a:cs typeface="Arial"/>
                  </a:endParaRPr>
                </a:p>
              </p:txBody>
            </p:sp>
            <p:sp>
              <p:nvSpPr>
                <p:cNvPr id="30" name="Text Box 20"/>
                <p:cNvSpPr txBox="1">
                  <a:spLocks noChangeArrowheads="1"/>
                </p:cNvSpPr>
                <p:nvPr/>
              </p:nvSpPr>
              <p:spPr bwMode="auto">
                <a:xfrm>
                  <a:off x="212" y="1834"/>
                  <a:ext cx="602" cy="288"/>
                </a:xfrm>
                <a:prstGeom prst="rect">
                  <a:avLst/>
                </a:prstGeom>
                <a:noFill/>
                <a:ln w="9525">
                  <a:noFill/>
                  <a:miter lim="800000"/>
                  <a:headEnd/>
                  <a:tailEnd/>
                </a:ln>
              </p:spPr>
              <p:txBody>
                <a:bodyPr>
                  <a:spAutoFit/>
                </a:bodyPr>
                <a:lstStyle/>
                <a:p>
                  <a:pPr>
                    <a:spcBef>
                      <a:spcPct val="50000"/>
                    </a:spcBef>
                  </a:pPr>
                  <a:r>
                    <a:rPr lang="en-US" sz="2400">
                      <a:latin typeface="Arial"/>
                      <a:cs typeface="Arial"/>
                    </a:rPr>
                    <a:t>1,000</a:t>
                  </a:r>
                </a:p>
              </p:txBody>
            </p:sp>
          </p:grpSp>
          <p:grpSp>
            <p:nvGrpSpPr>
              <p:cNvPr id="13" name="Group 21"/>
              <p:cNvGrpSpPr>
                <a:grpSpLocks/>
              </p:cNvGrpSpPr>
              <p:nvPr/>
            </p:nvGrpSpPr>
            <p:grpSpPr bwMode="auto">
              <a:xfrm>
                <a:off x="212" y="2292"/>
                <a:ext cx="654" cy="288"/>
                <a:chOff x="212" y="1834"/>
                <a:chExt cx="654" cy="288"/>
              </a:xfrm>
            </p:grpSpPr>
            <p:sp>
              <p:nvSpPr>
                <p:cNvPr id="27" name="Line 22"/>
                <p:cNvSpPr>
                  <a:spLocks noChangeShapeType="1"/>
                </p:cNvSpPr>
                <p:nvPr/>
              </p:nvSpPr>
              <p:spPr bwMode="auto">
                <a:xfrm flipH="1">
                  <a:off x="800" y="1992"/>
                  <a:ext cx="66" cy="0"/>
                </a:xfrm>
                <a:prstGeom prst="line">
                  <a:avLst/>
                </a:prstGeom>
                <a:noFill/>
                <a:ln w="3175">
                  <a:solidFill>
                    <a:schemeClr val="tx1"/>
                  </a:solidFill>
                  <a:round/>
                  <a:headEnd/>
                  <a:tailEnd/>
                </a:ln>
              </p:spPr>
              <p:txBody>
                <a:bodyPr/>
                <a:lstStyle/>
                <a:p>
                  <a:endParaRPr lang="en-US">
                    <a:latin typeface="Arial"/>
                    <a:cs typeface="Arial"/>
                  </a:endParaRPr>
                </a:p>
              </p:txBody>
            </p:sp>
            <p:sp>
              <p:nvSpPr>
                <p:cNvPr id="28" name="Text Box 23"/>
                <p:cNvSpPr txBox="1">
                  <a:spLocks noChangeArrowheads="1"/>
                </p:cNvSpPr>
                <p:nvPr/>
              </p:nvSpPr>
              <p:spPr bwMode="auto">
                <a:xfrm>
                  <a:off x="212" y="1834"/>
                  <a:ext cx="602" cy="288"/>
                </a:xfrm>
                <a:prstGeom prst="rect">
                  <a:avLst/>
                </a:prstGeom>
                <a:noFill/>
                <a:ln w="9525">
                  <a:noFill/>
                  <a:miter lim="800000"/>
                  <a:headEnd/>
                  <a:tailEnd/>
                </a:ln>
              </p:spPr>
              <p:txBody>
                <a:bodyPr>
                  <a:spAutoFit/>
                </a:bodyPr>
                <a:lstStyle/>
                <a:p>
                  <a:pPr>
                    <a:spcBef>
                      <a:spcPct val="50000"/>
                    </a:spcBef>
                  </a:pPr>
                  <a:r>
                    <a:rPr lang="en-US" sz="2400">
                      <a:latin typeface="Arial"/>
                      <a:cs typeface="Arial"/>
                    </a:rPr>
                    <a:t>3,000</a:t>
                  </a:r>
                </a:p>
              </p:txBody>
            </p:sp>
          </p:grpSp>
          <p:grpSp>
            <p:nvGrpSpPr>
              <p:cNvPr id="14" name="Group 24"/>
              <p:cNvGrpSpPr>
                <a:grpSpLocks/>
              </p:cNvGrpSpPr>
              <p:nvPr/>
            </p:nvGrpSpPr>
            <p:grpSpPr bwMode="auto">
              <a:xfrm>
                <a:off x="3188" y="3828"/>
                <a:ext cx="464" cy="374"/>
                <a:chOff x="1142" y="3830"/>
                <a:chExt cx="464" cy="374"/>
              </a:xfrm>
            </p:grpSpPr>
            <p:sp>
              <p:nvSpPr>
                <p:cNvPr id="25" name="Line 25"/>
                <p:cNvSpPr>
                  <a:spLocks noChangeShapeType="1"/>
                </p:cNvSpPr>
                <p:nvPr/>
              </p:nvSpPr>
              <p:spPr bwMode="auto">
                <a:xfrm flipV="1">
                  <a:off x="1370" y="3830"/>
                  <a:ext cx="0" cy="64"/>
                </a:xfrm>
                <a:prstGeom prst="line">
                  <a:avLst/>
                </a:prstGeom>
                <a:noFill/>
                <a:ln w="3175">
                  <a:solidFill>
                    <a:schemeClr val="tx1"/>
                  </a:solidFill>
                  <a:round/>
                  <a:headEnd/>
                  <a:tailEnd/>
                </a:ln>
              </p:spPr>
              <p:txBody>
                <a:bodyPr/>
                <a:lstStyle/>
                <a:p>
                  <a:endParaRPr lang="en-US">
                    <a:latin typeface="Arial"/>
                    <a:cs typeface="Arial"/>
                  </a:endParaRPr>
                </a:p>
              </p:txBody>
            </p:sp>
            <p:sp>
              <p:nvSpPr>
                <p:cNvPr id="26" name="Text Box 26"/>
                <p:cNvSpPr txBox="1">
                  <a:spLocks noChangeArrowheads="1"/>
                </p:cNvSpPr>
                <p:nvPr/>
              </p:nvSpPr>
              <p:spPr bwMode="auto">
                <a:xfrm>
                  <a:off x="1142" y="3916"/>
                  <a:ext cx="464"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500</a:t>
                  </a:r>
                </a:p>
              </p:txBody>
            </p:sp>
          </p:grpSp>
          <p:grpSp>
            <p:nvGrpSpPr>
              <p:cNvPr id="15" name="Group 27"/>
              <p:cNvGrpSpPr>
                <a:grpSpLocks/>
              </p:cNvGrpSpPr>
              <p:nvPr/>
            </p:nvGrpSpPr>
            <p:grpSpPr bwMode="auto">
              <a:xfrm>
                <a:off x="1659" y="3828"/>
                <a:ext cx="464" cy="374"/>
                <a:chOff x="1142" y="3830"/>
                <a:chExt cx="464" cy="374"/>
              </a:xfrm>
            </p:grpSpPr>
            <p:sp>
              <p:nvSpPr>
                <p:cNvPr id="23" name="Line 28"/>
                <p:cNvSpPr>
                  <a:spLocks noChangeShapeType="1"/>
                </p:cNvSpPr>
                <p:nvPr/>
              </p:nvSpPr>
              <p:spPr bwMode="auto">
                <a:xfrm flipV="1">
                  <a:off x="1370" y="3830"/>
                  <a:ext cx="0" cy="64"/>
                </a:xfrm>
                <a:prstGeom prst="line">
                  <a:avLst/>
                </a:prstGeom>
                <a:noFill/>
                <a:ln w="3175">
                  <a:solidFill>
                    <a:schemeClr val="tx1"/>
                  </a:solidFill>
                  <a:round/>
                  <a:headEnd/>
                  <a:tailEnd/>
                </a:ln>
              </p:spPr>
              <p:txBody>
                <a:bodyPr/>
                <a:lstStyle/>
                <a:p>
                  <a:endParaRPr lang="en-US">
                    <a:latin typeface="Arial"/>
                    <a:cs typeface="Arial"/>
                  </a:endParaRPr>
                </a:p>
              </p:txBody>
            </p:sp>
            <p:sp>
              <p:nvSpPr>
                <p:cNvPr id="24" name="Text Box 29"/>
                <p:cNvSpPr txBox="1">
                  <a:spLocks noChangeArrowheads="1"/>
                </p:cNvSpPr>
                <p:nvPr/>
              </p:nvSpPr>
              <p:spPr bwMode="auto">
                <a:xfrm>
                  <a:off x="1142" y="3916"/>
                  <a:ext cx="464"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200</a:t>
                  </a:r>
                </a:p>
              </p:txBody>
            </p:sp>
          </p:grpSp>
          <p:grpSp>
            <p:nvGrpSpPr>
              <p:cNvPr id="16" name="Group 30"/>
              <p:cNvGrpSpPr>
                <a:grpSpLocks/>
              </p:cNvGrpSpPr>
              <p:nvPr/>
            </p:nvGrpSpPr>
            <p:grpSpPr bwMode="auto">
              <a:xfrm>
                <a:off x="2164" y="3829"/>
                <a:ext cx="464" cy="374"/>
                <a:chOff x="1142" y="3830"/>
                <a:chExt cx="464" cy="374"/>
              </a:xfrm>
            </p:grpSpPr>
            <p:sp>
              <p:nvSpPr>
                <p:cNvPr id="21" name="Line 31"/>
                <p:cNvSpPr>
                  <a:spLocks noChangeShapeType="1"/>
                </p:cNvSpPr>
                <p:nvPr/>
              </p:nvSpPr>
              <p:spPr bwMode="auto">
                <a:xfrm flipV="1">
                  <a:off x="1370" y="3830"/>
                  <a:ext cx="0" cy="64"/>
                </a:xfrm>
                <a:prstGeom prst="line">
                  <a:avLst/>
                </a:prstGeom>
                <a:noFill/>
                <a:ln w="3175">
                  <a:solidFill>
                    <a:schemeClr val="tx1"/>
                  </a:solidFill>
                  <a:round/>
                  <a:headEnd/>
                  <a:tailEnd/>
                </a:ln>
              </p:spPr>
              <p:txBody>
                <a:bodyPr/>
                <a:lstStyle/>
                <a:p>
                  <a:endParaRPr lang="en-US">
                    <a:latin typeface="Arial"/>
                    <a:cs typeface="Arial"/>
                  </a:endParaRPr>
                </a:p>
              </p:txBody>
            </p:sp>
            <p:sp>
              <p:nvSpPr>
                <p:cNvPr id="22" name="Text Box 32"/>
                <p:cNvSpPr txBox="1">
                  <a:spLocks noChangeArrowheads="1"/>
                </p:cNvSpPr>
                <p:nvPr/>
              </p:nvSpPr>
              <p:spPr bwMode="auto">
                <a:xfrm>
                  <a:off x="1142" y="3916"/>
                  <a:ext cx="464"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300</a:t>
                  </a:r>
                </a:p>
              </p:txBody>
            </p:sp>
          </p:grpSp>
          <p:grpSp>
            <p:nvGrpSpPr>
              <p:cNvPr id="17" name="Group 33"/>
              <p:cNvGrpSpPr>
                <a:grpSpLocks/>
              </p:cNvGrpSpPr>
              <p:nvPr/>
            </p:nvGrpSpPr>
            <p:grpSpPr bwMode="auto">
              <a:xfrm>
                <a:off x="2673" y="3829"/>
                <a:ext cx="464" cy="374"/>
                <a:chOff x="1142" y="3830"/>
                <a:chExt cx="464" cy="374"/>
              </a:xfrm>
            </p:grpSpPr>
            <p:sp>
              <p:nvSpPr>
                <p:cNvPr id="19" name="Line 34"/>
                <p:cNvSpPr>
                  <a:spLocks noChangeShapeType="1"/>
                </p:cNvSpPr>
                <p:nvPr/>
              </p:nvSpPr>
              <p:spPr bwMode="auto">
                <a:xfrm flipV="1">
                  <a:off x="1370" y="3830"/>
                  <a:ext cx="0" cy="64"/>
                </a:xfrm>
                <a:prstGeom prst="line">
                  <a:avLst/>
                </a:prstGeom>
                <a:noFill/>
                <a:ln w="3175">
                  <a:solidFill>
                    <a:schemeClr val="tx1"/>
                  </a:solidFill>
                  <a:round/>
                  <a:headEnd/>
                  <a:tailEnd/>
                </a:ln>
              </p:spPr>
              <p:txBody>
                <a:bodyPr/>
                <a:lstStyle/>
                <a:p>
                  <a:endParaRPr lang="en-US">
                    <a:latin typeface="Arial"/>
                    <a:cs typeface="Arial"/>
                  </a:endParaRPr>
                </a:p>
              </p:txBody>
            </p:sp>
            <p:sp>
              <p:nvSpPr>
                <p:cNvPr id="20" name="Text Box 35"/>
                <p:cNvSpPr txBox="1">
                  <a:spLocks noChangeArrowheads="1"/>
                </p:cNvSpPr>
                <p:nvPr/>
              </p:nvSpPr>
              <p:spPr bwMode="auto">
                <a:xfrm>
                  <a:off x="1142" y="3916"/>
                  <a:ext cx="464"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400</a:t>
                  </a:r>
                </a:p>
              </p:txBody>
            </p:sp>
          </p:grpSp>
          <p:sp>
            <p:nvSpPr>
              <p:cNvPr id="18" name="Text Box 36"/>
              <p:cNvSpPr txBox="1">
                <a:spLocks noChangeArrowheads="1"/>
              </p:cNvSpPr>
              <p:nvPr/>
            </p:nvSpPr>
            <p:spPr bwMode="auto">
              <a:xfrm>
                <a:off x="621" y="3798"/>
                <a:ext cx="266"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0</a:t>
                </a:r>
              </a:p>
            </p:txBody>
          </p:sp>
        </p:grpSp>
        <p:grpSp>
          <p:nvGrpSpPr>
            <p:cNvPr id="41" name="Group 37"/>
            <p:cNvGrpSpPr>
              <a:grpSpLocks/>
            </p:cNvGrpSpPr>
            <p:nvPr/>
          </p:nvGrpSpPr>
          <p:grpSpPr bwMode="auto">
            <a:xfrm>
              <a:off x="484188" y="742950"/>
              <a:ext cx="7153275" cy="4970463"/>
              <a:chOff x="305" y="468"/>
              <a:chExt cx="4506" cy="3131"/>
            </a:xfrm>
          </p:grpSpPr>
          <p:sp>
            <p:nvSpPr>
              <p:cNvPr id="42" name="Text Box 38"/>
              <p:cNvSpPr txBox="1">
                <a:spLocks noChangeArrowheads="1"/>
              </p:cNvSpPr>
              <p:nvPr/>
            </p:nvSpPr>
            <p:spPr bwMode="auto">
              <a:xfrm>
                <a:off x="3604" y="3311"/>
                <a:ext cx="1207" cy="288"/>
              </a:xfrm>
              <a:prstGeom prst="rect">
                <a:avLst/>
              </a:prstGeom>
              <a:noFill/>
              <a:ln w="9525">
                <a:noFill/>
                <a:miter lim="800000"/>
                <a:headEnd/>
                <a:tailEnd/>
              </a:ln>
            </p:spPr>
            <p:txBody>
              <a:bodyPr>
                <a:spAutoFit/>
              </a:bodyPr>
              <a:lstStyle/>
              <a:p>
                <a:pPr>
                  <a:spcBef>
                    <a:spcPct val="50000"/>
                  </a:spcBef>
                </a:pPr>
                <a:r>
                  <a:rPr lang="en-US" sz="2400" b="1" dirty="0">
                    <a:latin typeface="Arial"/>
                    <a:cs typeface="Arial"/>
                  </a:rPr>
                  <a:t>Computers</a:t>
                </a:r>
              </a:p>
            </p:txBody>
          </p:sp>
          <p:sp>
            <p:nvSpPr>
              <p:cNvPr id="43" name="Text Box 39"/>
              <p:cNvSpPr txBox="1">
                <a:spLocks noChangeArrowheads="1"/>
              </p:cNvSpPr>
              <p:nvPr/>
            </p:nvSpPr>
            <p:spPr bwMode="auto">
              <a:xfrm>
                <a:off x="305" y="468"/>
                <a:ext cx="700" cy="523"/>
              </a:xfrm>
              <a:prstGeom prst="rect">
                <a:avLst/>
              </a:prstGeom>
              <a:noFill/>
              <a:ln w="9525">
                <a:noFill/>
                <a:miter lim="800000"/>
                <a:headEnd/>
                <a:tailEnd/>
              </a:ln>
            </p:spPr>
            <p:txBody>
              <a:bodyPr>
                <a:spAutoFit/>
              </a:bodyPr>
              <a:lstStyle/>
              <a:p>
                <a:pPr>
                  <a:spcBef>
                    <a:spcPct val="50000"/>
                  </a:spcBef>
                </a:pPr>
                <a:r>
                  <a:rPr lang="en-US" sz="2400" b="1">
                    <a:latin typeface="Arial"/>
                    <a:cs typeface="Arial"/>
                  </a:rPr>
                  <a:t>Wheat (tons)</a:t>
                </a:r>
              </a:p>
            </p:txBody>
          </p:sp>
        </p:grpSp>
      </p:grpSp>
      <p:grpSp>
        <p:nvGrpSpPr>
          <p:cNvPr id="52" name="Group 51"/>
          <p:cNvGrpSpPr/>
          <p:nvPr/>
        </p:nvGrpSpPr>
        <p:grpSpPr>
          <a:xfrm>
            <a:off x="1292225" y="1765300"/>
            <a:ext cx="4187825" cy="3784600"/>
            <a:chOff x="1292225" y="1765300"/>
            <a:chExt cx="4187825" cy="3784600"/>
          </a:xfrm>
        </p:grpSpPr>
        <p:sp>
          <p:nvSpPr>
            <p:cNvPr id="44" name="Line 42"/>
            <p:cNvSpPr>
              <a:spLocks noChangeShapeType="1"/>
            </p:cNvSpPr>
            <p:nvPr/>
          </p:nvSpPr>
          <p:spPr bwMode="auto">
            <a:xfrm>
              <a:off x="1355725" y="1828800"/>
              <a:ext cx="4056063" cy="3649663"/>
            </a:xfrm>
            <a:prstGeom prst="line">
              <a:avLst/>
            </a:prstGeom>
            <a:noFill/>
            <a:ln w="50800">
              <a:solidFill>
                <a:srgbClr val="333399"/>
              </a:solidFill>
              <a:round/>
              <a:headEnd/>
              <a:tailEnd/>
            </a:ln>
          </p:spPr>
          <p:txBody>
            <a:bodyPr/>
            <a:lstStyle/>
            <a:p>
              <a:endParaRPr lang="en-US">
                <a:latin typeface="Arial"/>
                <a:cs typeface="Arial"/>
              </a:endParaRPr>
            </a:p>
          </p:txBody>
        </p:sp>
        <p:sp>
          <p:nvSpPr>
            <p:cNvPr id="45" name="Oval 43"/>
            <p:cNvSpPr>
              <a:spLocks noChangeArrowheads="1"/>
            </p:cNvSpPr>
            <p:nvPr/>
          </p:nvSpPr>
          <p:spPr bwMode="auto">
            <a:xfrm>
              <a:off x="5338763" y="5411788"/>
              <a:ext cx="141287" cy="138112"/>
            </a:xfrm>
            <a:prstGeom prst="ellipse">
              <a:avLst/>
            </a:prstGeom>
            <a:solidFill>
              <a:srgbClr val="333399"/>
            </a:solidFill>
            <a:ln w="9525">
              <a:noFill/>
              <a:round/>
              <a:headEnd/>
              <a:tailEnd/>
            </a:ln>
          </p:spPr>
          <p:txBody>
            <a:bodyPr wrap="none" anchor="ctr"/>
            <a:lstStyle/>
            <a:p>
              <a:endParaRPr lang="en-US">
                <a:latin typeface="Arial"/>
                <a:cs typeface="Arial"/>
              </a:endParaRPr>
            </a:p>
          </p:txBody>
        </p:sp>
        <p:sp>
          <p:nvSpPr>
            <p:cNvPr id="46" name="Oval 44"/>
            <p:cNvSpPr>
              <a:spLocks noChangeArrowheads="1"/>
            </p:cNvSpPr>
            <p:nvPr/>
          </p:nvSpPr>
          <p:spPr bwMode="auto">
            <a:xfrm>
              <a:off x="1292225" y="1765300"/>
              <a:ext cx="141288" cy="138113"/>
            </a:xfrm>
            <a:prstGeom prst="ellipse">
              <a:avLst/>
            </a:prstGeom>
            <a:solidFill>
              <a:srgbClr val="333399"/>
            </a:solidFill>
            <a:ln w="9525">
              <a:noFill/>
              <a:round/>
              <a:headEnd/>
              <a:tailEnd/>
            </a:ln>
          </p:spPr>
          <p:txBody>
            <a:bodyPr wrap="none" anchor="ctr"/>
            <a:lstStyle/>
            <a:p>
              <a:endParaRPr lang="en-US">
                <a:latin typeface="Arial"/>
                <a:cs typeface="Arial"/>
              </a:endParaRPr>
            </a:p>
          </p:txBody>
        </p:sp>
      </p:grpSp>
      <p:grpSp>
        <p:nvGrpSpPr>
          <p:cNvPr id="47" name="Group 46"/>
          <p:cNvGrpSpPr>
            <a:grpSpLocks/>
          </p:cNvGrpSpPr>
          <p:nvPr/>
        </p:nvGrpSpPr>
        <p:grpSpPr bwMode="auto">
          <a:xfrm>
            <a:off x="1371600" y="2903538"/>
            <a:ext cx="1323975" cy="2574925"/>
            <a:chOff x="864" y="1829"/>
            <a:chExt cx="834" cy="1622"/>
          </a:xfrm>
        </p:grpSpPr>
        <p:grpSp>
          <p:nvGrpSpPr>
            <p:cNvPr id="48" name="Group 47"/>
            <p:cNvGrpSpPr>
              <a:grpSpLocks/>
            </p:cNvGrpSpPr>
            <p:nvPr/>
          </p:nvGrpSpPr>
          <p:grpSpPr bwMode="auto">
            <a:xfrm>
              <a:off x="864" y="1870"/>
              <a:ext cx="788" cy="1581"/>
              <a:chOff x="357" y="2450"/>
              <a:chExt cx="795" cy="646"/>
            </a:xfrm>
          </p:grpSpPr>
          <p:sp>
            <p:nvSpPr>
              <p:cNvPr id="50" name="Line 48"/>
              <p:cNvSpPr>
                <a:spLocks noChangeShapeType="1"/>
              </p:cNvSpPr>
              <p:nvPr/>
            </p:nvSpPr>
            <p:spPr bwMode="auto">
              <a:xfrm>
                <a:off x="357" y="2450"/>
                <a:ext cx="795" cy="0"/>
              </a:xfrm>
              <a:prstGeom prst="line">
                <a:avLst/>
              </a:prstGeom>
              <a:noFill/>
              <a:ln w="9525">
                <a:solidFill>
                  <a:srgbClr val="969696"/>
                </a:solidFill>
                <a:prstDash val="lgDash"/>
                <a:round/>
                <a:headEnd/>
                <a:tailEnd/>
              </a:ln>
            </p:spPr>
            <p:txBody>
              <a:bodyPr/>
              <a:lstStyle/>
              <a:p>
                <a:endParaRPr lang="en-US">
                  <a:latin typeface="Arial"/>
                  <a:cs typeface="Arial"/>
                </a:endParaRPr>
              </a:p>
            </p:txBody>
          </p:sp>
          <p:sp>
            <p:nvSpPr>
              <p:cNvPr id="51" name="Line 49"/>
              <p:cNvSpPr>
                <a:spLocks noChangeShapeType="1"/>
              </p:cNvSpPr>
              <p:nvPr/>
            </p:nvSpPr>
            <p:spPr bwMode="auto">
              <a:xfrm>
                <a:off x="1152" y="2451"/>
                <a:ext cx="0" cy="645"/>
              </a:xfrm>
              <a:prstGeom prst="line">
                <a:avLst/>
              </a:prstGeom>
              <a:noFill/>
              <a:ln w="9525">
                <a:solidFill>
                  <a:srgbClr val="969696"/>
                </a:solidFill>
                <a:prstDash val="lgDash"/>
                <a:round/>
                <a:headEnd/>
                <a:tailEnd/>
              </a:ln>
            </p:spPr>
            <p:txBody>
              <a:bodyPr/>
              <a:lstStyle/>
              <a:p>
                <a:endParaRPr lang="en-US">
                  <a:latin typeface="Arial"/>
                  <a:cs typeface="Arial"/>
                </a:endParaRPr>
              </a:p>
            </p:txBody>
          </p:sp>
        </p:grpSp>
        <p:sp>
          <p:nvSpPr>
            <p:cNvPr id="49" name="Oval 50"/>
            <p:cNvSpPr>
              <a:spLocks noChangeArrowheads="1"/>
            </p:cNvSpPr>
            <p:nvPr/>
          </p:nvSpPr>
          <p:spPr bwMode="auto">
            <a:xfrm>
              <a:off x="1609" y="1829"/>
              <a:ext cx="89" cy="87"/>
            </a:xfrm>
            <a:prstGeom prst="ellipse">
              <a:avLst/>
            </a:prstGeom>
            <a:solidFill>
              <a:srgbClr val="FF0000"/>
            </a:solidFill>
            <a:ln w="9525">
              <a:noFill/>
              <a:round/>
              <a:headEnd/>
              <a:tailEnd/>
            </a:ln>
          </p:spPr>
          <p:txBody>
            <a:bodyPr wrap="none" anchor="ctr"/>
            <a:lstStyle/>
            <a:p>
              <a:endParaRPr lang="en-US">
                <a:latin typeface="Arial"/>
                <a:cs typeface="Arial"/>
              </a:endParaRPr>
            </a:p>
          </p:txBody>
        </p:sp>
      </p:grpSp>
    </p:spTree>
    <p:extLst>
      <p:ext uri="{BB962C8B-B14F-4D97-AF65-F5344CB8AC3E}">
        <p14:creationId xmlns:p14="http://schemas.microsoft.com/office/powerpoint/2010/main" val="1837365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left)">
                                      <p:cBhvr>
                                        <p:cTn id="7" dur="500"/>
                                        <p:tgtEl>
                                          <p:spTgt spid="3">
                                            <p:bg/>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8" presetClass="entr" presetSubtype="3" fill="hold" nodeType="click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strips(upRight)">
                                      <p:cBhvr>
                                        <p:cTn id="16" dur="500"/>
                                        <p:tgtEl>
                                          <p:spTgt spid="47"/>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wipe(left)">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550" y="0"/>
            <a:ext cx="8934450" cy="444500"/>
          </a:xfrm>
        </p:spPr>
        <p:txBody>
          <a:bodyPr/>
          <a:lstStyle/>
          <a:p>
            <a:r>
              <a:rPr lang="en-US" sz="3200" dirty="0">
                <a:solidFill>
                  <a:schemeClr val="accent6">
                    <a:lumMod val="50000"/>
                  </a:schemeClr>
                </a:solidFill>
              </a:rPr>
              <a:t>Active Learning 2</a:t>
            </a:r>
            <a:r>
              <a:rPr lang="en-US" dirty="0">
                <a:solidFill>
                  <a:schemeClr val="accent6">
                    <a:lumMod val="50000"/>
                  </a:schemeClr>
                </a:solidFill>
              </a:rPr>
              <a:t>  </a:t>
            </a:r>
            <a:r>
              <a:rPr lang="en-US" sz="2800" b="1" dirty="0">
                <a:solidFill>
                  <a:srgbClr val="AE1221"/>
                </a:solidFill>
              </a:rPr>
              <a:t>B. </a:t>
            </a:r>
            <a:r>
              <a:rPr lang="en-US" sz="2800" dirty="0">
                <a:solidFill>
                  <a:srgbClr val="AE1221"/>
                </a:solidFill>
              </a:rPr>
              <a:t>Japan’s Production With Trade</a:t>
            </a:r>
          </a:p>
        </p:txBody>
      </p:sp>
      <p:sp>
        <p:nvSpPr>
          <p:cNvPr id="3" name="Text Placeholder 2"/>
          <p:cNvSpPr>
            <a:spLocks noGrp="1"/>
          </p:cNvSpPr>
          <p:nvPr>
            <p:ph type="body" sz="quarter" idx="12"/>
          </p:nvPr>
        </p:nvSpPr>
        <p:spPr>
          <a:xfrm>
            <a:off x="4648200" y="914400"/>
            <a:ext cx="4229100" cy="3200400"/>
          </a:xfrm>
          <a:solidFill>
            <a:schemeClr val="accent1"/>
          </a:solidFill>
        </p:spPr>
        <p:txBody>
          <a:bodyPr/>
          <a:lstStyle/>
          <a:p>
            <a:r>
              <a:rPr lang="en-US" sz="2800" dirty="0"/>
              <a:t>Producing 240 computers requires all of Japan’s 30,000 labor hours.</a:t>
            </a:r>
          </a:p>
          <a:p>
            <a:endParaRPr lang="en-US" sz="2800" dirty="0"/>
          </a:p>
          <a:p>
            <a:r>
              <a:rPr lang="en-US" sz="2800" dirty="0">
                <a:cs typeface="Arial"/>
              </a:rPr>
              <a:t>So, Japan would produce 0 tons of wheat.  </a:t>
            </a:r>
          </a:p>
          <a:p>
            <a:endParaRPr lang="en-US" sz="2800" dirty="0"/>
          </a:p>
        </p:txBody>
      </p:sp>
      <p:sp>
        <p:nvSpPr>
          <p:cNvPr id="4" name="Slide Number Placeholder 3"/>
          <p:cNvSpPr>
            <a:spLocks noGrp="1"/>
          </p:cNvSpPr>
          <p:nvPr>
            <p:ph type="sldNum" sz="quarter" idx="13"/>
          </p:nvPr>
        </p:nvSpPr>
        <p:spPr/>
        <p:txBody>
          <a:bodyPr/>
          <a:lstStyle/>
          <a:p>
            <a:pPr>
              <a:defRPr/>
            </a:pPr>
            <a:fld id="{2F37425F-5E17-4209-B948-B5CE2119E408}" type="slidenum">
              <a:rPr lang="en-US" smtClean="0"/>
              <a:pPr>
                <a:defRPr/>
              </a:pPr>
              <a:t>16</a:t>
            </a:fld>
            <a:endParaRPr lang="en-US" dirty="0"/>
          </a:p>
        </p:txBody>
      </p:sp>
      <p:grpSp>
        <p:nvGrpSpPr>
          <p:cNvPr id="6" name="Group 5"/>
          <p:cNvGrpSpPr>
            <a:grpSpLocks/>
          </p:cNvGrpSpPr>
          <p:nvPr/>
        </p:nvGrpSpPr>
        <p:grpSpPr bwMode="auto">
          <a:xfrm>
            <a:off x="288925" y="990600"/>
            <a:ext cx="7348538" cy="4759325"/>
            <a:chOff x="559" y="955"/>
            <a:chExt cx="4629" cy="2998"/>
          </a:xfrm>
        </p:grpSpPr>
        <p:sp>
          <p:nvSpPr>
            <p:cNvPr id="7" name="Text Box 6"/>
            <p:cNvSpPr txBox="1">
              <a:spLocks noChangeArrowheads="1"/>
            </p:cNvSpPr>
            <p:nvPr/>
          </p:nvSpPr>
          <p:spPr bwMode="auto">
            <a:xfrm>
              <a:off x="3981" y="3420"/>
              <a:ext cx="1207" cy="288"/>
            </a:xfrm>
            <a:prstGeom prst="rect">
              <a:avLst/>
            </a:prstGeom>
            <a:noFill/>
            <a:ln w="9525">
              <a:noFill/>
              <a:miter lim="800000"/>
              <a:headEnd/>
              <a:tailEnd/>
            </a:ln>
          </p:spPr>
          <p:txBody>
            <a:bodyPr>
              <a:spAutoFit/>
            </a:bodyPr>
            <a:lstStyle/>
            <a:p>
              <a:pPr>
                <a:spcBef>
                  <a:spcPct val="50000"/>
                </a:spcBef>
              </a:pPr>
              <a:r>
                <a:rPr lang="en-US" sz="2400" b="1" dirty="0">
                  <a:latin typeface="Arial"/>
                  <a:cs typeface="Arial"/>
                </a:rPr>
                <a:t>Computers</a:t>
              </a:r>
            </a:p>
          </p:txBody>
        </p:sp>
        <p:sp>
          <p:nvSpPr>
            <p:cNvPr id="8" name="Text Box 7"/>
            <p:cNvSpPr txBox="1">
              <a:spLocks noChangeArrowheads="1"/>
            </p:cNvSpPr>
            <p:nvPr/>
          </p:nvSpPr>
          <p:spPr bwMode="auto">
            <a:xfrm>
              <a:off x="633" y="955"/>
              <a:ext cx="700" cy="523"/>
            </a:xfrm>
            <a:prstGeom prst="rect">
              <a:avLst/>
            </a:prstGeom>
            <a:noFill/>
            <a:ln w="9525">
              <a:noFill/>
              <a:miter lim="800000"/>
              <a:headEnd/>
              <a:tailEnd/>
            </a:ln>
          </p:spPr>
          <p:txBody>
            <a:bodyPr>
              <a:spAutoFit/>
            </a:bodyPr>
            <a:lstStyle/>
            <a:p>
              <a:pPr>
                <a:spcBef>
                  <a:spcPct val="50000"/>
                </a:spcBef>
              </a:pPr>
              <a:r>
                <a:rPr lang="en-US" sz="2400" b="1">
                  <a:latin typeface="Arial"/>
                  <a:cs typeface="Arial"/>
                </a:rPr>
                <a:t>Wheat (tons)</a:t>
              </a:r>
            </a:p>
          </p:txBody>
        </p:sp>
        <p:grpSp>
          <p:nvGrpSpPr>
            <p:cNvPr id="9" name="Group 8"/>
            <p:cNvGrpSpPr>
              <a:grpSpLocks/>
            </p:cNvGrpSpPr>
            <p:nvPr/>
          </p:nvGrpSpPr>
          <p:grpSpPr bwMode="auto">
            <a:xfrm>
              <a:off x="559" y="1379"/>
              <a:ext cx="3521" cy="2574"/>
              <a:chOff x="559" y="1379"/>
              <a:chExt cx="3521" cy="2574"/>
            </a:xfrm>
          </p:grpSpPr>
          <p:grpSp>
            <p:nvGrpSpPr>
              <p:cNvPr id="10" name="Group 9"/>
              <p:cNvGrpSpPr>
                <a:grpSpLocks/>
              </p:cNvGrpSpPr>
              <p:nvPr/>
            </p:nvGrpSpPr>
            <p:grpSpPr bwMode="auto">
              <a:xfrm>
                <a:off x="1259" y="1379"/>
                <a:ext cx="2780" cy="2170"/>
                <a:chOff x="2416" y="1770"/>
                <a:chExt cx="610" cy="548"/>
              </a:xfrm>
            </p:grpSpPr>
            <p:sp>
              <p:nvSpPr>
                <p:cNvPr id="27" name="Line 10"/>
                <p:cNvSpPr>
                  <a:spLocks noChangeShapeType="1"/>
                </p:cNvSpPr>
                <p:nvPr/>
              </p:nvSpPr>
              <p:spPr bwMode="auto">
                <a:xfrm>
                  <a:off x="2416" y="1770"/>
                  <a:ext cx="0" cy="548"/>
                </a:xfrm>
                <a:prstGeom prst="line">
                  <a:avLst/>
                </a:prstGeom>
                <a:noFill/>
                <a:ln w="9525">
                  <a:solidFill>
                    <a:schemeClr val="tx1"/>
                  </a:solidFill>
                  <a:round/>
                  <a:headEnd/>
                  <a:tailEnd/>
                </a:ln>
              </p:spPr>
              <p:txBody>
                <a:bodyPr/>
                <a:lstStyle/>
                <a:p>
                  <a:endParaRPr lang="en-US">
                    <a:latin typeface="Arial"/>
                    <a:cs typeface="Arial"/>
                  </a:endParaRPr>
                </a:p>
              </p:txBody>
            </p:sp>
            <p:sp>
              <p:nvSpPr>
                <p:cNvPr id="28" name="Line 11"/>
                <p:cNvSpPr>
                  <a:spLocks noChangeShapeType="1"/>
                </p:cNvSpPr>
                <p:nvPr/>
              </p:nvSpPr>
              <p:spPr bwMode="auto">
                <a:xfrm>
                  <a:off x="2416" y="2318"/>
                  <a:ext cx="610" cy="0"/>
                </a:xfrm>
                <a:prstGeom prst="line">
                  <a:avLst/>
                </a:prstGeom>
                <a:noFill/>
                <a:ln w="9525">
                  <a:solidFill>
                    <a:schemeClr val="tx1"/>
                  </a:solidFill>
                  <a:round/>
                  <a:headEnd/>
                  <a:tailEnd/>
                </a:ln>
              </p:spPr>
              <p:txBody>
                <a:bodyPr/>
                <a:lstStyle/>
                <a:p>
                  <a:endParaRPr lang="en-US">
                    <a:latin typeface="Arial"/>
                    <a:cs typeface="Arial"/>
                  </a:endParaRPr>
                </a:p>
              </p:txBody>
            </p:sp>
          </p:grpSp>
          <p:grpSp>
            <p:nvGrpSpPr>
              <p:cNvPr id="11" name="Group 12"/>
              <p:cNvGrpSpPr>
                <a:grpSpLocks/>
              </p:cNvGrpSpPr>
              <p:nvPr/>
            </p:nvGrpSpPr>
            <p:grpSpPr bwMode="auto">
              <a:xfrm>
                <a:off x="559" y="1659"/>
                <a:ext cx="700" cy="288"/>
                <a:chOff x="559" y="1659"/>
                <a:chExt cx="700" cy="288"/>
              </a:xfrm>
            </p:grpSpPr>
            <p:sp>
              <p:nvSpPr>
                <p:cNvPr id="25" name="Line 13"/>
                <p:cNvSpPr>
                  <a:spLocks noChangeShapeType="1"/>
                </p:cNvSpPr>
                <p:nvPr/>
              </p:nvSpPr>
              <p:spPr bwMode="auto">
                <a:xfrm flipH="1">
                  <a:off x="1153" y="1819"/>
                  <a:ext cx="106" cy="0"/>
                </a:xfrm>
                <a:prstGeom prst="line">
                  <a:avLst/>
                </a:prstGeom>
                <a:noFill/>
                <a:ln w="3175">
                  <a:solidFill>
                    <a:schemeClr val="tx1"/>
                  </a:solidFill>
                  <a:round/>
                  <a:headEnd/>
                  <a:tailEnd/>
                </a:ln>
              </p:spPr>
              <p:txBody>
                <a:bodyPr/>
                <a:lstStyle/>
                <a:p>
                  <a:endParaRPr lang="en-US">
                    <a:latin typeface="Arial"/>
                    <a:cs typeface="Arial"/>
                  </a:endParaRPr>
                </a:p>
              </p:txBody>
            </p:sp>
            <p:sp>
              <p:nvSpPr>
                <p:cNvPr id="26" name="Text Box 14"/>
                <p:cNvSpPr txBox="1">
                  <a:spLocks noChangeArrowheads="1"/>
                </p:cNvSpPr>
                <p:nvPr/>
              </p:nvSpPr>
              <p:spPr bwMode="auto">
                <a:xfrm>
                  <a:off x="559" y="1659"/>
                  <a:ext cx="607" cy="288"/>
                </a:xfrm>
                <a:prstGeom prst="rect">
                  <a:avLst/>
                </a:prstGeom>
                <a:noFill/>
                <a:ln w="9525">
                  <a:noFill/>
                  <a:miter lim="800000"/>
                  <a:headEnd/>
                  <a:tailEnd/>
                </a:ln>
              </p:spPr>
              <p:txBody>
                <a:bodyPr>
                  <a:spAutoFit/>
                </a:bodyPr>
                <a:lstStyle/>
                <a:p>
                  <a:pPr>
                    <a:spcBef>
                      <a:spcPct val="50000"/>
                    </a:spcBef>
                  </a:pPr>
                  <a:r>
                    <a:rPr lang="en-US" sz="2400">
                      <a:latin typeface="Arial"/>
                      <a:cs typeface="Arial"/>
                    </a:rPr>
                    <a:t>2,000</a:t>
                  </a:r>
                </a:p>
              </p:txBody>
            </p:sp>
          </p:grpSp>
          <p:grpSp>
            <p:nvGrpSpPr>
              <p:cNvPr id="12" name="Group 15"/>
              <p:cNvGrpSpPr>
                <a:grpSpLocks/>
              </p:cNvGrpSpPr>
              <p:nvPr/>
            </p:nvGrpSpPr>
            <p:grpSpPr bwMode="auto">
              <a:xfrm>
                <a:off x="559" y="2528"/>
                <a:ext cx="700" cy="288"/>
                <a:chOff x="559" y="2528"/>
                <a:chExt cx="700" cy="288"/>
              </a:xfrm>
            </p:grpSpPr>
            <p:sp>
              <p:nvSpPr>
                <p:cNvPr id="23" name="Line 16"/>
                <p:cNvSpPr>
                  <a:spLocks noChangeShapeType="1"/>
                </p:cNvSpPr>
                <p:nvPr/>
              </p:nvSpPr>
              <p:spPr bwMode="auto">
                <a:xfrm flipH="1">
                  <a:off x="1153" y="2688"/>
                  <a:ext cx="106" cy="0"/>
                </a:xfrm>
                <a:prstGeom prst="line">
                  <a:avLst/>
                </a:prstGeom>
                <a:noFill/>
                <a:ln w="3175">
                  <a:solidFill>
                    <a:schemeClr val="tx1"/>
                  </a:solidFill>
                  <a:round/>
                  <a:headEnd/>
                  <a:tailEnd/>
                </a:ln>
              </p:spPr>
              <p:txBody>
                <a:bodyPr/>
                <a:lstStyle/>
                <a:p>
                  <a:endParaRPr lang="en-US">
                    <a:latin typeface="Arial"/>
                    <a:cs typeface="Arial"/>
                  </a:endParaRPr>
                </a:p>
              </p:txBody>
            </p:sp>
            <p:sp>
              <p:nvSpPr>
                <p:cNvPr id="24" name="Text Box 17"/>
                <p:cNvSpPr txBox="1">
                  <a:spLocks noChangeArrowheads="1"/>
                </p:cNvSpPr>
                <p:nvPr/>
              </p:nvSpPr>
              <p:spPr bwMode="auto">
                <a:xfrm>
                  <a:off x="559" y="2528"/>
                  <a:ext cx="607" cy="288"/>
                </a:xfrm>
                <a:prstGeom prst="rect">
                  <a:avLst/>
                </a:prstGeom>
                <a:noFill/>
                <a:ln w="9525">
                  <a:noFill/>
                  <a:miter lim="800000"/>
                  <a:headEnd/>
                  <a:tailEnd/>
                </a:ln>
              </p:spPr>
              <p:txBody>
                <a:bodyPr>
                  <a:spAutoFit/>
                </a:bodyPr>
                <a:lstStyle/>
                <a:p>
                  <a:pPr>
                    <a:spcBef>
                      <a:spcPct val="50000"/>
                    </a:spcBef>
                  </a:pPr>
                  <a:r>
                    <a:rPr lang="en-US" sz="2400">
                      <a:latin typeface="Arial"/>
                      <a:cs typeface="Arial"/>
                    </a:rPr>
                    <a:t>1,000</a:t>
                  </a:r>
                </a:p>
              </p:txBody>
            </p:sp>
          </p:grpSp>
          <p:grpSp>
            <p:nvGrpSpPr>
              <p:cNvPr id="13" name="Group 18"/>
              <p:cNvGrpSpPr>
                <a:grpSpLocks/>
              </p:cNvGrpSpPr>
              <p:nvPr/>
            </p:nvGrpSpPr>
            <p:grpSpPr bwMode="auto">
              <a:xfrm>
                <a:off x="2527" y="3549"/>
                <a:ext cx="743" cy="402"/>
                <a:chOff x="2527" y="3549"/>
                <a:chExt cx="743" cy="402"/>
              </a:xfrm>
            </p:grpSpPr>
            <p:sp>
              <p:nvSpPr>
                <p:cNvPr id="21" name="Line 19"/>
                <p:cNvSpPr>
                  <a:spLocks noChangeShapeType="1"/>
                </p:cNvSpPr>
                <p:nvPr/>
              </p:nvSpPr>
              <p:spPr bwMode="auto">
                <a:xfrm flipV="1">
                  <a:off x="2892" y="3549"/>
                  <a:ext cx="0" cy="102"/>
                </a:xfrm>
                <a:prstGeom prst="line">
                  <a:avLst/>
                </a:prstGeom>
                <a:noFill/>
                <a:ln w="3175">
                  <a:solidFill>
                    <a:schemeClr val="tx1"/>
                  </a:solidFill>
                  <a:round/>
                  <a:headEnd/>
                  <a:tailEnd/>
                </a:ln>
              </p:spPr>
              <p:txBody>
                <a:bodyPr/>
                <a:lstStyle/>
                <a:p>
                  <a:endParaRPr lang="en-US">
                    <a:latin typeface="Arial"/>
                    <a:cs typeface="Arial"/>
                  </a:endParaRPr>
                </a:p>
              </p:txBody>
            </p:sp>
            <p:sp>
              <p:nvSpPr>
                <p:cNvPr id="22" name="Text Box 20"/>
                <p:cNvSpPr txBox="1">
                  <a:spLocks noChangeArrowheads="1"/>
                </p:cNvSpPr>
                <p:nvPr/>
              </p:nvSpPr>
              <p:spPr bwMode="auto">
                <a:xfrm>
                  <a:off x="2527" y="3663"/>
                  <a:ext cx="743"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200</a:t>
                  </a:r>
                </a:p>
              </p:txBody>
            </p:sp>
          </p:grpSp>
          <p:sp>
            <p:nvSpPr>
              <p:cNvPr id="14" name="Text Box 21"/>
              <p:cNvSpPr txBox="1">
                <a:spLocks noChangeArrowheads="1"/>
              </p:cNvSpPr>
              <p:nvPr/>
            </p:nvSpPr>
            <p:spPr bwMode="auto">
              <a:xfrm>
                <a:off x="863" y="3489"/>
                <a:ext cx="427" cy="291"/>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0</a:t>
                </a:r>
              </a:p>
            </p:txBody>
          </p:sp>
          <p:grpSp>
            <p:nvGrpSpPr>
              <p:cNvPr id="15" name="Group 22"/>
              <p:cNvGrpSpPr>
                <a:grpSpLocks/>
              </p:cNvGrpSpPr>
              <p:nvPr/>
            </p:nvGrpSpPr>
            <p:grpSpPr bwMode="auto">
              <a:xfrm>
                <a:off x="1702" y="3546"/>
                <a:ext cx="743" cy="405"/>
                <a:chOff x="1702" y="3546"/>
                <a:chExt cx="743" cy="405"/>
              </a:xfrm>
            </p:grpSpPr>
            <p:sp>
              <p:nvSpPr>
                <p:cNvPr id="19" name="Text Box 23"/>
                <p:cNvSpPr txBox="1">
                  <a:spLocks noChangeArrowheads="1"/>
                </p:cNvSpPr>
                <p:nvPr/>
              </p:nvSpPr>
              <p:spPr bwMode="auto">
                <a:xfrm>
                  <a:off x="1702" y="3663"/>
                  <a:ext cx="743"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100</a:t>
                  </a:r>
                </a:p>
              </p:txBody>
            </p:sp>
            <p:sp>
              <p:nvSpPr>
                <p:cNvPr id="20" name="Line 24"/>
                <p:cNvSpPr>
                  <a:spLocks noChangeShapeType="1"/>
                </p:cNvSpPr>
                <p:nvPr/>
              </p:nvSpPr>
              <p:spPr bwMode="auto">
                <a:xfrm flipV="1">
                  <a:off x="2067" y="3546"/>
                  <a:ext cx="0" cy="102"/>
                </a:xfrm>
                <a:prstGeom prst="line">
                  <a:avLst/>
                </a:prstGeom>
                <a:noFill/>
                <a:ln w="3175">
                  <a:solidFill>
                    <a:schemeClr val="tx1"/>
                  </a:solidFill>
                  <a:round/>
                  <a:headEnd/>
                  <a:tailEnd/>
                </a:ln>
              </p:spPr>
              <p:txBody>
                <a:bodyPr/>
                <a:lstStyle/>
                <a:p>
                  <a:endParaRPr lang="en-US">
                    <a:latin typeface="Arial"/>
                    <a:cs typeface="Arial"/>
                  </a:endParaRPr>
                </a:p>
              </p:txBody>
            </p:sp>
          </p:grpSp>
          <p:grpSp>
            <p:nvGrpSpPr>
              <p:cNvPr id="16" name="Group 25"/>
              <p:cNvGrpSpPr>
                <a:grpSpLocks/>
              </p:cNvGrpSpPr>
              <p:nvPr/>
            </p:nvGrpSpPr>
            <p:grpSpPr bwMode="auto">
              <a:xfrm>
                <a:off x="3336" y="3546"/>
                <a:ext cx="744" cy="407"/>
                <a:chOff x="3336" y="3546"/>
                <a:chExt cx="744" cy="407"/>
              </a:xfrm>
            </p:grpSpPr>
            <p:sp>
              <p:nvSpPr>
                <p:cNvPr id="17" name="Text Box 26"/>
                <p:cNvSpPr txBox="1">
                  <a:spLocks noChangeArrowheads="1"/>
                </p:cNvSpPr>
                <p:nvPr/>
              </p:nvSpPr>
              <p:spPr bwMode="auto">
                <a:xfrm>
                  <a:off x="3336" y="3665"/>
                  <a:ext cx="744"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300</a:t>
                  </a:r>
                </a:p>
              </p:txBody>
            </p:sp>
            <p:sp>
              <p:nvSpPr>
                <p:cNvPr id="18" name="Line 27"/>
                <p:cNvSpPr>
                  <a:spLocks noChangeShapeType="1"/>
                </p:cNvSpPr>
                <p:nvPr/>
              </p:nvSpPr>
              <p:spPr bwMode="auto">
                <a:xfrm flipV="1">
                  <a:off x="3702" y="3546"/>
                  <a:ext cx="0" cy="102"/>
                </a:xfrm>
                <a:prstGeom prst="line">
                  <a:avLst/>
                </a:prstGeom>
                <a:noFill/>
                <a:ln w="3175">
                  <a:solidFill>
                    <a:schemeClr val="tx1"/>
                  </a:solidFill>
                  <a:round/>
                  <a:headEnd/>
                  <a:tailEnd/>
                </a:ln>
              </p:spPr>
              <p:txBody>
                <a:bodyPr/>
                <a:lstStyle/>
                <a:p>
                  <a:endParaRPr lang="en-US">
                    <a:latin typeface="Arial"/>
                    <a:cs typeface="Arial"/>
                  </a:endParaRPr>
                </a:p>
              </p:txBody>
            </p:sp>
          </p:grpSp>
        </p:grpSp>
      </p:grpSp>
      <p:grpSp>
        <p:nvGrpSpPr>
          <p:cNvPr id="29" name="Group 28"/>
          <p:cNvGrpSpPr>
            <a:grpSpLocks/>
          </p:cNvGrpSpPr>
          <p:nvPr/>
        </p:nvGrpSpPr>
        <p:grpSpPr bwMode="auto">
          <a:xfrm>
            <a:off x="1319213" y="3289300"/>
            <a:ext cx="3327400" cy="1884362"/>
            <a:chOff x="831" y="2413"/>
            <a:chExt cx="2096" cy="1187"/>
          </a:xfrm>
        </p:grpSpPr>
        <p:sp>
          <p:nvSpPr>
            <p:cNvPr id="30" name="Line 29"/>
            <p:cNvSpPr>
              <a:spLocks noChangeShapeType="1"/>
            </p:cNvSpPr>
            <p:nvPr/>
          </p:nvSpPr>
          <p:spPr bwMode="auto">
            <a:xfrm>
              <a:off x="876" y="2453"/>
              <a:ext cx="2030" cy="1105"/>
            </a:xfrm>
            <a:prstGeom prst="line">
              <a:avLst/>
            </a:prstGeom>
            <a:noFill/>
            <a:ln w="50800">
              <a:solidFill>
                <a:srgbClr val="333399"/>
              </a:solidFill>
              <a:round/>
              <a:headEnd/>
              <a:tailEnd/>
            </a:ln>
          </p:spPr>
          <p:txBody>
            <a:bodyPr/>
            <a:lstStyle/>
            <a:p>
              <a:endParaRPr lang="en-US">
                <a:latin typeface="Arial"/>
                <a:cs typeface="Arial"/>
              </a:endParaRPr>
            </a:p>
          </p:txBody>
        </p:sp>
        <p:sp>
          <p:nvSpPr>
            <p:cNvPr id="31" name="Oval 30"/>
            <p:cNvSpPr>
              <a:spLocks noChangeArrowheads="1"/>
            </p:cNvSpPr>
            <p:nvPr/>
          </p:nvSpPr>
          <p:spPr bwMode="auto">
            <a:xfrm>
              <a:off x="831" y="2413"/>
              <a:ext cx="89" cy="87"/>
            </a:xfrm>
            <a:prstGeom prst="ellipse">
              <a:avLst/>
            </a:prstGeom>
            <a:solidFill>
              <a:srgbClr val="333399"/>
            </a:solidFill>
            <a:ln w="9525">
              <a:noFill/>
              <a:round/>
              <a:headEnd/>
              <a:tailEnd/>
            </a:ln>
          </p:spPr>
          <p:txBody>
            <a:bodyPr wrap="none" anchor="ctr"/>
            <a:lstStyle/>
            <a:p>
              <a:endParaRPr lang="en-US">
                <a:latin typeface="Arial"/>
                <a:cs typeface="Arial"/>
              </a:endParaRPr>
            </a:p>
          </p:txBody>
        </p:sp>
        <p:sp>
          <p:nvSpPr>
            <p:cNvPr id="32" name="Oval 31"/>
            <p:cNvSpPr>
              <a:spLocks noChangeArrowheads="1"/>
            </p:cNvSpPr>
            <p:nvPr/>
          </p:nvSpPr>
          <p:spPr bwMode="auto">
            <a:xfrm>
              <a:off x="2838" y="3513"/>
              <a:ext cx="89" cy="87"/>
            </a:xfrm>
            <a:prstGeom prst="ellipse">
              <a:avLst/>
            </a:prstGeom>
            <a:solidFill>
              <a:srgbClr val="333399"/>
            </a:solidFill>
            <a:ln w="9525">
              <a:noFill/>
              <a:round/>
              <a:headEnd/>
              <a:tailEnd/>
            </a:ln>
          </p:spPr>
          <p:txBody>
            <a:bodyPr wrap="none" anchor="ctr"/>
            <a:lstStyle/>
            <a:p>
              <a:endParaRPr lang="en-US">
                <a:latin typeface="Arial"/>
                <a:cs typeface="Arial"/>
              </a:endParaRPr>
            </a:p>
          </p:txBody>
        </p:sp>
      </p:grpSp>
      <p:sp>
        <p:nvSpPr>
          <p:cNvPr id="33" name="Oval 32"/>
          <p:cNvSpPr>
            <a:spLocks noChangeArrowheads="1"/>
          </p:cNvSpPr>
          <p:nvPr/>
        </p:nvSpPr>
        <p:spPr bwMode="auto">
          <a:xfrm>
            <a:off x="4506913" y="5035550"/>
            <a:ext cx="141287" cy="138112"/>
          </a:xfrm>
          <a:prstGeom prst="ellipse">
            <a:avLst/>
          </a:prstGeom>
          <a:solidFill>
            <a:srgbClr val="FF0000"/>
          </a:solidFill>
          <a:ln w="9525">
            <a:noFill/>
            <a:round/>
            <a:headEnd/>
            <a:tailEnd/>
          </a:ln>
        </p:spPr>
        <p:txBody>
          <a:bodyPr wrap="none" anchor="ctr"/>
          <a:lstStyle/>
          <a:p>
            <a:endParaRPr lang="en-US">
              <a:latin typeface="Arial"/>
              <a:cs typeface="Arial"/>
            </a:endParaRPr>
          </a:p>
        </p:txBody>
      </p:sp>
    </p:spTree>
    <p:extLst>
      <p:ext uri="{BB962C8B-B14F-4D97-AF65-F5344CB8AC3E}">
        <p14:creationId xmlns:p14="http://schemas.microsoft.com/office/powerpoint/2010/main" val="3979203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left)">
                                      <p:cBhvr>
                                        <p:cTn id="7" dur="500"/>
                                        <p:tgtEl>
                                          <p:spTgt spid="3">
                                            <p:bg/>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3" presetClass="entr" presetSubtype="32" fill="hold" grpId="0" nodeType="clickEffect">
                                  <p:stCondLst>
                                    <p:cond delay="0"/>
                                  </p:stCondLst>
                                  <p:childTnLst>
                                    <p:set>
                                      <p:cBhvr>
                                        <p:cTn id="15" dur="1" fill="hold">
                                          <p:stCondLst>
                                            <p:cond delay="0"/>
                                          </p:stCondLst>
                                        </p:cTn>
                                        <p:tgtEl>
                                          <p:spTgt spid="33"/>
                                        </p:tgtEl>
                                        <p:attrNameLst>
                                          <p:attrName>style.visibility</p:attrName>
                                        </p:attrNameLst>
                                      </p:cBhvr>
                                      <p:to>
                                        <p:strVal val="visible"/>
                                      </p:to>
                                    </p:set>
                                    <p:anim calcmode="lin" valueType="num">
                                      <p:cBhvr>
                                        <p:cTn id="16" dur="500" fill="hold"/>
                                        <p:tgtEl>
                                          <p:spTgt spid="33"/>
                                        </p:tgtEl>
                                        <p:attrNameLst>
                                          <p:attrName>ppt_w</p:attrName>
                                        </p:attrNameLst>
                                      </p:cBhvr>
                                      <p:tavLst>
                                        <p:tav tm="0">
                                          <p:val>
                                            <p:strVal val="4*#ppt_w"/>
                                          </p:val>
                                        </p:tav>
                                        <p:tav tm="100000">
                                          <p:val>
                                            <p:strVal val="#ppt_w"/>
                                          </p:val>
                                        </p:tav>
                                      </p:tavLst>
                                    </p:anim>
                                    <p:anim calcmode="lin" valueType="num">
                                      <p:cBhvr>
                                        <p:cTn id="17" dur="500" fill="hold"/>
                                        <p:tgtEl>
                                          <p:spTgt spid="33"/>
                                        </p:tgtEl>
                                        <p:attrNameLst>
                                          <p:attrName>ppt_h</p:attrName>
                                        </p:attrNameLst>
                                      </p:cBhvr>
                                      <p:tavLst>
                                        <p:tav tm="0">
                                          <p:val>
                                            <p:strVal val="4*#ppt_h"/>
                                          </p:val>
                                        </p:tav>
                                        <p:tav tm="100000">
                                          <p:val>
                                            <p:strVal val="#ppt_h"/>
                                          </p:val>
                                        </p:tav>
                                      </p:tavLst>
                                    </p:anim>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wipe(left)">
                                      <p:cBhvr>
                                        <p:cTn id="2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3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0" y="100939"/>
            <a:ext cx="9143999" cy="860961"/>
          </a:xfrm>
        </p:spPr>
        <p:txBody>
          <a:bodyPr/>
          <a:lstStyle/>
          <a:p>
            <a:r>
              <a:rPr lang="en-US" altLang="en-US" dirty="0"/>
              <a:t>Exports and Imports</a:t>
            </a:r>
          </a:p>
        </p:txBody>
      </p:sp>
      <p:sp>
        <p:nvSpPr>
          <p:cNvPr id="26627" name="Content Placeholder 2"/>
          <p:cNvSpPr>
            <a:spLocks noGrp="1"/>
          </p:cNvSpPr>
          <p:nvPr>
            <p:ph idx="1"/>
          </p:nvPr>
        </p:nvSpPr>
        <p:spPr/>
        <p:txBody>
          <a:bodyPr/>
          <a:lstStyle/>
          <a:p>
            <a:pPr>
              <a:defRPr/>
            </a:pPr>
            <a:r>
              <a:rPr lang="en-US" dirty="0"/>
              <a:t>Imports </a:t>
            </a:r>
          </a:p>
          <a:p>
            <a:pPr lvl="1">
              <a:buFont typeface="Arial" pitchFamily="34" charset="0"/>
              <a:buChar char="–"/>
              <a:defRPr/>
            </a:pPr>
            <a:r>
              <a:rPr lang="en-US" dirty="0"/>
              <a:t>Goods produced abroad and sold domestically</a:t>
            </a:r>
          </a:p>
          <a:p>
            <a:pPr>
              <a:defRPr/>
            </a:pPr>
            <a:r>
              <a:rPr lang="en-US" dirty="0"/>
              <a:t>Exports </a:t>
            </a:r>
          </a:p>
          <a:p>
            <a:pPr lvl="1">
              <a:buFont typeface="Arial" pitchFamily="34" charset="0"/>
              <a:buChar char="–"/>
              <a:defRPr/>
            </a:pPr>
            <a:r>
              <a:rPr lang="en-US" dirty="0"/>
              <a:t>Goods produced domestically and sold abroad</a:t>
            </a:r>
          </a:p>
        </p:txBody>
      </p:sp>
      <p:sp>
        <p:nvSpPr>
          <p:cNvPr id="25605"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AE78943D-6129-48E7-8BD7-27438D5A503A}" type="slidenum">
              <a:rPr lang="en-US" altLang="en-US" sz="1200" smtClean="0">
                <a:solidFill>
                  <a:srgbClr val="002060"/>
                </a:solidFill>
              </a:rPr>
              <a:pPr algn="ctr" eaLnBrk="1" hangingPunct="1"/>
              <a:t>17</a:t>
            </a:fld>
            <a:endParaRPr lang="en-US" altLang="en-US" sz="1200">
              <a:solidFill>
                <a:srgbClr val="002060"/>
              </a:solidFill>
            </a:endParaRPr>
          </a:p>
        </p:txBody>
      </p:sp>
    </p:spTree>
    <p:extLst>
      <p:ext uri="{BB962C8B-B14F-4D97-AF65-F5344CB8AC3E}">
        <p14:creationId xmlns:p14="http://schemas.microsoft.com/office/powerpoint/2010/main" val="84549939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00939"/>
            <a:ext cx="8839200" cy="661061"/>
          </a:xfrm>
        </p:spPr>
        <p:txBody>
          <a:bodyPr/>
          <a:lstStyle/>
          <a:p>
            <a:r>
              <a:rPr lang="en-US" dirty="0">
                <a:solidFill>
                  <a:schemeClr val="accent6">
                    <a:lumMod val="50000"/>
                  </a:schemeClr>
                </a:solidFill>
              </a:rPr>
              <a:t>Active Learning 3 		</a:t>
            </a:r>
            <a:r>
              <a:rPr lang="en-US" dirty="0">
                <a:solidFill>
                  <a:srgbClr val="AE1221"/>
                </a:solidFill>
              </a:rPr>
              <a:t>Consumption under trade</a:t>
            </a:r>
          </a:p>
        </p:txBody>
      </p:sp>
      <p:sp>
        <p:nvSpPr>
          <p:cNvPr id="3" name="Content Placeholder 2"/>
          <p:cNvSpPr>
            <a:spLocks noGrp="1"/>
          </p:cNvSpPr>
          <p:nvPr>
            <p:ph idx="1"/>
          </p:nvPr>
        </p:nvSpPr>
        <p:spPr>
          <a:xfrm>
            <a:off x="347241" y="762000"/>
            <a:ext cx="8518947" cy="5686425"/>
          </a:xfrm>
        </p:spPr>
        <p:txBody>
          <a:bodyPr>
            <a:normAutofit/>
          </a:bodyPr>
          <a:lstStyle/>
          <a:p>
            <a:pPr marL="0" indent="0">
              <a:buNone/>
            </a:pPr>
            <a:r>
              <a:rPr lang="en-US" dirty="0">
                <a:solidFill>
                  <a:schemeClr val="accent6">
                    <a:lumMod val="50000"/>
                  </a:schemeClr>
                </a:solidFill>
              </a:rPr>
              <a:t>Suppose the U.S. exports 700 tons of wheat to Japan, and imports 110 computers from Japan. (Japan imports 700 tons wheat and exports 110 computers.)</a:t>
            </a:r>
          </a:p>
          <a:p>
            <a:pPr marL="514350" indent="-514350">
              <a:buFont typeface="+mj-lt"/>
              <a:buAutoNum type="alphaUcPeriod"/>
            </a:pPr>
            <a:r>
              <a:rPr lang="en-US" dirty="0">
                <a:solidFill>
                  <a:schemeClr val="tx1"/>
                </a:solidFill>
              </a:rPr>
              <a:t>How much of each good is consumed in the U.S.?  Plot this combination on the U.S. PPF. </a:t>
            </a:r>
          </a:p>
          <a:p>
            <a:pPr marL="514350" indent="-514350">
              <a:buFont typeface="+mj-lt"/>
              <a:buAutoNum type="alphaUcPeriod"/>
            </a:pPr>
            <a:r>
              <a:rPr lang="en-US" dirty="0">
                <a:solidFill>
                  <a:schemeClr val="tx1"/>
                </a:solidFill>
              </a:rPr>
              <a:t>How much of each good is consumed in Japan?  Plot this combination on Japan’s PPF.</a:t>
            </a: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18</a:t>
            </a:fld>
            <a:endParaRPr lang="en-US"/>
          </a:p>
        </p:txBody>
      </p:sp>
    </p:spTree>
    <p:extLst>
      <p:ext uri="{BB962C8B-B14F-4D97-AF65-F5344CB8AC3E}">
        <p14:creationId xmlns:p14="http://schemas.microsoft.com/office/powerpoint/2010/main" val="2476520453"/>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550" y="0"/>
            <a:ext cx="8918684" cy="444500"/>
          </a:xfrm>
        </p:spPr>
        <p:txBody>
          <a:bodyPr/>
          <a:lstStyle/>
          <a:p>
            <a:r>
              <a:rPr lang="en-US" sz="3000" dirty="0">
                <a:solidFill>
                  <a:schemeClr val="accent6">
                    <a:lumMod val="50000"/>
                  </a:schemeClr>
                </a:solidFill>
              </a:rPr>
              <a:t>Active Learning 3     </a:t>
            </a:r>
            <a:r>
              <a:rPr lang="en-US" sz="2800" b="1" dirty="0">
                <a:solidFill>
                  <a:srgbClr val="AE1221"/>
                </a:solidFill>
              </a:rPr>
              <a:t>A. </a:t>
            </a:r>
            <a:r>
              <a:rPr lang="en-US" sz="2800" dirty="0">
                <a:solidFill>
                  <a:srgbClr val="AE1221"/>
                </a:solidFill>
              </a:rPr>
              <a:t>U.S. Consumption With Trade</a:t>
            </a:r>
          </a:p>
        </p:txBody>
      </p:sp>
      <p:sp>
        <p:nvSpPr>
          <p:cNvPr id="4" name="Slide Number Placeholder 3"/>
          <p:cNvSpPr>
            <a:spLocks noGrp="1"/>
          </p:cNvSpPr>
          <p:nvPr>
            <p:ph type="sldNum" sz="quarter" idx="13"/>
          </p:nvPr>
        </p:nvSpPr>
        <p:spPr/>
        <p:txBody>
          <a:bodyPr/>
          <a:lstStyle/>
          <a:p>
            <a:pPr>
              <a:defRPr/>
            </a:pPr>
            <a:fld id="{2F37425F-5E17-4209-B948-B5CE2119E408}" type="slidenum">
              <a:rPr lang="en-US" smtClean="0"/>
              <a:pPr>
                <a:defRPr/>
              </a:pPr>
              <a:t>19</a:t>
            </a:fld>
            <a:endParaRPr lang="en-US" dirty="0"/>
          </a:p>
        </p:txBody>
      </p:sp>
      <p:grpSp>
        <p:nvGrpSpPr>
          <p:cNvPr id="6" name="Group 5"/>
          <p:cNvGrpSpPr/>
          <p:nvPr/>
        </p:nvGrpSpPr>
        <p:grpSpPr>
          <a:xfrm>
            <a:off x="322263" y="742950"/>
            <a:ext cx="7315200" cy="5353050"/>
            <a:chOff x="322263" y="742950"/>
            <a:chExt cx="7315200" cy="5353050"/>
          </a:xfrm>
        </p:grpSpPr>
        <p:grpSp>
          <p:nvGrpSpPr>
            <p:cNvPr id="7" name="Group 2"/>
            <p:cNvGrpSpPr>
              <a:grpSpLocks/>
            </p:cNvGrpSpPr>
            <p:nvPr/>
          </p:nvGrpSpPr>
          <p:grpSpPr bwMode="auto">
            <a:xfrm>
              <a:off x="322263" y="1566862"/>
              <a:ext cx="5514975" cy="4529138"/>
              <a:chOff x="212" y="1350"/>
              <a:chExt cx="3474" cy="2853"/>
            </a:xfrm>
          </p:grpSpPr>
          <p:grpSp>
            <p:nvGrpSpPr>
              <p:cNvPr id="11" name="Group 3"/>
              <p:cNvGrpSpPr>
                <a:grpSpLocks/>
              </p:cNvGrpSpPr>
              <p:nvPr/>
            </p:nvGrpSpPr>
            <p:grpSpPr bwMode="auto">
              <a:xfrm>
                <a:off x="868" y="1350"/>
                <a:ext cx="2818" cy="2480"/>
                <a:chOff x="2416" y="1770"/>
                <a:chExt cx="610" cy="548"/>
              </a:xfrm>
            </p:grpSpPr>
            <p:sp>
              <p:nvSpPr>
                <p:cNvPr id="43" name="Line 4"/>
                <p:cNvSpPr>
                  <a:spLocks noChangeShapeType="1"/>
                </p:cNvSpPr>
                <p:nvPr/>
              </p:nvSpPr>
              <p:spPr bwMode="auto">
                <a:xfrm>
                  <a:off x="2416" y="1770"/>
                  <a:ext cx="0" cy="548"/>
                </a:xfrm>
                <a:prstGeom prst="line">
                  <a:avLst/>
                </a:prstGeom>
                <a:noFill/>
                <a:ln w="9525">
                  <a:solidFill>
                    <a:schemeClr val="tx1"/>
                  </a:solidFill>
                  <a:round/>
                  <a:headEnd/>
                  <a:tailEnd/>
                </a:ln>
              </p:spPr>
              <p:txBody>
                <a:bodyPr/>
                <a:lstStyle/>
                <a:p>
                  <a:endParaRPr lang="en-US">
                    <a:latin typeface="Arial"/>
                    <a:cs typeface="Arial"/>
                  </a:endParaRPr>
                </a:p>
              </p:txBody>
            </p:sp>
            <p:sp>
              <p:nvSpPr>
                <p:cNvPr id="44" name="Line 5"/>
                <p:cNvSpPr>
                  <a:spLocks noChangeShapeType="1"/>
                </p:cNvSpPr>
                <p:nvPr/>
              </p:nvSpPr>
              <p:spPr bwMode="auto">
                <a:xfrm>
                  <a:off x="2416" y="2318"/>
                  <a:ext cx="610" cy="0"/>
                </a:xfrm>
                <a:prstGeom prst="line">
                  <a:avLst/>
                </a:prstGeom>
                <a:noFill/>
                <a:ln w="9525">
                  <a:solidFill>
                    <a:schemeClr val="tx1"/>
                  </a:solidFill>
                  <a:round/>
                  <a:headEnd/>
                  <a:tailEnd/>
                </a:ln>
              </p:spPr>
              <p:txBody>
                <a:bodyPr/>
                <a:lstStyle/>
                <a:p>
                  <a:endParaRPr lang="en-US">
                    <a:latin typeface="Arial"/>
                    <a:cs typeface="Arial"/>
                  </a:endParaRPr>
                </a:p>
              </p:txBody>
            </p:sp>
          </p:grpSp>
          <p:grpSp>
            <p:nvGrpSpPr>
              <p:cNvPr id="12" name="Group 6"/>
              <p:cNvGrpSpPr>
                <a:grpSpLocks/>
              </p:cNvGrpSpPr>
              <p:nvPr/>
            </p:nvGrpSpPr>
            <p:grpSpPr bwMode="auto">
              <a:xfrm>
                <a:off x="214" y="1834"/>
                <a:ext cx="654" cy="288"/>
                <a:chOff x="212" y="1834"/>
                <a:chExt cx="654" cy="288"/>
              </a:xfrm>
            </p:grpSpPr>
            <p:sp>
              <p:nvSpPr>
                <p:cNvPr id="41" name="Line 7"/>
                <p:cNvSpPr>
                  <a:spLocks noChangeShapeType="1"/>
                </p:cNvSpPr>
                <p:nvPr/>
              </p:nvSpPr>
              <p:spPr bwMode="auto">
                <a:xfrm flipH="1">
                  <a:off x="800" y="1992"/>
                  <a:ext cx="66" cy="0"/>
                </a:xfrm>
                <a:prstGeom prst="line">
                  <a:avLst/>
                </a:prstGeom>
                <a:noFill/>
                <a:ln w="3175">
                  <a:solidFill>
                    <a:schemeClr val="tx1"/>
                  </a:solidFill>
                  <a:round/>
                  <a:headEnd/>
                  <a:tailEnd/>
                </a:ln>
              </p:spPr>
              <p:txBody>
                <a:bodyPr/>
                <a:lstStyle/>
                <a:p>
                  <a:endParaRPr lang="en-US">
                    <a:latin typeface="Arial"/>
                    <a:cs typeface="Arial"/>
                  </a:endParaRPr>
                </a:p>
              </p:txBody>
            </p:sp>
            <p:sp>
              <p:nvSpPr>
                <p:cNvPr id="42" name="Text Box 8"/>
                <p:cNvSpPr txBox="1">
                  <a:spLocks noChangeArrowheads="1"/>
                </p:cNvSpPr>
                <p:nvPr/>
              </p:nvSpPr>
              <p:spPr bwMode="auto">
                <a:xfrm>
                  <a:off x="212" y="1834"/>
                  <a:ext cx="602" cy="288"/>
                </a:xfrm>
                <a:prstGeom prst="rect">
                  <a:avLst/>
                </a:prstGeom>
                <a:noFill/>
                <a:ln w="9525">
                  <a:noFill/>
                  <a:miter lim="800000"/>
                  <a:headEnd/>
                  <a:tailEnd/>
                </a:ln>
              </p:spPr>
              <p:txBody>
                <a:bodyPr>
                  <a:spAutoFit/>
                </a:bodyPr>
                <a:lstStyle/>
                <a:p>
                  <a:pPr>
                    <a:spcBef>
                      <a:spcPct val="50000"/>
                    </a:spcBef>
                  </a:pPr>
                  <a:r>
                    <a:rPr lang="en-US" sz="2400">
                      <a:latin typeface="Arial"/>
                      <a:cs typeface="Arial"/>
                    </a:rPr>
                    <a:t>4,000</a:t>
                  </a:r>
                </a:p>
              </p:txBody>
            </p:sp>
          </p:grpSp>
          <p:grpSp>
            <p:nvGrpSpPr>
              <p:cNvPr id="13" name="Group 9"/>
              <p:cNvGrpSpPr>
                <a:grpSpLocks/>
              </p:cNvGrpSpPr>
              <p:nvPr/>
            </p:nvGrpSpPr>
            <p:grpSpPr bwMode="auto">
              <a:xfrm>
                <a:off x="1144" y="3828"/>
                <a:ext cx="464" cy="374"/>
                <a:chOff x="1142" y="3830"/>
                <a:chExt cx="464" cy="374"/>
              </a:xfrm>
            </p:grpSpPr>
            <p:sp>
              <p:nvSpPr>
                <p:cNvPr id="39" name="Line 10"/>
                <p:cNvSpPr>
                  <a:spLocks noChangeShapeType="1"/>
                </p:cNvSpPr>
                <p:nvPr/>
              </p:nvSpPr>
              <p:spPr bwMode="auto">
                <a:xfrm flipV="1">
                  <a:off x="1370" y="3830"/>
                  <a:ext cx="0" cy="64"/>
                </a:xfrm>
                <a:prstGeom prst="line">
                  <a:avLst/>
                </a:prstGeom>
                <a:noFill/>
                <a:ln w="3175">
                  <a:solidFill>
                    <a:schemeClr val="tx1"/>
                  </a:solidFill>
                  <a:round/>
                  <a:headEnd/>
                  <a:tailEnd/>
                </a:ln>
              </p:spPr>
              <p:txBody>
                <a:bodyPr/>
                <a:lstStyle/>
                <a:p>
                  <a:endParaRPr lang="en-US">
                    <a:latin typeface="Arial"/>
                    <a:cs typeface="Arial"/>
                  </a:endParaRPr>
                </a:p>
              </p:txBody>
            </p:sp>
            <p:sp>
              <p:nvSpPr>
                <p:cNvPr id="40" name="Text Box 11"/>
                <p:cNvSpPr txBox="1">
                  <a:spLocks noChangeArrowheads="1"/>
                </p:cNvSpPr>
                <p:nvPr/>
              </p:nvSpPr>
              <p:spPr bwMode="auto">
                <a:xfrm>
                  <a:off x="1142" y="3916"/>
                  <a:ext cx="464"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100</a:t>
                  </a:r>
                </a:p>
              </p:txBody>
            </p:sp>
          </p:grpSp>
          <p:grpSp>
            <p:nvGrpSpPr>
              <p:cNvPr id="14" name="Group 12"/>
              <p:cNvGrpSpPr>
                <a:grpSpLocks/>
              </p:cNvGrpSpPr>
              <p:nvPr/>
            </p:nvGrpSpPr>
            <p:grpSpPr bwMode="auto">
              <a:xfrm>
                <a:off x="212" y="1374"/>
                <a:ext cx="654" cy="288"/>
                <a:chOff x="212" y="1834"/>
                <a:chExt cx="654" cy="288"/>
              </a:xfrm>
            </p:grpSpPr>
            <p:sp>
              <p:nvSpPr>
                <p:cNvPr id="37" name="Line 13"/>
                <p:cNvSpPr>
                  <a:spLocks noChangeShapeType="1"/>
                </p:cNvSpPr>
                <p:nvPr/>
              </p:nvSpPr>
              <p:spPr bwMode="auto">
                <a:xfrm flipH="1">
                  <a:off x="800" y="1992"/>
                  <a:ext cx="66" cy="0"/>
                </a:xfrm>
                <a:prstGeom prst="line">
                  <a:avLst/>
                </a:prstGeom>
                <a:noFill/>
                <a:ln w="3175">
                  <a:solidFill>
                    <a:schemeClr val="tx1"/>
                  </a:solidFill>
                  <a:round/>
                  <a:headEnd/>
                  <a:tailEnd/>
                </a:ln>
              </p:spPr>
              <p:txBody>
                <a:bodyPr/>
                <a:lstStyle/>
                <a:p>
                  <a:endParaRPr lang="en-US">
                    <a:latin typeface="Arial"/>
                    <a:cs typeface="Arial"/>
                  </a:endParaRPr>
                </a:p>
              </p:txBody>
            </p:sp>
            <p:sp>
              <p:nvSpPr>
                <p:cNvPr id="38" name="Text Box 14"/>
                <p:cNvSpPr txBox="1">
                  <a:spLocks noChangeArrowheads="1"/>
                </p:cNvSpPr>
                <p:nvPr/>
              </p:nvSpPr>
              <p:spPr bwMode="auto">
                <a:xfrm>
                  <a:off x="212" y="1834"/>
                  <a:ext cx="602" cy="288"/>
                </a:xfrm>
                <a:prstGeom prst="rect">
                  <a:avLst/>
                </a:prstGeom>
                <a:noFill/>
                <a:ln w="9525">
                  <a:noFill/>
                  <a:miter lim="800000"/>
                  <a:headEnd/>
                  <a:tailEnd/>
                </a:ln>
              </p:spPr>
              <p:txBody>
                <a:bodyPr>
                  <a:spAutoFit/>
                </a:bodyPr>
                <a:lstStyle/>
                <a:p>
                  <a:pPr>
                    <a:spcBef>
                      <a:spcPct val="50000"/>
                    </a:spcBef>
                  </a:pPr>
                  <a:r>
                    <a:rPr lang="en-US" sz="2400">
                      <a:latin typeface="Arial"/>
                      <a:cs typeface="Arial"/>
                    </a:rPr>
                    <a:t>5,000</a:t>
                  </a:r>
                </a:p>
              </p:txBody>
            </p:sp>
          </p:grpSp>
          <p:grpSp>
            <p:nvGrpSpPr>
              <p:cNvPr id="15" name="Group 15"/>
              <p:cNvGrpSpPr>
                <a:grpSpLocks/>
              </p:cNvGrpSpPr>
              <p:nvPr/>
            </p:nvGrpSpPr>
            <p:grpSpPr bwMode="auto">
              <a:xfrm>
                <a:off x="214" y="2756"/>
                <a:ext cx="654" cy="288"/>
                <a:chOff x="212" y="1834"/>
                <a:chExt cx="654" cy="288"/>
              </a:xfrm>
            </p:grpSpPr>
            <p:sp>
              <p:nvSpPr>
                <p:cNvPr id="35" name="Line 16"/>
                <p:cNvSpPr>
                  <a:spLocks noChangeShapeType="1"/>
                </p:cNvSpPr>
                <p:nvPr/>
              </p:nvSpPr>
              <p:spPr bwMode="auto">
                <a:xfrm flipH="1">
                  <a:off x="800" y="1992"/>
                  <a:ext cx="66" cy="0"/>
                </a:xfrm>
                <a:prstGeom prst="line">
                  <a:avLst/>
                </a:prstGeom>
                <a:noFill/>
                <a:ln w="3175">
                  <a:solidFill>
                    <a:schemeClr val="tx1"/>
                  </a:solidFill>
                  <a:round/>
                  <a:headEnd/>
                  <a:tailEnd/>
                </a:ln>
              </p:spPr>
              <p:txBody>
                <a:bodyPr/>
                <a:lstStyle/>
                <a:p>
                  <a:endParaRPr lang="en-US">
                    <a:latin typeface="Arial"/>
                    <a:cs typeface="Arial"/>
                  </a:endParaRPr>
                </a:p>
              </p:txBody>
            </p:sp>
            <p:sp>
              <p:nvSpPr>
                <p:cNvPr id="36" name="Text Box 17"/>
                <p:cNvSpPr txBox="1">
                  <a:spLocks noChangeArrowheads="1"/>
                </p:cNvSpPr>
                <p:nvPr/>
              </p:nvSpPr>
              <p:spPr bwMode="auto">
                <a:xfrm>
                  <a:off x="212" y="1834"/>
                  <a:ext cx="602" cy="288"/>
                </a:xfrm>
                <a:prstGeom prst="rect">
                  <a:avLst/>
                </a:prstGeom>
                <a:noFill/>
                <a:ln w="9525">
                  <a:noFill/>
                  <a:miter lim="800000"/>
                  <a:headEnd/>
                  <a:tailEnd/>
                </a:ln>
              </p:spPr>
              <p:txBody>
                <a:bodyPr>
                  <a:spAutoFit/>
                </a:bodyPr>
                <a:lstStyle/>
                <a:p>
                  <a:pPr>
                    <a:spcBef>
                      <a:spcPct val="50000"/>
                    </a:spcBef>
                  </a:pPr>
                  <a:r>
                    <a:rPr lang="en-US" sz="2400">
                      <a:latin typeface="Arial"/>
                      <a:cs typeface="Arial"/>
                    </a:rPr>
                    <a:t>2,000</a:t>
                  </a:r>
                </a:p>
              </p:txBody>
            </p:sp>
          </p:grpSp>
          <p:grpSp>
            <p:nvGrpSpPr>
              <p:cNvPr id="16" name="Group 18"/>
              <p:cNvGrpSpPr>
                <a:grpSpLocks/>
              </p:cNvGrpSpPr>
              <p:nvPr/>
            </p:nvGrpSpPr>
            <p:grpSpPr bwMode="auto">
              <a:xfrm>
                <a:off x="214" y="3216"/>
                <a:ext cx="654" cy="288"/>
                <a:chOff x="212" y="1834"/>
                <a:chExt cx="654" cy="288"/>
              </a:xfrm>
            </p:grpSpPr>
            <p:sp>
              <p:nvSpPr>
                <p:cNvPr id="33" name="Line 19"/>
                <p:cNvSpPr>
                  <a:spLocks noChangeShapeType="1"/>
                </p:cNvSpPr>
                <p:nvPr/>
              </p:nvSpPr>
              <p:spPr bwMode="auto">
                <a:xfrm flipH="1">
                  <a:off x="800" y="1992"/>
                  <a:ext cx="66" cy="0"/>
                </a:xfrm>
                <a:prstGeom prst="line">
                  <a:avLst/>
                </a:prstGeom>
                <a:noFill/>
                <a:ln w="3175">
                  <a:solidFill>
                    <a:schemeClr val="tx1"/>
                  </a:solidFill>
                  <a:round/>
                  <a:headEnd/>
                  <a:tailEnd/>
                </a:ln>
              </p:spPr>
              <p:txBody>
                <a:bodyPr/>
                <a:lstStyle/>
                <a:p>
                  <a:endParaRPr lang="en-US">
                    <a:latin typeface="Arial"/>
                    <a:cs typeface="Arial"/>
                  </a:endParaRPr>
                </a:p>
              </p:txBody>
            </p:sp>
            <p:sp>
              <p:nvSpPr>
                <p:cNvPr id="34" name="Text Box 20"/>
                <p:cNvSpPr txBox="1">
                  <a:spLocks noChangeArrowheads="1"/>
                </p:cNvSpPr>
                <p:nvPr/>
              </p:nvSpPr>
              <p:spPr bwMode="auto">
                <a:xfrm>
                  <a:off x="212" y="1834"/>
                  <a:ext cx="602" cy="288"/>
                </a:xfrm>
                <a:prstGeom prst="rect">
                  <a:avLst/>
                </a:prstGeom>
                <a:noFill/>
                <a:ln w="9525">
                  <a:noFill/>
                  <a:miter lim="800000"/>
                  <a:headEnd/>
                  <a:tailEnd/>
                </a:ln>
              </p:spPr>
              <p:txBody>
                <a:bodyPr>
                  <a:spAutoFit/>
                </a:bodyPr>
                <a:lstStyle/>
                <a:p>
                  <a:pPr>
                    <a:spcBef>
                      <a:spcPct val="50000"/>
                    </a:spcBef>
                  </a:pPr>
                  <a:r>
                    <a:rPr lang="en-US" sz="2400">
                      <a:latin typeface="Arial"/>
                      <a:cs typeface="Arial"/>
                    </a:rPr>
                    <a:t>1,000</a:t>
                  </a:r>
                </a:p>
              </p:txBody>
            </p:sp>
          </p:grpSp>
          <p:grpSp>
            <p:nvGrpSpPr>
              <p:cNvPr id="17" name="Group 21"/>
              <p:cNvGrpSpPr>
                <a:grpSpLocks/>
              </p:cNvGrpSpPr>
              <p:nvPr/>
            </p:nvGrpSpPr>
            <p:grpSpPr bwMode="auto">
              <a:xfrm>
                <a:off x="212" y="2292"/>
                <a:ext cx="654" cy="288"/>
                <a:chOff x="212" y="1834"/>
                <a:chExt cx="654" cy="288"/>
              </a:xfrm>
            </p:grpSpPr>
            <p:sp>
              <p:nvSpPr>
                <p:cNvPr id="31" name="Line 22"/>
                <p:cNvSpPr>
                  <a:spLocks noChangeShapeType="1"/>
                </p:cNvSpPr>
                <p:nvPr/>
              </p:nvSpPr>
              <p:spPr bwMode="auto">
                <a:xfrm flipH="1">
                  <a:off x="800" y="1992"/>
                  <a:ext cx="66" cy="0"/>
                </a:xfrm>
                <a:prstGeom prst="line">
                  <a:avLst/>
                </a:prstGeom>
                <a:noFill/>
                <a:ln w="3175">
                  <a:solidFill>
                    <a:schemeClr val="tx1"/>
                  </a:solidFill>
                  <a:round/>
                  <a:headEnd/>
                  <a:tailEnd/>
                </a:ln>
              </p:spPr>
              <p:txBody>
                <a:bodyPr/>
                <a:lstStyle/>
                <a:p>
                  <a:endParaRPr lang="en-US">
                    <a:latin typeface="Arial"/>
                    <a:cs typeface="Arial"/>
                  </a:endParaRPr>
                </a:p>
              </p:txBody>
            </p:sp>
            <p:sp>
              <p:nvSpPr>
                <p:cNvPr id="32" name="Text Box 23"/>
                <p:cNvSpPr txBox="1">
                  <a:spLocks noChangeArrowheads="1"/>
                </p:cNvSpPr>
                <p:nvPr/>
              </p:nvSpPr>
              <p:spPr bwMode="auto">
                <a:xfrm>
                  <a:off x="212" y="1834"/>
                  <a:ext cx="602" cy="288"/>
                </a:xfrm>
                <a:prstGeom prst="rect">
                  <a:avLst/>
                </a:prstGeom>
                <a:noFill/>
                <a:ln w="9525">
                  <a:noFill/>
                  <a:miter lim="800000"/>
                  <a:headEnd/>
                  <a:tailEnd/>
                </a:ln>
              </p:spPr>
              <p:txBody>
                <a:bodyPr>
                  <a:spAutoFit/>
                </a:bodyPr>
                <a:lstStyle/>
                <a:p>
                  <a:pPr>
                    <a:spcBef>
                      <a:spcPct val="50000"/>
                    </a:spcBef>
                  </a:pPr>
                  <a:r>
                    <a:rPr lang="en-US" sz="2400">
                      <a:latin typeface="Arial"/>
                      <a:cs typeface="Arial"/>
                    </a:rPr>
                    <a:t>3,000</a:t>
                  </a:r>
                </a:p>
              </p:txBody>
            </p:sp>
          </p:grpSp>
          <p:grpSp>
            <p:nvGrpSpPr>
              <p:cNvPr id="18" name="Group 24"/>
              <p:cNvGrpSpPr>
                <a:grpSpLocks/>
              </p:cNvGrpSpPr>
              <p:nvPr/>
            </p:nvGrpSpPr>
            <p:grpSpPr bwMode="auto">
              <a:xfrm>
                <a:off x="3188" y="3828"/>
                <a:ext cx="464" cy="374"/>
                <a:chOff x="1142" y="3830"/>
                <a:chExt cx="464" cy="374"/>
              </a:xfrm>
            </p:grpSpPr>
            <p:sp>
              <p:nvSpPr>
                <p:cNvPr id="29" name="Line 25"/>
                <p:cNvSpPr>
                  <a:spLocks noChangeShapeType="1"/>
                </p:cNvSpPr>
                <p:nvPr/>
              </p:nvSpPr>
              <p:spPr bwMode="auto">
                <a:xfrm flipV="1">
                  <a:off x="1370" y="3830"/>
                  <a:ext cx="0" cy="64"/>
                </a:xfrm>
                <a:prstGeom prst="line">
                  <a:avLst/>
                </a:prstGeom>
                <a:noFill/>
                <a:ln w="3175">
                  <a:solidFill>
                    <a:schemeClr val="tx1"/>
                  </a:solidFill>
                  <a:round/>
                  <a:headEnd/>
                  <a:tailEnd/>
                </a:ln>
              </p:spPr>
              <p:txBody>
                <a:bodyPr/>
                <a:lstStyle/>
                <a:p>
                  <a:endParaRPr lang="en-US">
                    <a:latin typeface="Arial"/>
                    <a:cs typeface="Arial"/>
                  </a:endParaRPr>
                </a:p>
              </p:txBody>
            </p:sp>
            <p:sp>
              <p:nvSpPr>
                <p:cNvPr id="30" name="Text Box 26"/>
                <p:cNvSpPr txBox="1">
                  <a:spLocks noChangeArrowheads="1"/>
                </p:cNvSpPr>
                <p:nvPr/>
              </p:nvSpPr>
              <p:spPr bwMode="auto">
                <a:xfrm>
                  <a:off x="1142" y="3916"/>
                  <a:ext cx="464"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500</a:t>
                  </a:r>
                </a:p>
              </p:txBody>
            </p:sp>
          </p:grpSp>
          <p:grpSp>
            <p:nvGrpSpPr>
              <p:cNvPr id="19" name="Group 27"/>
              <p:cNvGrpSpPr>
                <a:grpSpLocks/>
              </p:cNvGrpSpPr>
              <p:nvPr/>
            </p:nvGrpSpPr>
            <p:grpSpPr bwMode="auto">
              <a:xfrm>
                <a:off x="1659" y="3828"/>
                <a:ext cx="464" cy="374"/>
                <a:chOff x="1142" y="3830"/>
                <a:chExt cx="464" cy="374"/>
              </a:xfrm>
            </p:grpSpPr>
            <p:sp>
              <p:nvSpPr>
                <p:cNvPr id="27" name="Line 28"/>
                <p:cNvSpPr>
                  <a:spLocks noChangeShapeType="1"/>
                </p:cNvSpPr>
                <p:nvPr/>
              </p:nvSpPr>
              <p:spPr bwMode="auto">
                <a:xfrm flipV="1">
                  <a:off x="1370" y="3830"/>
                  <a:ext cx="0" cy="64"/>
                </a:xfrm>
                <a:prstGeom prst="line">
                  <a:avLst/>
                </a:prstGeom>
                <a:noFill/>
                <a:ln w="3175">
                  <a:solidFill>
                    <a:schemeClr val="tx1"/>
                  </a:solidFill>
                  <a:round/>
                  <a:headEnd/>
                  <a:tailEnd/>
                </a:ln>
              </p:spPr>
              <p:txBody>
                <a:bodyPr/>
                <a:lstStyle/>
                <a:p>
                  <a:endParaRPr lang="en-US">
                    <a:latin typeface="Arial"/>
                    <a:cs typeface="Arial"/>
                  </a:endParaRPr>
                </a:p>
              </p:txBody>
            </p:sp>
            <p:sp>
              <p:nvSpPr>
                <p:cNvPr id="28" name="Text Box 29"/>
                <p:cNvSpPr txBox="1">
                  <a:spLocks noChangeArrowheads="1"/>
                </p:cNvSpPr>
                <p:nvPr/>
              </p:nvSpPr>
              <p:spPr bwMode="auto">
                <a:xfrm>
                  <a:off x="1142" y="3916"/>
                  <a:ext cx="464"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200</a:t>
                  </a:r>
                </a:p>
              </p:txBody>
            </p:sp>
          </p:grpSp>
          <p:grpSp>
            <p:nvGrpSpPr>
              <p:cNvPr id="20" name="Group 30"/>
              <p:cNvGrpSpPr>
                <a:grpSpLocks/>
              </p:cNvGrpSpPr>
              <p:nvPr/>
            </p:nvGrpSpPr>
            <p:grpSpPr bwMode="auto">
              <a:xfrm>
                <a:off x="2164" y="3829"/>
                <a:ext cx="464" cy="374"/>
                <a:chOff x="1142" y="3830"/>
                <a:chExt cx="464" cy="374"/>
              </a:xfrm>
            </p:grpSpPr>
            <p:sp>
              <p:nvSpPr>
                <p:cNvPr id="25" name="Line 31"/>
                <p:cNvSpPr>
                  <a:spLocks noChangeShapeType="1"/>
                </p:cNvSpPr>
                <p:nvPr/>
              </p:nvSpPr>
              <p:spPr bwMode="auto">
                <a:xfrm flipV="1">
                  <a:off x="1370" y="3830"/>
                  <a:ext cx="0" cy="64"/>
                </a:xfrm>
                <a:prstGeom prst="line">
                  <a:avLst/>
                </a:prstGeom>
                <a:noFill/>
                <a:ln w="3175">
                  <a:solidFill>
                    <a:schemeClr val="tx1"/>
                  </a:solidFill>
                  <a:round/>
                  <a:headEnd/>
                  <a:tailEnd/>
                </a:ln>
              </p:spPr>
              <p:txBody>
                <a:bodyPr/>
                <a:lstStyle/>
                <a:p>
                  <a:endParaRPr lang="en-US">
                    <a:latin typeface="Arial"/>
                    <a:cs typeface="Arial"/>
                  </a:endParaRPr>
                </a:p>
              </p:txBody>
            </p:sp>
            <p:sp>
              <p:nvSpPr>
                <p:cNvPr id="26" name="Text Box 32"/>
                <p:cNvSpPr txBox="1">
                  <a:spLocks noChangeArrowheads="1"/>
                </p:cNvSpPr>
                <p:nvPr/>
              </p:nvSpPr>
              <p:spPr bwMode="auto">
                <a:xfrm>
                  <a:off x="1142" y="3916"/>
                  <a:ext cx="464"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300</a:t>
                  </a:r>
                </a:p>
              </p:txBody>
            </p:sp>
          </p:grpSp>
          <p:grpSp>
            <p:nvGrpSpPr>
              <p:cNvPr id="21" name="Group 33"/>
              <p:cNvGrpSpPr>
                <a:grpSpLocks/>
              </p:cNvGrpSpPr>
              <p:nvPr/>
            </p:nvGrpSpPr>
            <p:grpSpPr bwMode="auto">
              <a:xfrm>
                <a:off x="2673" y="3829"/>
                <a:ext cx="464" cy="374"/>
                <a:chOff x="1142" y="3830"/>
                <a:chExt cx="464" cy="374"/>
              </a:xfrm>
            </p:grpSpPr>
            <p:sp>
              <p:nvSpPr>
                <p:cNvPr id="23" name="Line 34"/>
                <p:cNvSpPr>
                  <a:spLocks noChangeShapeType="1"/>
                </p:cNvSpPr>
                <p:nvPr/>
              </p:nvSpPr>
              <p:spPr bwMode="auto">
                <a:xfrm flipV="1">
                  <a:off x="1370" y="3830"/>
                  <a:ext cx="0" cy="64"/>
                </a:xfrm>
                <a:prstGeom prst="line">
                  <a:avLst/>
                </a:prstGeom>
                <a:noFill/>
                <a:ln w="3175">
                  <a:solidFill>
                    <a:schemeClr val="tx1"/>
                  </a:solidFill>
                  <a:round/>
                  <a:headEnd/>
                  <a:tailEnd/>
                </a:ln>
              </p:spPr>
              <p:txBody>
                <a:bodyPr/>
                <a:lstStyle/>
                <a:p>
                  <a:endParaRPr lang="en-US">
                    <a:latin typeface="Arial"/>
                    <a:cs typeface="Arial"/>
                  </a:endParaRPr>
                </a:p>
              </p:txBody>
            </p:sp>
            <p:sp>
              <p:nvSpPr>
                <p:cNvPr id="24" name="Text Box 35"/>
                <p:cNvSpPr txBox="1">
                  <a:spLocks noChangeArrowheads="1"/>
                </p:cNvSpPr>
                <p:nvPr/>
              </p:nvSpPr>
              <p:spPr bwMode="auto">
                <a:xfrm>
                  <a:off x="1142" y="3916"/>
                  <a:ext cx="464"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400</a:t>
                  </a:r>
                </a:p>
              </p:txBody>
            </p:sp>
          </p:grpSp>
          <p:sp>
            <p:nvSpPr>
              <p:cNvPr id="22" name="Text Box 36"/>
              <p:cNvSpPr txBox="1">
                <a:spLocks noChangeArrowheads="1"/>
              </p:cNvSpPr>
              <p:nvPr/>
            </p:nvSpPr>
            <p:spPr bwMode="auto">
              <a:xfrm>
                <a:off x="621" y="3798"/>
                <a:ext cx="266"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0</a:t>
                </a:r>
              </a:p>
            </p:txBody>
          </p:sp>
        </p:grpSp>
        <p:grpSp>
          <p:nvGrpSpPr>
            <p:cNvPr id="8" name="Group 37"/>
            <p:cNvGrpSpPr>
              <a:grpSpLocks/>
            </p:cNvGrpSpPr>
            <p:nvPr/>
          </p:nvGrpSpPr>
          <p:grpSpPr bwMode="auto">
            <a:xfrm>
              <a:off x="484188" y="742950"/>
              <a:ext cx="7153275" cy="4970463"/>
              <a:chOff x="305" y="468"/>
              <a:chExt cx="4506" cy="3131"/>
            </a:xfrm>
          </p:grpSpPr>
          <p:sp>
            <p:nvSpPr>
              <p:cNvPr id="9" name="Text Box 38"/>
              <p:cNvSpPr txBox="1">
                <a:spLocks noChangeArrowheads="1"/>
              </p:cNvSpPr>
              <p:nvPr/>
            </p:nvSpPr>
            <p:spPr bwMode="auto">
              <a:xfrm>
                <a:off x="3604" y="3311"/>
                <a:ext cx="1207" cy="288"/>
              </a:xfrm>
              <a:prstGeom prst="rect">
                <a:avLst/>
              </a:prstGeom>
              <a:noFill/>
              <a:ln w="9525">
                <a:noFill/>
                <a:miter lim="800000"/>
                <a:headEnd/>
                <a:tailEnd/>
              </a:ln>
            </p:spPr>
            <p:txBody>
              <a:bodyPr>
                <a:spAutoFit/>
              </a:bodyPr>
              <a:lstStyle/>
              <a:p>
                <a:pPr>
                  <a:spcBef>
                    <a:spcPct val="50000"/>
                  </a:spcBef>
                </a:pPr>
                <a:r>
                  <a:rPr lang="en-US" sz="2400" b="1" dirty="0">
                    <a:latin typeface="Arial"/>
                    <a:cs typeface="Arial"/>
                  </a:rPr>
                  <a:t>Computers</a:t>
                </a:r>
              </a:p>
            </p:txBody>
          </p:sp>
          <p:sp>
            <p:nvSpPr>
              <p:cNvPr id="10" name="Text Box 39"/>
              <p:cNvSpPr txBox="1">
                <a:spLocks noChangeArrowheads="1"/>
              </p:cNvSpPr>
              <p:nvPr/>
            </p:nvSpPr>
            <p:spPr bwMode="auto">
              <a:xfrm>
                <a:off x="305" y="468"/>
                <a:ext cx="700" cy="523"/>
              </a:xfrm>
              <a:prstGeom prst="rect">
                <a:avLst/>
              </a:prstGeom>
              <a:noFill/>
              <a:ln w="9525">
                <a:noFill/>
                <a:miter lim="800000"/>
                <a:headEnd/>
                <a:tailEnd/>
              </a:ln>
            </p:spPr>
            <p:txBody>
              <a:bodyPr>
                <a:spAutoFit/>
              </a:bodyPr>
              <a:lstStyle/>
              <a:p>
                <a:pPr>
                  <a:spcBef>
                    <a:spcPct val="50000"/>
                  </a:spcBef>
                </a:pPr>
                <a:r>
                  <a:rPr lang="en-US" sz="2400" b="1">
                    <a:latin typeface="Arial"/>
                    <a:cs typeface="Arial"/>
                  </a:rPr>
                  <a:t>Wheat (tons)</a:t>
                </a:r>
              </a:p>
            </p:txBody>
          </p:sp>
        </p:grpSp>
      </p:grpSp>
      <p:grpSp>
        <p:nvGrpSpPr>
          <p:cNvPr id="45" name="Group 44"/>
          <p:cNvGrpSpPr/>
          <p:nvPr/>
        </p:nvGrpSpPr>
        <p:grpSpPr>
          <a:xfrm>
            <a:off x="1292225" y="1765300"/>
            <a:ext cx="4187825" cy="3784600"/>
            <a:chOff x="1292225" y="1765300"/>
            <a:chExt cx="4187825" cy="3784600"/>
          </a:xfrm>
        </p:grpSpPr>
        <p:sp>
          <p:nvSpPr>
            <p:cNvPr id="46" name="Line 42"/>
            <p:cNvSpPr>
              <a:spLocks noChangeShapeType="1"/>
            </p:cNvSpPr>
            <p:nvPr/>
          </p:nvSpPr>
          <p:spPr bwMode="auto">
            <a:xfrm>
              <a:off x="1355725" y="1828800"/>
              <a:ext cx="4056063" cy="3649663"/>
            </a:xfrm>
            <a:prstGeom prst="line">
              <a:avLst/>
            </a:prstGeom>
            <a:noFill/>
            <a:ln w="50800">
              <a:solidFill>
                <a:srgbClr val="333399"/>
              </a:solidFill>
              <a:round/>
              <a:headEnd/>
              <a:tailEnd/>
            </a:ln>
          </p:spPr>
          <p:txBody>
            <a:bodyPr/>
            <a:lstStyle/>
            <a:p>
              <a:endParaRPr lang="en-US">
                <a:latin typeface="Arial"/>
                <a:cs typeface="Arial"/>
              </a:endParaRPr>
            </a:p>
          </p:txBody>
        </p:sp>
        <p:sp>
          <p:nvSpPr>
            <p:cNvPr id="47" name="Oval 43"/>
            <p:cNvSpPr>
              <a:spLocks noChangeArrowheads="1"/>
            </p:cNvSpPr>
            <p:nvPr/>
          </p:nvSpPr>
          <p:spPr bwMode="auto">
            <a:xfrm>
              <a:off x="5338763" y="5411788"/>
              <a:ext cx="141287" cy="138112"/>
            </a:xfrm>
            <a:prstGeom prst="ellipse">
              <a:avLst/>
            </a:prstGeom>
            <a:solidFill>
              <a:srgbClr val="333399"/>
            </a:solidFill>
            <a:ln w="9525">
              <a:noFill/>
              <a:round/>
              <a:headEnd/>
              <a:tailEnd/>
            </a:ln>
          </p:spPr>
          <p:txBody>
            <a:bodyPr wrap="none" anchor="ctr"/>
            <a:lstStyle/>
            <a:p>
              <a:endParaRPr lang="en-US">
                <a:latin typeface="Arial"/>
                <a:cs typeface="Arial"/>
              </a:endParaRPr>
            </a:p>
          </p:txBody>
        </p:sp>
        <p:sp>
          <p:nvSpPr>
            <p:cNvPr id="48" name="Oval 44"/>
            <p:cNvSpPr>
              <a:spLocks noChangeArrowheads="1"/>
            </p:cNvSpPr>
            <p:nvPr/>
          </p:nvSpPr>
          <p:spPr bwMode="auto">
            <a:xfrm>
              <a:off x="1292225" y="1765300"/>
              <a:ext cx="141288" cy="138113"/>
            </a:xfrm>
            <a:prstGeom prst="ellipse">
              <a:avLst/>
            </a:prstGeom>
            <a:solidFill>
              <a:srgbClr val="333399"/>
            </a:solidFill>
            <a:ln w="9525">
              <a:noFill/>
              <a:round/>
              <a:headEnd/>
              <a:tailEnd/>
            </a:ln>
          </p:spPr>
          <p:txBody>
            <a:bodyPr wrap="none" anchor="ctr"/>
            <a:lstStyle/>
            <a:p>
              <a:endParaRPr lang="en-US">
                <a:latin typeface="Arial"/>
                <a:cs typeface="Arial"/>
              </a:endParaRPr>
            </a:p>
          </p:txBody>
        </p:sp>
      </p:grpSp>
      <p:grpSp>
        <p:nvGrpSpPr>
          <p:cNvPr id="49" name="Group 48"/>
          <p:cNvGrpSpPr>
            <a:grpSpLocks/>
          </p:cNvGrpSpPr>
          <p:nvPr/>
        </p:nvGrpSpPr>
        <p:grpSpPr bwMode="auto">
          <a:xfrm>
            <a:off x="1371600" y="2903538"/>
            <a:ext cx="1323975" cy="2574925"/>
            <a:chOff x="864" y="1829"/>
            <a:chExt cx="834" cy="1622"/>
          </a:xfrm>
        </p:grpSpPr>
        <p:grpSp>
          <p:nvGrpSpPr>
            <p:cNvPr id="50" name="Group 49"/>
            <p:cNvGrpSpPr>
              <a:grpSpLocks/>
            </p:cNvGrpSpPr>
            <p:nvPr/>
          </p:nvGrpSpPr>
          <p:grpSpPr bwMode="auto">
            <a:xfrm>
              <a:off x="864" y="1870"/>
              <a:ext cx="788" cy="1581"/>
              <a:chOff x="357" y="2450"/>
              <a:chExt cx="795" cy="646"/>
            </a:xfrm>
          </p:grpSpPr>
          <p:sp>
            <p:nvSpPr>
              <p:cNvPr id="52" name="Line 48"/>
              <p:cNvSpPr>
                <a:spLocks noChangeShapeType="1"/>
              </p:cNvSpPr>
              <p:nvPr/>
            </p:nvSpPr>
            <p:spPr bwMode="auto">
              <a:xfrm>
                <a:off x="357" y="2450"/>
                <a:ext cx="795" cy="0"/>
              </a:xfrm>
              <a:prstGeom prst="line">
                <a:avLst/>
              </a:prstGeom>
              <a:noFill/>
              <a:ln w="9525">
                <a:solidFill>
                  <a:srgbClr val="969696"/>
                </a:solidFill>
                <a:prstDash val="lgDash"/>
                <a:round/>
                <a:headEnd/>
                <a:tailEnd/>
              </a:ln>
            </p:spPr>
            <p:txBody>
              <a:bodyPr/>
              <a:lstStyle/>
              <a:p>
                <a:endParaRPr lang="en-US">
                  <a:latin typeface="Arial"/>
                  <a:cs typeface="Arial"/>
                </a:endParaRPr>
              </a:p>
            </p:txBody>
          </p:sp>
          <p:sp>
            <p:nvSpPr>
              <p:cNvPr id="53" name="Line 49"/>
              <p:cNvSpPr>
                <a:spLocks noChangeShapeType="1"/>
              </p:cNvSpPr>
              <p:nvPr/>
            </p:nvSpPr>
            <p:spPr bwMode="auto">
              <a:xfrm>
                <a:off x="1152" y="2451"/>
                <a:ext cx="0" cy="645"/>
              </a:xfrm>
              <a:prstGeom prst="line">
                <a:avLst/>
              </a:prstGeom>
              <a:noFill/>
              <a:ln w="9525">
                <a:solidFill>
                  <a:srgbClr val="969696"/>
                </a:solidFill>
                <a:prstDash val="lgDash"/>
                <a:round/>
                <a:headEnd/>
                <a:tailEnd/>
              </a:ln>
            </p:spPr>
            <p:txBody>
              <a:bodyPr/>
              <a:lstStyle/>
              <a:p>
                <a:endParaRPr lang="en-US">
                  <a:latin typeface="Arial"/>
                  <a:cs typeface="Arial"/>
                </a:endParaRPr>
              </a:p>
            </p:txBody>
          </p:sp>
        </p:grpSp>
        <p:sp>
          <p:nvSpPr>
            <p:cNvPr id="51" name="Oval 50"/>
            <p:cNvSpPr>
              <a:spLocks noChangeArrowheads="1"/>
            </p:cNvSpPr>
            <p:nvPr/>
          </p:nvSpPr>
          <p:spPr bwMode="auto">
            <a:xfrm>
              <a:off x="1609" y="1829"/>
              <a:ext cx="89" cy="87"/>
            </a:xfrm>
            <a:prstGeom prst="ellipse">
              <a:avLst/>
            </a:prstGeom>
            <a:solidFill>
              <a:srgbClr val="FF0000"/>
            </a:solidFill>
            <a:ln w="9525">
              <a:noFill/>
              <a:round/>
              <a:headEnd/>
              <a:tailEnd/>
            </a:ln>
          </p:spPr>
          <p:txBody>
            <a:bodyPr wrap="none" anchor="ctr"/>
            <a:lstStyle/>
            <a:p>
              <a:endParaRPr lang="en-US">
                <a:latin typeface="Arial"/>
                <a:cs typeface="Arial"/>
              </a:endParaRPr>
            </a:p>
          </p:txBody>
        </p:sp>
      </p:grpSp>
      <p:grpSp>
        <p:nvGrpSpPr>
          <p:cNvPr id="54" name="Group 45"/>
          <p:cNvGrpSpPr>
            <a:grpSpLocks/>
          </p:cNvGrpSpPr>
          <p:nvPr/>
        </p:nvGrpSpPr>
        <p:grpSpPr bwMode="auto">
          <a:xfrm>
            <a:off x="1365250" y="3398838"/>
            <a:ext cx="2306638" cy="2087562"/>
            <a:chOff x="860" y="2135"/>
            <a:chExt cx="1453" cy="1315"/>
          </a:xfrm>
        </p:grpSpPr>
        <p:grpSp>
          <p:nvGrpSpPr>
            <p:cNvPr id="55" name="Group 46"/>
            <p:cNvGrpSpPr>
              <a:grpSpLocks/>
            </p:cNvGrpSpPr>
            <p:nvPr/>
          </p:nvGrpSpPr>
          <p:grpSpPr bwMode="auto">
            <a:xfrm>
              <a:off x="860" y="2182"/>
              <a:ext cx="1411" cy="1268"/>
              <a:chOff x="357" y="2450"/>
              <a:chExt cx="795" cy="646"/>
            </a:xfrm>
          </p:grpSpPr>
          <p:sp>
            <p:nvSpPr>
              <p:cNvPr id="57" name="Line 47"/>
              <p:cNvSpPr>
                <a:spLocks noChangeShapeType="1"/>
              </p:cNvSpPr>
              <p:nvPr/>
            </p:nvSpPr>
            <p:spPr bwMode="auto">
              <a:xfrm>
                <a:off x="357" y="2450"/>
                <a:ext cx="795" cy="0"/>
              </a:xfrm>
              <a:prstGeom prst="line">
                <a:avLst/>
              </a:prstGeom>
              <a:noFill/>
              <a:ln w="9525">
                <a:solidFill>
                  <a:srgbClr val="969696"/>
                </a:solidFill>
                <a:prstDash val="lgDash"/>
                <a:round/>
                <a:headEnd/>
                <a:tailEnd/>
              </a:ln>
            </p:spPr>
            <p:txBody>
              <a:bodyPr/>
              <a:lstStyle/>
              <a:p>
                <a:endParaRPr lang="en-US">
                  <a:latin typeface="Arial"/>
                  <a:cs typeface="Arial"/>
                </a:endParaRPr>
              </a:p>
            </p:txBody>
          </p:sp>
          <p:sp>
            <p:nvSpPr>
              <p:cNvPr id="58" name="Line 48"/>
              <p:cNvSpPr>
                <a:spLocks noChangeShapeType="1"/>
              </p:cNvSpPr>
              <p:nvPr/>
            </p:nvSpPr>
            <p:spPr bwMode="auto">
              <a:xfrm>
                <a:off x="1152" y="2451"/>
                <a:ext cx="0" cy="645"/>
              </a:xfrm>
              <a:prstGeom prst="line">
                <a:avLst/>
              </a:prstGeom>
              <a:noFill/>
              <a:ln w="9525">
                <a:solidFill>
                  <a:srgbClr val="969696"/>
                </a:solidFill>
                <a:prstDash val="lgDash"/>
                <a:round/>
                <a:headEnd/>
                <a:tailEnd/>
              </a:ln>
            </p:spPr>
            <p:txBody>
              <a:bodyPr/>
              <a:lstStyle/>
              <a:p>
                <a:endParaRPr lang="en-US">
                  <a:latin typeface="Arial"/>
                  <a:cs typeface="Arial"/>
                </a:endParaRPr>
              </a:p>
            </p:txBody>
          </p:sp>
        </p:grpSp>
        <p:sp>
          <p:nvSpPr>
            <p:cNvPr id="56" name="Oval 49"/>
            <p:cNvSpPr>
              <a:spLocks noChangeArrowheads="1"/>
            </p:cNvSpPr>
            <p:nvPr/>
          </p:nvSpPr>
          <p:spPr bwMode="auto">
            <a:xfrm>
              <a:off x="2224" y="2135"/>
              <a:ext cx="89" cy="87"/>
            </a:xfrm>
            <a:prstGeom prst="ellipse">
              <a:avLst/>
            </a:prstGeom>
            <a:solidFill>
              <a:srgbClr val="3366FF"/>
            </a:solidFill>
            <a:ln w="9525">
              <a:noFill/>
              <a:round/>
              <a:headEnd/>
              <a:tailEnd/>
            </a:ln>
          </p:spPr>
          <p:txBody>
            <a:bodyPr wrap="none" anchor="ctr"/>
            <a:lstStyle/>
            <a:p>
              <a:endParaRPr lang="en-US">
                <a:latin typeface="Arial"/>
                <a:cs typeface="Arial"/>
              </a:endParaRPr>
            </a:p>
          </p:txBody>
        </p:sp>
      </p:grpSp>
      <p:grpSp>
        <p:nvGrpSpPr>
          <p:cNvPr id="59" name="Group 90"/>
          <p:cNvGrpSpPr>
            <a:grpSpLocks/>
          </p:cNvGrpSpPr>
          <p:nvPr/>
        </p:nvGrpSpPr>
        <p:grpSpPr bwMode="auto">
          <a:xfrm>
            <a:off x="4217988" y="2682875"/>
            <a:ext cx="4513262" cy="820738"/>
            <a:chOff x="2657" y="1788"/>
            <a:chExt cx="2843" cy="517"/>
          </a:xfrm>
          <a:solidFill>
            <a:schemeClr val="accent1"/>
          </a:solidFill>
        </p:grpSpPr>
        <p:sp>
          <p:nvSpPr>
            <p:cNvPr id="60" name="Rectangle 54"/>
            <p:cNvSpPr>
              <a:spLocks noChangeArrowheads="1"/>
            </p:cNvSpPr>
            <p:nvPr/>
          </p:nvSpPr>
          <p:spPr bwMode="auto">
            <a:xfrm>
              <a:off x="4726" y="1788"/>
              <a:ext cx="774" cy="517"/>
            </a:xfrm>
            <a:prstGeom prst="rect">
              <a:avLst/>
            </a:prstGeom>
            <a:grpFill/>
            <a:ln w="9525">
              <a:noFill/>
              <a:miter lim="800000"/>
              <a:headEnd/>
              <a:tailEnd/>
            </a:ln>
          </p:spPr>
          <p:txBody>
            <a:bodyPr anchor="ctr" anchorCtr="1"/>
            <a:lstStyle/>
            <a:p>
              <a:pPr algn="ctr">
                <a:spcBef>
                  <a:spcPct val="45000"/>
                </a:spcBef>
                <a:buClr>
                  <a:srgbClr val="00B85C"/>
                </a:buClr>
                <a:buSzPct val="120000"/>
                <a:buFont typeface="Wingdings" pitchFamily="2" charset="2"/>
                <a:buNone/>
              </a:pPr>
              <a:r>
                <a:rPr lang="en-US" sz="2400">
                  <a:latin typeface="Arial"/>
                  <a:cs typeface="Arial"/>
                </a:rPr>
                <a:t>2700</a:t>
              </a:r>
            </a:p>
          </p:txBody>
        </p:sp>
        <p:sp>
          <p:nvSpPr>
            <p:cNvPr id="61" name="Rectangle 55"/>
            <p:cNvSpPr>
              <a:spLocks noChangeArrowheads="1"/>
            </p:cNvSpPr>
            <p:nvPr/>
          </p:nvSpPr>
          <p:spPr bwMode="auto">
            <a:xfrm>
              <a:off x="3703" y="1788"/>
              <a:ext cx="1023" cy="517"/>
            </a:xfrm>
            <a:prstGeom prst="rect">
              <a:avLst/>
            </a:prstGeom>
            <a:grpFill/>
            <a:ln w="9525">
              <a:noFill/>
              <a:miter lim="800000"/>
              <a:headEnd/>
              <a:tailEnd/>
            </a:ln>
          </p:spPr>
          <p:txBody>
            <a:bodyPr anchor="ctr" anchorCtr="1"/>
            <a:lstStyle/>
            <a:p>
              <a:pPr algn="ctr">
                <a:spcBef>
                  <a:spcPct val="45000"/>
                </a:spcBef>
                <a:buClr>
                  <a:srgbClr val="00B85C"/>
                </a:buClr>
                <a:buSzPct val="120000"/>
                <a:buFont typeface="Wingdings" pitchFamily="2" charset="2"/>
                <a:buNone/>
              </a:pPr>
              <a:r>
                <a:rPr lang="en-US" sz="2400">
                  <a:latin typeface="Arial"/>
                  <a:cs typeface="Arial"/>
                </a:rPr>
                <a:t>270</a:t>
              </a:r>
            </a:p>
          </p:txBody>
        </p:sp>
        <p:sp>
          <p:nvSpPr>
            <p:cNvPr id="62" name="Rectangle 56"/>
            <p:cNvSpPr>
              <a:spLocks noChangeArrowheads="1"/>
            </p:cNvSpPr>
            <p:nvPr/>
          </p:nvSpPr>
          <p:spPr bwMode="auto">
            <a:xfrm>
              <a:off x="2657" y="1788"/>
              <a:ext cx="1046" cy="517"/>
            </a:xfrm>
            <a:prstGeom prst="rect">
              <a:avLst/>
            </a:prstGeom>
            <a:grpFill/>
            <a:ln w="9525">
              <a:noFill/>
              <a:miter lim="800000"/>
              <a:headEnd/>
              <a:tailEnd/>
            </a:ln>
          </p:spPr>
          <p:txBody>
            <a:bodyPr anchor="ctr"/>
            <a:lstStyle/>
            <a:p>
              <a:pPr>
                <a:spcBef>
                  <a:spcPct val="45000"/>
                </a:spcBef>
                <a:buClr>
                  <a:srgbClr val="00B85C"/>
                </a:buClr>
                <a:buSzPct val="120000"/>
                <a:buFont typeface="Wingdings" pitchFamily="2" charset="2"/>
                <a:buNone/>
              </a:pPr>
              <a:r>
                <a:rPr lang="en-US" sz="2400" dirty="0">
                  <a:latin typeface="Arial"/>
                  <a:cs typeface="Arial"/>
                </a:rPr>
                <a:t>= amount consumed</a:t>
              </a:r>
            </a:p>
          </p:txBody>
        </p:sp>
      </p:grpSp>
      <p:grpSp>
        <p:nvGrpSpPr>
          <p:cNvPr id="63" name="Group 91"/>
          <p:cNvGrpSpPr>
            <a:grpSpLocks/>
          </p:cNvGrpSpPr>
          <p:nvPr/>
        </p:nvGrpSpPr>
        <p:grpSpPr bwMode="auto">
          <a:xfrm>
            <a:off x="4217988" y="1749425"/>
            <a:ext cx="4513262" cy="455613"/>
            <a:chOff x="2657" y="1200"/>
            <a:chExt cx="2843" cy="287"/>
          </a:xfrm>
          <a:solidFill>
            <a:schemeClr val="accent1"/>
          </a:solidFill>
        </p:grpSpPr>
        <p:sp>
          <p:nvSpPr>
            <p:cNvPr id="64" name="Rectangle 51"/>
            <p:cNvSpPr>
              <a:spLocks noChangeArrowheads="1"/>
            </p:cNvSpPr>
            <p:nvPr/>
          </p:nvSpPr>
          <p:spPr bwMode="auto">
            <a:xfrm>
              <a:off x="4726" y="1200"/>
              <a:ext cx="774" cy="287"/>
            </a:xfrm>
            <a:prstGeom prst="rect">
              <a:avLst/>
            </a:prstGeom>
            <a:grpFill/>
            <a:ln w="9525">
              <a:noFill/>
              <a:miter lim="800000"/>
              <a:headEnd/>
              <a:tailEnd/>
            </a:ln>
          </p:spPr>
          <p:txBody>
            <a:bodyPr anchor="ctr" anchorCtr="1"/>
            <a:lstStyle/>
            <a:p>
              <a:pPr algn="ctr">
                <a:spcBef>
                  <a:spcPct val="45000"/>
                </a:spcBef>
                <a:buClr>
                  <a:srgbClr val="00B85C"/>
                </a:buClr>
                <a:buSzPct val="120000"/>
                <a:buFont typeface="Wingdings" pitchFamily="2" charset="2"/>
                <a:buNone/>
              </a:pPr>
              <a:r>
                <a:rPr lang="en-US" sz="2400">
                  <a:latin typeface="Arial"/>
                  <a:cs typeface="Arial"/>
                </a:rPr>
                <a:t>0</a:t>
              </a:r>
            </a:p>
          </p:txBody>
        </p:sp>
        <p:sp>
          <p:nvSpPr>
            <p:cNvPr id="65" name="Rectangle 52"/>
            <p:cNvSpPr>
              <a:spLocks noChangeArrowheads="1"/>
            </p:cNvSpPr>
            <p:nvPr/>
          </p:nvSpPr>
          <p:spPr bwMode="auto">
            <a:xfrm>
              <a:off x="3703" y="1200"/>
              <a:ext cx="1023" cy="287"/>
            </a:xfrm>
            <a:prstGeom prst="rect">
              <a:avLst/>
            </a:prstGeom>
            <a:grpFill/>
            <a:ln w="9525">
              <a:noFill/>
              <a:miter lim="800000"/>
              <a:headEnd/>
              <a:tailEnd/>
            </a:ln>
          </p:spPr>
          <p:txBody>
            <a:bodyPr anchor="ctr" anchorCtr="1"/>
            <a:lstStyle/>
            <a:p>
              <a:pPr algn="ctr">
                <a:spcBef>
                  <a:spcPct val="45000"/>
                </a:spcBef>
                <a:buClr>
                  <a:srgbClr val="00B85C"/>
                </a:buClr>
                <a:buSzPct val="120000"/>
                <a:buFont typeface="Wingdings" pitchFamily="2" charset="2"/>
                <a:buNone/>
              </a:pPr>
              <a:r>
                <a:rPr lang="en-US" sz="2400">
                  <a:latin typeface="Arial"/>
                  <a:cs typeface="Arial"/>
                </a:rPr>
                <a:t>110</a:t>
              </a:r>
            </a:p>
          </p:txBody>
        </p:sp>
        <p:sp>
          <p:nvSpPr>
            <p:cNvPr id="66" name="Rectangle 53"/>
            <p:cNvSpPr>
              <a:spLocks noChangeArrowheads="1"/>
            </p:cNvSpPr>
            <p:nvPr/>
          </p:nvSpPr>
          <p:spPr bwMode="auto">
            <a:xfrm>
              <a:off x="2657" y="1200"/>
              <a:ext cx="1046" cy="287"/>
            </a:xfrm>
            <a:prstGeom prst="rect">
              <a:avLst/>
            </a:prstGeom>
            <a:grpFill/>
            <a:ln w="9525">
              <a:noFill/>
              <a:miter lim="800000"/>
              <a:headEnd/>
              <a:tailEnd/>
            </a:ln>
          </p:spPr>
          <p:txBody>
            <a:bodyPr anchor="ctr"/>
            <a:lstStyle/>
            <a:p>
              <a:pPr>
                <a:spcBef>
                  <a:spcPct val="45000"/>
                </a:spcBef>
                <a:buClr>
                  <a:srgbClr val="00B85C"/>
                </a:buClr>
                <a:buSzPct val="120000"/>
                <a:buFont typeface="Wingdings" pitchFamily="2" charset="2"/>
                <a:buNone/>
              </a:pPr>
              <a:r>
                <a:rPr lang="en-US" sz="2400" dirty="0">
                  <a:latin typeface="Arial"/>
                  <a:cs typeface="Arial"/>
                </a:rPr>
                <a:t>+ imported</a:t>
              </a:r>
            </a:p>
          </p:txBody>
        </p:sp>
      </p:grpSp>
      <p:grpSp>
        <p:nvGrpSpPr>
          <p:cNvPr id="67" name="Group 92"/>
          <p:cNvGrpSpPr>
            <a:grpSpLocks/>
          </p:cNvGrpSpPr>
          <p:nvPr/>
        </p:nvGrpSpPr>
        <p:grpSpPr bwMode="auto">
          <a:xfrm>
            <a:off x="4217988" y="2205038"/>
            <a:ext cx="4513262" cy="477837"/>
            <a:chOff x="2657" y="1487"/>
            <a:chExt cx="2843" cy="301"/>
          </a:xfrm>
          <a:solidFill>
            <a:schemeClr val="accent1"/>
          </a:solidFill>
        </p:grpSpPr>
        <p:sp>
          <p:nvSpPr>
            <p:cNvPr id="68" name="Rectangle 57"/>
            <p:cNvSpPr>
              <a:spLocks noChangeArrowheads="1"/>
            </p:cNvSpPr>
            <p:nvPr/>
          </p:nvSpPr>
          <p:spPr bwMode="auto">
            <a:xfrm>
              <a:off x="4726" y="1487"/>
              <a:ext cx="774" cy="301"/>
            </a:xfrm>
            <a:prstGeom prst="rect">
              <a:avLst/>
            </a:prstGeom>
            <a:grpFill/>
            <a:ln w="9525">
              <a:noFill/>
              <a:miter lim="800000"/>
              <a:headEnd/>
              <a:tailEnd/>
            </a:ln>
          </p:spPr>
          <p:txBody>
            <a:bodyPr anchor="ctr" anchorCtr="1"/>
            <a:lstStyle/>
            <a:p>
              <a:pPr algn="ctr">
                <a:spcBef>
                  <a:spcPct val="45000"/>
                </a:spcBef>
                <a:buClr>
                  <a:srgbClr val="00B85C"/>
                </a:buClr>
                <a:buSzPct val="120000"/>
                <a:buFont typeface="Wingdings" pitchFamily="2" charset="2"/>
                <a:buNone/>
              </a:pPr>
              <a:r>
                <a:rPr lang="en-US" sz="2400">
                  <a:latin typeface="Arial"/>
                  <a:cs typeface="Arial"/>
                </a:rPr>
                <a:t>700</a:t>
              </a:r>
            </a:p>
          </p:txBody>
        </p:sp>
        <p:sp>
          <p:nvSpPr>
            <p:cNvPr id="69" name="Rectangle 58"/>
            <p:cNvSpPr>
              <a:spLocks noChangeArrowheads="1"/>
            </p:cNvSpPr>
            <p:nvPr/>
          </p:nvSpPr>
          <p:spPr bwMode="auto">
            <a:xfrm>
              <a:off x="3703" y="1487"/>
              <a:ext cx="1023" cy="301"/>
            </a:xfrm>
            <a:prstGeom prst="rect">
              <a:avLst/>
            </a:prstGeom>
            <a:grpFill/>
            <a:ln w="9525">
              <a:noFill/>
              <a:miter lim="800000"/>
              <a:headEnd/>
              <a:tailEnd/>
            </a:ln>
          </p:spPr>
          <p:txBody>
            <a:bodyPr anchor="ctr" anchorCtr="1"/>
            <a:lstStyle/>
            <a:p>
              <a:pPr algn="ctr">
                <a:spcBef>
                  <a:spcPct val="45000"/>
                </a:spcBef>
                <a:buClr>
                  <a:srgbClr val="00B85C"/>
                </a:buClr>
                <a:buSzPct val="120000"/>
                <a:buFont typeface="Wingdings" pitchFamily="2" charset="2"/>
                <a:buNone/>
              </a:pPr>
              <a:r>
                <a:rPr lang="en-US" sz="2400">
                  <a:latin typeface="Arial"/>
                  <a:cs typeface="Arial"/>
                </a:rPr>
                <a:t>0</a:t>
              </a:r>
            </a:p>
          </p:txBody>
        </p:sp>
        <p:sp>
          <p:nvSpPr>
            <p:cNvPr id="70" name="Rectangle 59"/>
            <p:cNvSpPr>
              <a:spLocks noChangeArrowheads="1"/>
            </p:cNvSpPr>
            <p:nvPr/>
          </p:nvSpPr>
          <p:spPr bwMode="auto">
            <a:xfrm>
              <a:off x="2657" y="1487"/>
              <a:ext cx="1046" cy="301"/>
            </a:xfrm>
            <a:prstGeom prst="rect">
              <a:avLst/>
            </a:prstGeom>
            <a:grpFill/>
            <a:ln w="9525">
              <a:noFill/>
              <a:miter lim="800000"/>
              <a:headEnd/>
              <a:tailEnd/>
            </a:ln>
          </p:spPr>
          <p:txBody>
            <a:bodyPr anchor="ctr"/>
            <a:lstStyle/>
            <a:p>
              <a:pPr>
                <a:spcBef>
                  <a:spcPct val="45000"/>
                </a:spcBef>
                <a:buClr>
                  <a:srgbClr val="00B85C"/>
                </a:buClr>
                <a:buSzPct val="120000"/>
                <a:buFont typeface="Wingdings" pitchFamily="2" charset="2"/>
                <a:buNone/>
              </a:pPr>
              <a:r>
                <a:rPr lang="en-US" sz="2400" dirty="0">
                  <a:latin typeface="Arial"/>
                  <a:cs typeface="Arial"/>
                </a:rPr>
                <a:t>– exported</a:t>
              </a:r>
            </a:p>
          </p:txBody>
        </p:sp>
      </p:grpSp>
      <p:grpSp>
        <p:nvGrpSpPr>
          <p:cNvPr id="71" name="Group 88"/>
          <p:cNvGrpSpPr>
            <a:grpSpLocks/>
          </p:cNvGrpSpPr>
          <p:nvPr/>
        </p:nvGrpSpPr>
        <p:grpSpPr bwMode="auto">
          <a:xfrm>
            <a:off x="4217988" y="1293813"/>
            <a:ext cx="4513262" cy="455612"/>
            <a:chOff x="2657" y="913"/>
            <a:chExt cx="2843" cy="287"/>
          </a:xfrm>
          <a:solidFill>
            <a:schemeClr val="accent1"/>
          </a:solidFill>
        </p:grpSpPr>
        <p:sp>
          <p:nvSpPr>
            <p:cNvPr id="72" name="Rectangle 60"/>
            <p:cNvSpPr>
              <a:spLocks noChangeArrowheads="1"/>
            </p:cNvSpPr>
            <p:nvPr/>
          </p:nvSpPr>
          <p:spPr bwMode="auto">
            <a:xfrm>
              <a:off x="4726" y="913"/>
              <a:ext cx="774" cy="287"/>
            </a:xfrm>
            <a:prstGeom prst="rect">
              <a:avLst/>
            </a:prstGeom>
            <a:grpFill/>
            <a:ln w="9525">
              <a:noFill/>
              <a:miter lim="800000"/>
              <a:headEnd/>
              <a:tailEnd/>
            </a:ln>
          </p:spPr>
          <p:txBody>
            <a:bodyPr anchor="ctr" anchorCtr="1"/>
            <a:lstStyle/>
            <a:p>
              <a:pPr algn="ctr">
                <a:spcBef>
                  <a:spcPct val="45000"/>
                </a:spcBef>
                <a:buClr>
                  <a:srgbClr val="00B85C"/>
                </a:buClr>
                <a:buSzPct val="120000"/>
                <a:buFont typeface="Wingdings" pitchFamily="2" charset="2"/>
                <a:buNone/>
              </a:pPr>
              <a:r>
                <a:rPr lang="en-US" sz="2400">
                  <a:latin typeface="Arial"/>
                  <a:cs typeface="Arial"/>
                </a:rPr>
                <a:t>3400</a:t>
              </a:r>
            </a:p>
          </p:txBody>
        </p:sp>
        <p:sp>
          <p:nvSpPr>
            <p:cNvPr id="73" name="Rectangle 61"/>
            <p:cNvSpPr>
              <a:spLocks noChangeArrowheads="1"/>
            </p:cNvSpPr>
            <p:nvPr/>
          </p:nvSpPr>
          <p:spPr bwMode="auto">
            <a:xfrm>
              <a:off x="3703" y="913"/>
              <a:ext cx="1023" cy="287"/>
            </a:xfrm>
            <a:prstGeom prst="rect">
              <a:avLst/>
            </a:prstGeom>
            <a:grpFill/>
            <a:ln w="9525">
              <a:noFill/>
              <a:miter lim="800000"/>
              <a:headEnd/>
              <a:tailEnd/>
            </a:ln>
          </p:spPr>
          <p:txBody>
            <a:bodyPr anchor="ctr" anchorCtr="1"/>
            <a:lstStyle/>
            <a:p>
              <a:pPr algn="ctr">
                <a:spcBef>
                  <a:spcPct val="45000"/>
                </a:spcBef>
                <a:buClr>
                  <a:srgbClr val="00B85C"/>
                </a:buClr>
                <a:buSzPct val="120000"/>
                <a:buFont typeface="Wingdings" pitchFamily="2" charset="2"/>
                <a:buNone/>
              </a:pPr>
              <a:r>
                <a:rPr lang="en-US" sz="2400">
                  <a:latin typeface="Arial"/>
                  <a:cs typeface="Arial"/>
                </a:rPr>
                <a:t>160</a:t>
              </a:r>
            </a:p>
          </p:txBody>
        </p:sp>
        <p:sp>
          <p:nvSpPr>
            <p:cNvPr id="74" name="Rectangle 62"/>
            <p:cNvSpPr>
              <a:spLocks noChangeArrowheads="1"/>
            </p:cNvSpPr>
            <p:nvPr/>
          </p:nvSpPr>
          <p:spPr bwMode="auto">
            <a:xfrm>
              <a:off x="2657" y="913"/>
              <a:ext cx="1046" cy="287"/>
            </a:xfrm>
            <a:prstGeom prst="rect">
              <a:avLst/>
            </a:prstGeom>
            <a:grpFill/>
            <a:ln w="9525">
              <a:noFill/>
              <a:miter lim="800000"/>
              <a:headEnd/>
              <a:tailEnd/>
            </a:ln>
          </p:spPr>
          <p:txBody>
            <a:bodyPr anchor="ctr"/>
            <a:lstStyle/>
            <a:p>
              <a:pPr>
                <a:spcBef>
                  <a:spcPct val="45000"/>
                </a:spcBef>
                <a:buClr>
                  <a:srgbClr val="00B85C"/>
                </a:buClr>
                <a:buSzPct val="120000"/>
                <a:buFont typeface="Wingdings" pitchFamily="2" charset="2"/>
                <a:buNone/>
              </a:pPr>
              <a:r>
                <a:rPr lang="en-US" sz="2400" dirty="0">
                  <a:latin typeface="Arial"/>
                  <a:cs typeface="Arial"/>
                </a:rPr>
                <a:t>produced</a:t>
              </a:r>
            </a:p>
          </p:txBody>
        </p:sp>
      </p:grpSp>
      <p:sp>
        <p:nvSpPr>
          <p:cNvPr id="75" name="Rectangle 65"/>
          <p:cNvSpPr>
            <a:spLocks noChangeArrowheads="1"/>
          </p:cNvSpPr>
          <p:nvPr/>
        </p:nvSpPr>
        <p:spPr bwMode="auto">
          <a:xfrm>
            <a:off x="4217988" y="838200"/>
            <a:ext cx="1660525" cy="455613"/>
          </a:xfrm>
          <a:prstGeom prst="rect">
            <a:avLst/>
          </a:prstGeom>
          <a:solidFill>
            <a:schemeClr val="accent1"/>
          </a:solidFill>
          <a:ln w="9525">
            <a:noFill/>
            <a:miter lim="800000"/>
            <a:headEnd/>
            <a:tailEnd/>
          </a:ln>
        </p:spPr>
        <p:txBody>
          <a:bodyPr anchor="ctr" anchorCtr="1"/>
          <a:lstStyle/>
          <a:p>
            <a:pPr algn="ctr">
              <a:spcBef>
                <a:spcPct val="45000"/>
              </a:spcBef>
              <a:buClr>
                <a:srgbClr val="00B85C"/>
              </a:buClr>
              <a:buSzPct val="120000"/>
              <a:buFont typeface="Wingdings" pitchFamily="2" charset="2"/>
              <a:buNone/>
            </a:pPr>
            <a:endParaRPr lang="en-US" sz="2400">
              <a:latin typeface="Arial"/>
              <a:cs typeface="Arial"/>
            </a:endParaRPr>
          </a:p>
        </p:txBody>
      </p:sp>
      <p:sp>
        <p:nvSpPr>
          <p:cNvPr id="76" name="Line 66"/>
          <p:cNvSpPr>
            <a:spLocks noChangeShapeType="1"/>
          </p:cNvSpPr>
          <p:nvPr/>
        </p:nvSpPr>
        <p:spPr bwMode="auto">
          <a:xfrm>
            <a:off x="4217988" y="838200"/>
            <a:ext cx="1660525" cy="0"/>
          </a:xfrm>
          <a:prstGeom prst="line">
            <a:avLst/>
          </a:prstGeom>
          <a:noFill/>
          <a:ln w="28575" cap="sq">
            <a:noFill/>
            <a:round/>
            <a:headEnd/>
            <a:tailEnd/>
          </a:ln>
        </p:spPr>
        <p:txBody>
          <a:bodyPr/>
          <a:lstStyle/>
          <a:p>
            <a:endParaRPr lang="en-US">
              <a:latin typeface="Arial"/>
              <a:cs typeface="Arial"/>
            </a:endParaRPr>
          </a:p>
        </p:txBody>
      </p:sp>
      <p:sp>
        <p:nvSpPr>
          <p:cNvPr id="77" name="Line 68"/>
          <p:cNvSpPr>
            <a:spLocks noChangeShapeType="1"/>
          </p:cNvSpPr>
          <p:nvPr/>
        </p:nvSpPr>
        <p:spPr bwMode="auto">
          <a:xfrm>
            <a:off x="4217988" y="2682875"/>
            <a:ext cx="4513262" cy="0"/>
          </a:xfrm>
          <a:prstGeom prst="line">
            <a:avLst/>
          </a:prstGeom>
          <a:noFill/>
          <a:ln w="12700">
            <a:solidFill>
              <a:schemeClr val="tx1"/>
            </a:solidFill>
            <a:round/>
            <a:headEnd/>
            <a:tailEnd/>
          </a:ln>
        </p:spPr>
        <p:txBody>
          <a:bodyPr/>
          <a:lstStyle/>
          <a:p>
            <a:endParaRPr lang="en-US">
              <a:latin typeface="Arial"/>
              <a:cs typeface="Arial"/>
            </a:endParaRPr>
          </a:p>
        </p:txBody>
      </p:sp>
      <p:sp>
        <p:nvSpPr>
          <p:cNvPr id="78" name="Line 69"/>
          <p:cNvSpPr>
            <a:spLocks noChangeShapeType="1"/>
          </p:cNvSpPr>
          <p:nvPr/>
        </p:nvSpPr>
        <p:spPr bwMode="auto">
          <a:xfrm>
            <a:off x="4217988" y="3503613"/>
            <a:ext cx="1660525" cy="0"/>
          </a:xfrm>
          <a:prstGeom prst="line">
            <a:avLst/>
          </a:prstGeom>
          <a:noFill/>
          <a:ln w="28575" cap="sq">
            <a:noFill/>
            <a:round/>
            <a:headEnd/>
            <a:tailEnd/>
          </a:ln>
        </p:spPr>
        <p:txBody>
          <a:bodyPr/>
          <a:lstStyle/>
          <a:p>
            <a:endParaRPr lang="en-US">
              <a:latin typeface="Arial"/>
              <a:cs typeface="Arial"/>
            </a:endParaRPr>
          </a:p>
        </p:txBody>
      </p:sp>
      <p:sp>
        <p:nvSpPr>
          <p:cNvPr id="79" name="Line 70"/>
          <p:cNvSpPr>
            <a:spLocks noChangeShapeType="1"/>
          </p:cNvSpPr>
          <p:nvPr/>
        </p:nvSpPr>
        <p:spPr bwMode="auto">
          <a:xfrm>
            <a:off x="4217988" y="838200"/>
            <a:ext cx="0" cy="455613"/>
          </a:xfrm>
          <a:prstGeom prst="line">
            <a:avLst/>
          </a:prstGeom>
          <a:noFill/>
          <a:ln w="28575" cap="sq">
            <a:noFill/>
            <a:round/>
            <a:headEnd/>
            <a:tailEnd/>
          </a:ln>
        </p:spPr>
        <p:txBody>
          <a:bodyPr/>
          <a:lstStyle/>
          <a:p>
            <a:endParaRPr lang="en-US">
              <a:latin typeface="Arial"/>
              <a:cs typeface="Arial"/>
            </a:endParaRPr>
          </a:p>
        </p:txBody>
      </p:sp>
      <p:grpSp>
        <p:nvGrpSpPr>
          <p:cNvPr id="80" name="Group 87"/>
          <p:cNvGrpSpPr>
            <a:grpSpLocks/>
          </p:cNvGrpSpPr>
          <p:nvPr/>
        </p:nvGrpSpPr>
        <p:grpSpPr bwMode="auto">
          <a:xfrm>
            <a:off x="4217988" y="838200"/>
            <a:ext cx="4513262" cy="2665413"/>
            <a:chOff x="2657" y="626"/>
            <a:chExt cx="2843" cy="1679"/>
          </a:xfrm>
          <a:solidFill>
            <a:schemeClr val="accent1"/>
          </a:solidFill>
        </p:grpSpPr>
        <p:sp>
          <p:nvSpPr>
            <p:cNvPr id="81" name="Rectangle 63"/>
            <p:cNvSpPr>
              <a:spLocks noChangeArrowheads="1"/>
            </p:cNvSpPr>
            <p:nvPr/>
          </p:nvSpPr>
          <p:spPr bwMode="auto">
            <a:xfrm>
              <a:off x="4726" y="626"/>
              <a:ext cx="774" cy="287"/>
            </a:xfrm>
            <a:prstGeom prst="rect">
              <a:avLst/>
            </a:prstGeom>
            <a:grpFill/>
            <a:ln w="9525">
              <a:noFill/>
              <a:miter lim="800000"/>
              <a:headEnd/>
              <a:tailEnd/>
            </a:ln>
          </p:spPr>
          <p:txBody>
            <a:bodyPr anchor="ctr" anchorCtr="1"/>
            <a:lstStyle/>
            <a:p>
              <a:pPr algn="ctr">
                <a:spcBef>
                  <a:spcPct val="45000"/>
                </a:spcBef>
                <a:buClr>
                  <a:srgbClr val="00B85C"/>
                </a:buClr>
                <a:buSzPct val="120000"/>
                <a:buFont typeface="Wingdings" pitchFamily="2" charset="2"/>
                <a:buNone/>
              </a:pPr>
              <a:r>
                <a:rPr lang="en-US" sz="2400">
                  <a:latin typeface="Arial"/>
                  <a:cs typeface="Arial"/>
                </a:rPr>
                <a:t>wheat</a:t>
              </a:r>
            </a:p>
          </p:txBody>
        </p:sp>
        <p:sp>
          <p:nvSpPr>
            <p:cNvPr id="82" name="Rectangle 64"/>
            <p:cNvSpPr>
              <a:spLocks noChangeArrowheads="1"/>
            </p:cNvSpPr>
            <p:nvPr/>
          </p:nvSpPr>
          <p:spPr bwMode="auto">
            <a:xfrm>
              <a:off x="3703" y="626"/>
              <a:ext cx="1023" cy="287"/>
            </a:xfrm>
            <a:prstGeom prst="rect">
              <a:avLst/>
            </a:prstGeom>
            <a:grpFill/>
            <a:ln w="9525">
              <a:noFill/>
              <a:miter lim="800000"/>
              <a:headEnd/>
              <a:tailEnd/>
            </a:ln>
          </p:spPr>
          <p:txBody>
            <a:bodyPr anchor="ctr" anchorCtr="1"/>
            <a:lstStyle/>
            <a:p>
              <a:pPr algn="ctr">
                <a:spcBef>
                  <a:spcPct val="45000"/>
                </a:spcBef>
                <a:buClr>
                  <a:srgbClr val="00B85C"/>
                </a:buClr>
                <a:buSzPct val="120000"/>
                <a:buFont typeface="Wingdings" pitchFamily="2" charset="2"/>
                <a:buNone/>
              </a:pPr>
              <a:r>
                <a:rPr lang="en-US" sz="2400" dirty="0">
                  <a:latin typeface="Arial"/>
                  <a:cs typeface="Arial"/>
                </a:rPr>
                <a:t>computers</a:t>
              </a:r>
            </a:p>
          </p:txBody>
        </p:sp>
        <p:sp>
          <p:nvSpPr>
            <p:cNvPr id="83" name="Line 67"/>
            <p:cNvSpPr>
              <a:spLocks noChangeShapeType="1"/>
            </p:cNvSpPr>
            <p:nvPr/>
          </p:nvSpPr>
          <p:spPr bwMode="auto">
            <a:xfrm>
              <a:off x="2657" y="913"/>
              <a:ext cx="2843" cy="0"/>
            </a:xfrm>
            <a:prstGeom prst="line">
              <a:avLst/>
            </a:prstGeom>
            <a:grpFill/>
            <a:ln w="12700">
              <a:solidFill>
                <a:schemeClr val="tx1"/>
              </a:solidFill>
              <a:round/>
              <a:headEnd/>
              <a:tailEnd/>
            </a:ln>
          </p:spPr>
          <p:txBody>
            <a:bodyPr/>
            <a:lstStyle/>
            <a:p>
              <a:endParaRPr lang="en-US">
                <a:latin typeface="Arial"/>
                <a:cs typeface="Arial"/>
              </a:endParaRPr>
            </a:p>
          </p:txBody>
        </p:sp>
        <p:sp>
          <p:nvSpPr>
            <p:cNvPr id="84" name="Line 71"/>
            <p:cNvSpPr>
              <a:spLocks noChangeShapeType="1"/>
            </p:cNvSpPr>
            <p:nvPr/>
          </p:nvSpPr>
          <p:spPr bwMode="auto">
            <a:xfrm>
              <a:off x="3703" y="626"/>
              <a:ext cx="0" cy="1679"/>
            </a:xfrm>
            <a:prstGeom prst="line">
              <a:avLst/>
            </a:prstGeom>
            <a:grpFill/>
            <a:ln w="12700">
              <a:solidFill>
                <a:schemeClr val="tx1"/>
              </a:solidFill>
              <a:round/>
              <a:headEnd/>
              <a:tailEnd/>
            </a:ln>
          </p:spPr>
          <p:txBody>
            <a:bodyPr/>
            <a:lstStyle/>
            <a:p>
              <a:endParaRPr lang="en-US">
                <a:latin typeface="Arial"/>
                <a:cs typeface="Arial"/>
              </a:endParaRPr>
            </a:p>
          </p:txBody>
        </p:sp>
        <p:sp>
          <p:nvSpPr>
            <p:cNvPr id="85" name="Line 72"/>
            <p:cNvSpPr>
              <a:spLocks noChangeShapeType="1"/>
            </p:cNvSpPr>
            <p:nvPr/>
          </p:nvSpPr>
          <p:spPr bwMode="auto">
            <a:xfrm>
              <a:off x="4726" y="626"/>
              <a:ext cx="0" cy="1679"/>
            </a:xfrm>
            <a:prstGeom prst="line">
              <a:avLst/>
            </a:prstGeom>
            <a:grpFill/>
            <a:ln w="12700">
              <a:solidFill>
                <a:schemeClr val="tx1"/>
              </a:solidFill>
              <a:round/>
              <a:headEnd/>
              <a:tailEnd/>
            </a:ln>
          </p:spPr>
          <p:txBody>
            <a:bodyPr/>
            <a:lstStyle/>
            <a:p>
              <a:endParaRPr lang="en-US">
                <a:latin typeface="Arial"/>
                <a:cs typeface="Arial"/>
              </a:endParaRPr>
            </a:p>
          </p:txBody>
        </p:sp>
      </p:grpSp>
      <p:sp>
        <p:nvSpPr>
          <p:cNvPr id="86" name="Line 73"/>
          <p:cNvSpPr>
            <a:spLocks noChangeShapeType="1"/>
          </p:cNvSpPr>
          <p:nvPr/>
        </p:nvSpPr>
        <p:spPr bwMode="auto">
          <a:xfrm>
            <a:off x="8731250" y="838200"/>
            <a:ext cx="0" cy="455613"/>
          </a:xfrm>
          <a:prstGeom prst="line">
            <a:avLst/>
          </a:prstGeom>
          <a:noFill/>
          <a:ln w="28575" cap="sq">
            <a:noFill/>
            <a:round/>
            <a:headEnd/>
            <a:tailEnd/>
          </a:ln>
        </p:spPr>
        <p:txBody>
          <a:bodyPr/>
          <a:lstStyle/>
          <a:p>
            <a:endParaRPr lang="en-US">
              <a:latin typeface="Arial"/>
              <a:cs typeface="Arial"/>
            </a:endParaRPr>
          </a:p>
        </p:txBody>
      </p:sp>
      <p:sp>
        <p:nvSpPr>
          <p:cNvPr id="87" name="Line 74"/>
          <p:cNvSpPr>
            <a:spLocks noChangeShapeType="1"/>
          </p:cNvSpPr>
          <p:nvPr/>
        </p:nvSpPr>
        <p:spPr bwMode="auto">
          <a:xfrm>
            <a:off x="5878513" y="838200"/>
            <a:ext cx="1624012" cy="0"/>
          </a:xfrm>
          <a:prstGeom prst="line">
            <a:avLst/>
          </a:prstGeom>
          <a:noFill/>
          <a:ln w="28575" cap="sq">
            <a:noFill/>
            <a:round/>
            <a:headEnd/>
            <a:tailEnd/>
          </a:ln>
        </p:spPr>
        <p:txBody>
          <a:bodyPr/>
          <a:lstStyle/>
          <a:p>
            <a:endParaRPr lang="en-US">
              <a:latin typeface="Arial"/>
              <a:cs typeface="Arial"/>
            </a:endParaRPr>
          </a:p>
        </p:txBody>
      </p:sp>
      <p:sp>
        <p:nvSpPr>
          <p:cNvPr id="88" name="Line 75"/>
          <p:cNvSpPr>
            <a:spLocks noChangeShapeType="1"/>
          </p:cNvSpPr>
          <p:nvPr/>
        </p:nvSpPr>
        <p:spPr bwMode="auto">
          <a:xfrm>
            <a:off x="4217988" y="1293813"/>
            <a:ext cx="0" cy="455612"/>
          </a:xfrm>
          <a:prstGeom prst="line">
            <a:avLst/>
          </a:prstGeom>
          <a:noFill/>
          <a:ln w="28575" cap="sq">
            <a:noFill/>
            <a:round/>
            <a:headEnd/>
            <a:tailEnd/>
          </a:ln>
        </p:spPr>
        <p:txBody>
          <a:bodyPr/>
          <a:lstStyle/>
          <a:p>
            <a:endParaRPr lang="en-US">
              <a:latin typeface="Arial"/>
              <a:cs typeface="Arial"/>
            </a:endParaRPr>
          </a:p>
        </p:txBody>
      </p:sp>
      <p:sp>
        <p:nvSpPr>
          <p:cNvPr id="89" name="Line 76"/>
          <p:cNvSpPr>
            <a:spLocks noChangeShapeType="1"/>
          </p:cNvSpPr>
          <p:nvPr/>
        </p:nvSpPr>
        <p:spPr bwMode="auto">
          <a:xfrm>
            <a:off x="7502525" y="838200"/>
            <a:ext cx="1228725" cy="0"/>
          </a:xfrm>
          <a:prstGeom prst="line">
            <a:avLst/>
          </a:prstGeom>
          <a:noFill/>
          <a:ln w="28575" cap="sq">
            <a:noFill/>
            <a:round/>
            <a:headEnd/>
            <a:tailEnd/>
          </a:ln>
        </p:spPr>
        <p:txBody>
          <a:bodyPr/>
          <a:lstStyle/>
          <a:p>
            <a:endParaRPr lang="en-US">
              <a:latin typeface="Arial"/>
              <a:cs typeface="Arial"/>
            </a:endParaRPr>
          </a:p>
        </p:txBody>
      </p:sp>
      <p:sp>
        <p:nvSpPr>
          <p:cNvPr id="90" name="Line 77"/>
          <p:cNvSpPr>
            <a:spLocks noChangeShapeType="1"/>
          </p:cNvSpPr>
          <p:nvPr/>
        </p:nvSpPr>
        <p:spPr bwMode="auto">
          <a:xfrm>
            <a:off x="8731250" y="1293813"/>
            <a:ext cx="0" cy="455612"/>
          </a:xfrm>
          <a:prstGeom prst="line">
            <a:avLst/>
          </a:prstGeom>
          <a:noFill/>
          <a:ln w="28575" cap="sq">
            <a:noFill/>
            <a:round/>
            <a:headEnd/>
            <a:tailEnd/>
          </a:ln>
        </p:spPr>
        <p:txBody>
          <a:bodyPr/>
          <a:lstStyle/>
          <a:p>
            <a:endParaRPr lang="en-US">
              <a:latin typeface="Arial"/>
              <a:cs typeface="Arial"/>
            </a:endParaRPr>
          </a:p>
        </p:txBody>
      </p:sp>
      <p:sp>
        <p:nvSpPr>
          <p:cNvPr id="91" name="Line 78"/>
          <p:cNvSpPr>
            <a:spLocks noChangeShapeType="1"/>
          </p:cNvSpPr>
          <p:nvPr/>
        </p:nvSpPr>
        <p:spPr bwMode="auto">
          <a:xfrm>
            <a:off x="4217988" y="1749425"/>
            <a:ext cx="0" cy="455613"/>
          </a:xfrm>
          <a:prstGeom prst="line">
            <a:avLst/>
          </a:prstGeom>
          <a:noFill/>
          <a:ln w="28575" cap="sq">
            <a:noFill/>
            <a:round/>
            <a:headEnd/>
            <a:tailEnd/>
          </a:ln>
        </p:spPr>
        <p:txBody>
          <a:bodyPr/>
          <a:lstStyle/>
          <a:p>
            <a:endParaRPr lang="en-US">
              <a:latin typeface="Arial"/>
              <a:cs typeface="Arial"/>
            </a:endParaRPr>
          </a:p>
        </p:txBody>
      </p:sp>
      <p:sp>
        <p:nvSpPr>
          <p:cNvPr id="92" name="Line 79"/>
          <p:cNvSpPr>
            <a:spLocks noChangeShapeType="1"/>
          </p:cNvSpPr>
          <p:nvPr/>
        </p:nvSpPr>
        <p:spPr bwMode="auto">
          <a:xfrm>
            <a:off x="8731250" y="1749425"/>
            <a:ext cx="0" cy="455613"/>
          </a:xfrm>
          <a:prstGeom prst="line">
            <a:avLst/>
          </a:prstGeom>
          <a:noFill/>
          <a:ln w="28575" cap="sq">
            <a:noFill/>
            <a:round/>
            <a:headEnd/>
            <a:tailEnd/>
          </a:ln>
        </p:spPr>
        <p:txBody>
          <a:bodyPr/>
          <a:lstStyle/>
          <a:p>
            <a:endParaRPr lang="en-US">
              <a:latin typeface="Arial"/>
              <a:cs typeface="Arial"/>
            </a:endParaRPr>
          </a:p>
        </p:txBody>
      </p:sp>
      <p:sp>
        <p:nvSpPr>
          <p:cNvPr id="93" name="Line 80"/>
          <p:cNvSpPr>
            <a:spLocks noChangeShapeType="1"/>
          </p:cNvSpPr>
          <p:nvPr/>
        </p:nvSpPr>
        <p:spPr bwMode="auto">
          <a:xfrm>
            <a:off x="4217988" y="2205038"/>
            <a:ext cx="0" cy="477837"/>
          </a:xfrm>
          <a:prstGeom prst="line">
            <a:avLst/>
          </a:prstGeom>
          <a:noFill/>
          <a:ln w="28575" cap="sq">
            <a:noFill/>
            <a:round/>
            <a:headEnd/>
            <a:tailEnd/>
          </a:ln>
        </p:spPr>
        <p:txBody>
          <a:bodyPr/>
          <a:lstStyle/>
          <a:p>
            <a:endParaRPr lang="en-US">
              <a:latin typeface="Arial"/>
              <a:cs typeface="Arial"/>
            </a:endParaRPr>
          </a:p>
        </p:txBody>
      </p:sp>
      <p:sp>
        <p:nvSpPr>
          <p:cNvPr id="94" name="Line 81"/>
          <p:cNvSpPr>
            <a:spLocks noChangeShapeType="1"/>
          </p:cNvSpPr>
          <p:nvPr/>
        </p:nvSpPr>
        <p:spPr bwMode="auto">
          <a:xfrm>
            <a:off x="8731250" y="2205038"/>
            <a:ext cx="0" cy="477837"/>
          </a:xfrm>
          <a:prstGeom prst="line">
            <a:avLst/>
          </a:prstGeom>
          <a:noFill/>
          <a:ln w="28575" cap="sq">
            <a:noFill/>
            <a:round/>
            <a:headEnd/>
            <a:tailEnd/>
          </a:ln>
        </p:spPr>
        <p:txBody>
          <a:bodyPr/>
          <a:lstStyle/>
          <a:p>
            <a:endParaRPr lang="en-US">
              <a:latin typeface="Arial"/>
              <a:cs typeface="Arial"/>
            </a:endParaRPr>
          </a:p>
        </p:txBody>
      </p:sp>
      <p:sp>
        <p:nvSpPr>
          <p:cNvPr id="95" name="Line 82"/>
          <p:cNvSpPr>
            <a:spLocks noChangeShapeType="1"/>
          </p:cNvSpPr>
          <p:nvPr/>
        </p:nvSpPr>
        <p:spPr bwMode="auto">
          <a:xfrm>
            <a:off x="4217988" y="2682875"/>
            <a:ext cx="0" cy="820738"/>
          </a:xfrm>
          <a:prstGeom prst="line">
            <a:avLst/>
          </a:prstGeom>
          <a:noFill/>
          <a:ln w="28575" cap="sq">
            <a:noFill/>
            <a:round/>
            <a:headEnd/>
            <a:tailEnd/>
          </a:ln>
        </p:spPr>
        <p:txBody>
          <a:bodyPr/>
          <a:lstStyle/>
          <a:p>
            <a:endParaRPr lang="en-US">
              <a:latin typeface="Arial"/>
              <a:cs typeface="Arial"/>
            </a:endParaRPr>
          </a:p>
        </p:txBody>
      </p:sp>
      <p:sp>
        <p:nvSpPr>
          <p:cNvPr id="96" name="Line 83"/>
          <p:cNvSpPr>
            <a:spLocks noChangeShapeType="1"/>
          </p:cNvSpPr>
          <p:nvPr/>
        </p:nvSpPr>
        <p:spPr bwMode="auto">
          <a:xfrm>
            <a:off x="8731250" y="2682875"/>
            <a:ext cx="0" cy="820738"/>
          </a:xfrm>
          <a:prstGeom prst="line">
            <a:avLst/>
          </a:prstGeom>
          <a:noFill/>
          <a:ln w="28575" cap="sq">
            <a:noFill/>
            <a:round/>
            <a:headEnd/>
            <a:tailEnd/>
          </a:ln>
        </p:spPr>
        <p:txBody>
          <a:bodyPr/>
          <a:lstStyle/>
          <a:p>
            <a:endParaRPr lang="en-US">
              <a:latin typeface="Arial"/>
              <a:cs typeface="Arial"/>
            </a:endParaRPr>
          </a:p>
        </p:txBody>
      </p:sp>
      <p:sp>
        <p:nvSpPr>
          <p:cNvPr id="97" name="Line 84"/>
          <p:cNvSpPr>
            <a:spLocks noChangeShapeType="1"/>
          </p:cNvSpPr>
          <p:nvPr/>
        </p:nvSpPr>
        <p:spPr bwMode="auto">
          <a:xfrm>
            <a:off x="5878513" y="3503613"/>
            <a:ext cx="1624012" cy="0"/>
          </a:xfrm>
          <a:prstGeom prst="line">
            <a:avLst/>
          </a:prstGeom>
          <a:noFill/>
          <a:ln w="28575" cap="sq">
            <a:noFill/>
            <a:round/>
            <a:headEnd/>
            <a:tailEnd/>
          </a:ln>
        </p:spPr>
        <p:txBody>
          <a:bodyPr/>
          <a:lstStyle/>
          <a:p>
            <a:endParaRPr lang="en-US">
              <a:latin typeface="Arial"/>
              <a:cs typeface="Arial"/>
            </a:endParaRPr>
          </a:p>
        </p:txBody>
      </p:sp>
      <p:sp>
        <p:nvSpPr>
          <p:cNvPr id="98" name="Line 85"/>
          <p:cNvSpPr>
            <a:spLocks noChangeShapeType="1"/>
          </p:cNvSpPr>
          <p:nvPr/>
        </p:nvSpPr>
        <p:spPr bwMode="auto">
          <a:xfrm>
            <a:off x="7502525" y="3503613"/>
            <a:ext cx="1228725" cy="0"/>
          </a:xfrm>
          <a:prstGeom prst="line">
            <a:avLst/>
          </a:prstGeom>
          <a:noFill/>
          <a:ln w="28575" cap="sq">
            <a:noFill/>
            <a:round/>
            <a:headEnd/>
            <a:tailEnd/>
          </a:ln>
        </p:spPr>
        <p:txBody>
          <a:bodyPr/>
          <a:lstStyle/>
          <a:p>
            <a:endParaRPr lang="en-US">
              <a:latin typeface="Arial"/>
              <a:cs typeface="Arial"/>
            </a:endParaRPr>
          </a:p>
        </p:txBody>
      </p:sp>
    </p:spTree>
    <p:extLst>
      <p:ext uri="{BB962C8B-B14F-4D97-AF65-F5344CB8AC3E}">
        <p14:creationId xmlns:p14="http://schemas.microsoft.com/office/powerpoint/2010/main" val="2388258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left)">
                                      <p:cBhvr>
                                        <p:cTn id="7" dur="500"/>
                                        <p:tgtEl>
                                          <p:spTgt spid="71"/>
                                        </p:tgtEl>
                                      </p:cBhvr>
                                    </p:animEffect>
                                  </p:childTnLst>
                                </p:cTn>
                              </p:par>
                            </p:childTnLst>
                          </p:cTn>
                        </p:par>
                        <p:par>
                          <p:cTn id="8" fill="hold">
                            <p:stCondLst>
                              <p:cond delay="500"/>
                            </p:stCondLst>
                            <p:childTnLst>
                              <p:par>
                                <p:cTn id="9" presetID="18" presetClass="entr" presetSubtype="3" fill="hold"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strips(upRight)">
                                      <p:cBhvr>
                                        <p:cTn id="11" dur="500"/>
                                        <p:tgtEl>
                                          <p:spTgt spid="4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wipe(left)">
                                      <p:cBhvr>
                                        <p:cTn id="16" dur="500"/>
                                        <p:tgtEl>
                                          <p:spTgt spid="6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wipe(left)">
                                      <p:cBhvr>
                                        <p:cTn id="21" dur="500"/>
                                        <p:tgtEl>
                                          <p:spTgt spid="6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77"/>
                                        </p:tgtEl>
                                        <p:attrNameLst>
                                          <p:attrName>style.visibility</p:attrName>
                                        </p:attrNameLst>
                                      </p:cBhvr>
                                      <p:to>
                                        <p:strVal val="visible"/>
                                      </p:to>
                                    </p:set>
                                    <p:animEffect transition="in" filter="wipe(left)">
                                      <p:cBhvr>
                                        <p:cTn id="26" dur="500"/>
                                        <p:tgtEl>
                                          <p:spTgt spid="77"/>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59"/>
                                        </p:tgtEl>
                                        <p:attrNameLst>
                                          <p:attrName>style.visibility</p:attrName>
                                        </p:attrNameLst>
                                      </p:cBhvr>
                                      <p:to>
                                        <p:strVal val="visible"/>
                                      </p:to>
                                    </p:set>
                                    <p:animEffect transition="in" filter="wipe(left)">
                                      <p:cBhvr>
                                        <p:cTn id="30" dur="500"/>
                                        <p:tgtEl>
                                          <p:spTgt spid="59"/>
                                        </p:tgtEl>
                                      </p:cBhvr>
                                    </p:animEffect>
                                  </p:childTnLst>
                                </p:cTn>
                              </p:par>
                              <p:par>
                                <p:cTn id="31" presetID="18" presetClass="entr" presetSubtype="3" fill="hold" nodeType="with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strips(upRight)">
                                      <p:cBhvr>
                                        <p:cTn id="33" dur="10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 for the answers to these questions:</a:t>
            </a:r>
          </a:p>
        </p:txBody>
      </p:sp>
      <p:sp>
        <p:nvSpPr>
          <p:cNvPr id="3" name="Content Placeholder 2"/>
          <p:cNvSpPr>
            <a:spLocks noGrp="1"/>
          </p:cNvSpPr>
          <p:nvPr>
            <p:ph idx="1"/>
          </p:nvPr>
        </p:nvSpPr>
        <p:spPr/>
        <p:txBody>
          <a:bodyPr/>
          <a:lstStyle/>
          <a:p>
            <a:r>
              <a:rPr lang="en-US" dirty="0"/>
              <a:t>Why do people – and nations – choose to be economically interdependent?</a:t>
            </a:r>
          </a:p>
          <a:p>
            <a:r>
              <a:rPr lang="en-US" dirty="0"/>
              <a:t>How can trade make everyone better off?</a:t>
            </a:r>
          </a:p>
          <a:p>
            <a:r>
              <a:rPr lang="en-US" dirty="0"/>
              <a:t>What is absolute advantage?  </a:t>
            </a:r>
          </a:p>
          <a:p>
            <a:r>
              <a:rPr lang="en-US" dirty="0"/>
              <a:t>What is comparative advantage? </a:t>
            </a:r>
          </a:p>
          <a:p>
            <a:r>
              <a:rPr lang="en-US" dirty="0"/>
              <a:t>How are these concepts similar?  </a:t>
            </a:r>
          </a:p>
          <a:p>
            <a:r>
              <a:rPr lang="en-US" dirty="0"/>
              <a:t>How are they different? </a:t>
            </a:r>
          </a:p>
          <a:p>
            <a:endParaRPr lang="en-US" dirty="0"/>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2</a:t>
            </a:fld>
            <a:endParaRPr lang="en-US"/>
          </a:p>
        </p:txBody>
      </p:sp>
    </p:spTree>
    <p:extLst>
      <p:ext uri="{BB962C8B-B14F-4D97-AF65-F5344CB8AC3E}">
        <p14:creationId xmlns:p14="http://schemas.microsoft.com/office/powerpoint/2010/main" val="955179195"/>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550" y="0"/>
            <a:ext cx="8934450" cy="444500"/>
          </a:xfrm>
        </p:spPr>
        <p:txBody>
          <a:bodyPr/>
          <a:lstStyle/>
          <a:p>
            <a:r>
              <a:rPr lang="en-US" sz="3000" dirty="0">
                <a:solidFill>
                  <a:schemeClr val="accent6">
                    <a:lumMod val="50000"/>
                  </a:schemeClr>
                </a:solidFill>
              </a:rPr>
              <a:t>Active Learning 3    </a:t>
            </a:r>
            <a:r>
              <a:rPr lang="en-US" sz="2600" b="1" dirty="0">
                <a:solidFill>
                  <a:srgbClr val="AE1221"/>
                </a:solidFill>
              </a:rPr>
              <a:t>B. </a:t>
            </a:r>
            <a:r>
              <a:rPr lang="en-US" sz="2600" dirty="0">
                <a:solidFill>
                  <a:srgbClr val="AE1221"/>
                </a:solidFill>
              </a:rPr>
              <a:t>Japan’s Consumption With Trade</a:t>
            </a:r>
          </a:p>
        </p:txBody>
      </p:sp>
      <p:sp>
        <p:nvSpPr>
          <p:cNvPr id="4" name="Slide Number Placeholder 3"/>
          <p:cNvSpPr>
            <a:spLocks noGrp="1"/>
          </p:cNvSpPr>
          <p:nvPr>
            <p:ph type="sldNum" sz="quarter" idx="13"/>
          </p:nvPr>
        </p:nvSpPr>
        <p:spPr/>
        <p:txBody>
          <a:bodyPr/>
          <a:lstStyle/>
          <a:p>
            <a:pPr>
              <a:defRPr/>
            </a:pPr>
            <a:fld id="{2F37425F-5E17-4209-B948-B5CE2119E408}" type="slidenum">
              <a:rPr lang="en-US" smtClean="0"/>
              <a:pPr>
                <a:defRPr/>
              </a:pPr>
              <a:t>20</a:t>
            </a:fld>
            <a:endParaRPr lang="en-US" dirty="0"/>
          </a:p>
        </p:txBody>
      </p:sp>
      <p:grpSp>
        <p:nvGrpSpPr>
          <p:cNvPr id="6" name="Group 4"/>
          <p:cNvGrpSpPr>
            <a:grpSpLocks/>
          </p:cNvGrpSpPr>
          <p:nvPr/>
        </p:nvGrpSpPr>
        <p:grpSpPr bwMode="auto">
          <a:xfrm>
            <a:off x="288925" y="1144588"/>
            <a:ext cx="7348538" cy="4759325"/>
            <a:chOff x="559" y="955"/>
            <a:chExt cx="4629" cy="2998"/>
          </a:xfrm>
        </p:grpSpPr>
        <p:sp>
          <p:nvSpPr>
            <p:cNvPr id="7" name="Text Box 5"/>
            <p:cNvSpPr txBox="1">
              <a:spLocks noChangeArrowheads="1"/>
            </p:cNvSpPr>
            <p:nvPr/>
          </p:nvSpPr>
          <p:spPr bwMode="auto">
            <a:xfrm>
              <a:off x="3981" y="3420"/>
              <a:ext cx="1207" cy="288"/>
            </a:xfrm>
            <a:prstGeom prst="rect">
              <a:avLst/>
            </a:prstGeom>
            <a:noFill/>
            <a:ln w="9525">
              <a:noFill/>
              <a:miter lim="800000"/>
              <a:headEnd/>
              <a:tailEnd/>
            </a:ln>
          </p:spPr>
          <p:txBody>
            <a:bodyPr>
              <a:spAutoFit/>
            </a:bodyPr>
            <a:lstStyle/>
            <a:p>
              <a:pPr>
                <a:spcBef>
                  <a:spcPct val="50000"/>
                </a:spcBef>
              </a:pPr>
              <a:r>
                <a:rPr lang="en-US" sz="2400" b="1" dirty="0">
                  <a:latin typeface="Arial"/>
                  <a:cs typeface="Arial"/>
                </a:rPr>
                <a:t>Computers</a:t>
              </a:r>
            </a:p>
          </p:txBody>
        </p:sp>
        <p:sp>
          <p:nvSpPr>
            <p:cNvPr id="8" name="Text Box 6"/>
            <p:cNvSpPr txBox="1">
              <a:spLocks noChangeArrowheads="1"/>
            </p:cNvSpPr>
            <p:nvPr/>
          </p:nvSpPr>
          <p:spPr bwMode="auto">
            <a:xfrm>
              <a:off x="633" y="955"/>
              <a:ext cx="700" cy="523"/>
            </a:xfrm>
            <a:prstGeom prst="rect">
              <a:avLst/>
            </a:prstGeom>
            <a:noFill/>
            <a:ln w="9525">
              <a:noFill/>
              <a:miter lim="800000"/>
              <a:headEnd/>
              <a:tailEnd/>
            </a:ln>
          </p:spPr>
          <p:txBody>
            <a:bodyPr>
              <a:spAutoFit/>
            </a:bodyPr>
            <a:lstStyle/>
            <a:p>
              <a:pPr>
                <a:spcBef>
                  <a:spcPct val="50000"/>
                </a:spcBef>
              </a:pPr>
              <a:r>
                <a:rPr lang="en-US" sz="2400" b="1">
                  <a:latin typeface="Arial"/>
                  <a:cs typeface="Arial"/>
                </a:rPr>
                <a:t>Wheat (tons)</a:t>
              </a:r>
            </a:p>
          </p:txBody>
        </p:sp>
        <p:grpSp>
          <p:nvGrpSpPr>
            <p:cNvPr id="9" name="Group 7"/>
            <p:cNvGrpSpPr>
              <a:grpSpLocks/>
            </p:cNvGrpSpPr>
            <p:nvPr/>
          </p:nvGrpSpPr>
          <p:grpSpPr bwMode="auto">
            <a:xfrm>
              <a:off x="559" y="1379"/>
              <a:ext cx="3521" cy="2574"/>
              <a:chOff x="559" y="1379"/>
              <a:chExt cx="3521" cy="2574"/>
            </a:xfrm>
          </p:grpSpPr>
          <p:grpSp>
            <p:nvGrpSpPr>
              <p:cNvPr id="10" name="Group 8"/>
              <p:cNvGrpSpPr>
                <a:grpSpLocks/>
              </p:cNvGrpSpPr>
              <p:nvPr/>
            </p:nvGrpSpPr>
            <p:grpSpPr bwMode="auto">
              <a:xfrm>
                <a:off x="1259" y="1379"/>
                <a:ext cx="2780" cy="2170"/>
                <a:chOff x="2416" y="1770"/>
                <a:chExt cx="610" cy="548"/>
              </a:xfrm>
            </p:grpSpPr>
            <p:sp>
              <p:nvSpPr>
                <p:cNvPr id="27" name="Line 9"/>
                <p:cNvSpPr>
                  <a:spLocks noChangeShapeType="1"/>
                </p:cNvSpPr>
                <p:nvPr/>
              </p:nvSpPr>
              <p:spPr bwMode="auto">
                <a:xfrm>
                  <a:off x="2416" y="1770"/>
                  <a:ext cx="0" cy="548"/>
                </a:xfrm>
                <a:prstGeom prst="line">
                  <a:avLst/>
                </a:prstGeom>
                <a:noFill/>
                <a:ln w="9525">
                  <a:solidFill>
                    <a:schemeClr val="tx1"/>
                  </a:solidFill>
                  <a:round/>
                  <a:headEnd/>
                  <a:tailEnd/>
                </a:ln>
              </p:spPr>
              <p:txBody>
                <a:bodyPr/>
                <a:lstStyle/>
                <a:p>
                  <a:endParaRPr lang="en-US">
                    <a:latin typeface="Arial"/>
                    <a:cs typeface="Arial"/>
                  </a:endParaRPr>
                </a:p>
              </p:txBody>
            </p:sp>
            <p:sp>
              <p:nvSpPr>
                <p:cNvPr id="28" name="Line 10"/>
                <p:cNvSpPr>
                  <a:spLocks noChangeShapeType="1"/>
                </p:cNvSpPr>
                <p:nvPr/>
              </p:nvSpPr>
              <p:spPr bwMode="auto">
                <a:xfrm>
                  <a:off x="2416" y="2318"/>
                  <a:ext cx="610" cy="0"/>
                </a:xfrm>
                <a:prstGeom prst="line">
                  <a:avLst/>
                </a:prstGeom>
                <a:noFill/>
                <a:ln w="9525">
                  <a:solidFill>
                    <a:schemeClr val="tx1"/>
                  </a:solidFill>
                  <a:round/>
                  <a:headEnd/>
                  <a:tailEnd/>
                </a:ln>
              </p:spPr>
              <p:txBody>
                <a:bodyPr/>
                <a:lstStyle/>
                <a:p>
                  <a:endParaRPr lang="en-US">
                    <a:latin typeface="Arial"/>
                    <a:cs typeface="Arial"/>
                  </a:endParaRPr>
                </a:p>
              </p:txBody>
            </p:sp>
          </p:grpSp>
          <p:grpSp>
            <p:nvGrpSpPr>
              <p:cNvPr id="11" name="Group 11"/>
              <p:cNvGrpSpPr>
                <a:grpSpLocks/>
              </p:cNvGrpSpPr>
              <p:nvPr/>
            </p:nvGrpSpPr>
            <p:grpSpPr bwMode="auto">
              <a:xfrm>
                <a:off x="559" y="1659"/>
                <a:ext cx="700" cy="288"/>
                <a:chOff x="559" y="1659"/>
                <a:chExt cx="700" cy="288"/>
              </a:xfrm>
            </p:grpSpPr>
            <p:sp>
              <p:nvSpPr>
                <p:cNvPr id="25" name="Line 12"/>
                <p:cNvSpPr>
                  <a:spLocks noChangeShapeType="1"/>
                </p:cNvSpPr>
                <p:nvPr/>
              </p:nvSpPr>
              <p:spPr bwMode="auto">
                <a:xfrm flipH="1">
                  <a:off x="1153" y="1819"/>
                  <a:ext cx="106" cy="0"/>
                </a:xfrm>
                <a:prstGeom prst="line">
                  <a:avLst/>
                </a:prstGeom>
                <a:noFill/>
                <a:ln w="3175">
                  <a:solidFill>
                    <a:schemeClr val="tx1"/>
                  </a:solidFill>
                  <a:round/>
                  <a:headEnd/>
                  <a:tailEnd/>
                </a:ln>
              </p:spPr>
              <p:txBody>
                <a:bodyPr/>
                <a:lstStyle/>
                <a:p>
                  <a:endParaRPr lang="en-US">
                    <a:latin typeface="Arial"/>
                    <a:cs typeface="Arial"/>
                  </a:endParaRPr>
                </a:p>
              </p:txBody>
            </p:sp>
            <p:sp>
              <p:nvSpPr>
                <p:cNvPr id="26" name="Text Box 13"/>
                <p:cNvSpPr txBox="1">
                  <a:spLocks noChangeArrowheads="1"/>
                </p:cNvSpPr>
                <p:nvPr/>
              </p:nvSpPr>
              <p:spPr bwMode="auto">
                <a:xfrm>
                  <a:off x="559" y="1659"/>
                  <a:ext cx="607" cy="288"/>
                </a:xfrm>
                <a:prstGeom prst="rect">
                  <a:avLst/>
                </a:prstGeom>
                <a:noFill/>
                <a:ln w="9525">
                  <a:noFill/>
                  <a:miter lim="800000"/>
                  <a:headEnd/>
                  <a:tailEnd/>
                </a:ln>
              </p:spPr>
              <p:txBody>
                <a:bodyPr>
                  <a:spAutoFit/>
                </a:bodyPr>
                <a:lstStyle/>
                <a:p>
                  <a:pPr>
                    <a:spcBef>
                      <a:spcPct val="50000"/>
                    </a:spcBef>
                  </a:pPr>
                  <a:r>
                    <a:rPr lang="en-US" sz="2400">
                      <a:latin typeface="Arial"/>
                      <a:cs typeface="Arial"/>
                    </a:rPr>
                    <a:t>2,000</a:t>
                  </a:r>
                </a:p>
              </p:txBody>
            </p:sp>
          </p:grpSp>
          <p:grpSp>
            <p:nvGrpSpPr>
              <p:cNvPr id="12" name="Group 14"/>
              <p:cNvGrpSpPr>
                <a:grpSpLocks/>
              </p:cNvGrpSpPr>
              <p:nvPr/>
            </p:nvGrpSpPr>
            <p:grpSpPr bwMode="auto">
              <a:xfrm>
                <a:off x="559" y="2528"/>
                <a:ext cx="700" cy="288"/>
                <a:chOff x="559" y="2528"/>
                <a:chExt cx="700" cy="288"/>
              </a:xfrm>
            </p:grpSpPr>
            <p:sp>
              <p:nvSpPr>
                <p:cNvPr id="23" name="Line 15"/>
                <p:cNvSpPr>
                  <a:spLocks noChangeShapeType="1"/>
                </p:cNvSpPr>
                <p:nvPr/>
              </p:nvSpPr>
              <p:spPr bwMode="auto">
                <a:xfrm flipH="1">
                  <a:off x="1153" y="2688"/>
                  <a:ext cx="106" cy="0"/>
                </a:xfrm>
                <a:prstGeom prst="line">
                  <a:avLst/>
                </a:prstGeom>
                <a:noFill/>
                <a:ln w="3175">
                  <a:solidFill>
                    <a:schemeClr val="tx1"/>
                  </a:solidFill>
                  <a:round/>
                  <a:headEnd/>
                  <a:tailEnd/>
                </a:ln>
              </p:spPr>
              <p:txBody>
                <a:bodyPr/>
                <a:lstStyle/>
                <a:p>
                  <a:endParaRPr lang="en-US">
                    <a:latin typeface="Arial"/>
                    <a:cs typeface="Arial"/>
                  </a:endParaRPr>
                </a:p>
              </p:txBody>
            </p:sp>
            <p:sp>
              <p:nvSpPr>
                <p:cNvPr id="24" name="Text Box 16"/>
                <p:cNvSpPr txBox="1">
                  <a:spLocks noChangeArrowheads="1"/>
                </p:cNvSpPr>
                <p:nvPr/>
              </p:nvSpPr>
              <p:spPr bwMode="auto">
                <a:xfrm>
                  <a:off x="559" y="2528"/>
                  <a:ext cx="607" cy="288"/>
                </a:xfrm>
                <a:prstGeom prst="rect">
                  <a:avLst/>
                </a:prstGeom>
                <a:noFill/>
                <a:ln w="9525">
                  <a:noFill/>
                  <a:miter lim="800000"/>
                  <a:headEnd/>
                  <a:tailEnd/>
                </a:ln>
              </p:spPr>
              <p:txBody>
                <a:bodyPr>
                  <a:spAutoFit/>
                </a:bodyPr>
                <a:lstStyle/>
                <a:p>
                  <a:pPr>
                    <a:spcBef>
                      <a:spcPct val="50000"/>
                    </a:spcBef>
                  </a:pPr>
                  <a:r>
                    <a:rPr lang="en-US" sz="2400">
                      <a:latin typeface="Arial"/>
                      <a:cs typeface="Arial"/>
                    </a:rPr>
                    <a:t>1,000</a:t>
                  </a:r>
                </a:p>
              </p:txBody>
            </p:sp>
          </p:grpSp>
          <p:grpSp>
            <p:nvGrpSpPr>
              <p:cNvPr id="13" name="Group 17"/>
              <p:cNvGrpSpPr>
                <a:grpSpLocks/>
              </p:cNvGrpSpPr>
              <p:nvPr/>
            </p:nvGrpSpPr>
            <p:grpSpPr bwMode="auto">
              <a:xfrm>
                <a:off x="2527" y="3549"/>
                <a:ext cx="743" cy="402"/>
                <a:chOff x="2527" y="3549"/>
                <a:chExt cx="743" cy="402"/>
              </a:xfrm>
            </p:grpSpPr>
            <p:sp>
              <p:nvSpPr>
                <p:cNvPr id="21" name="Line 18"/>
                <p:cNvSpPr>
                  <a:spLocks noChangeShapeType="1"/>
                </p:cNvSpPr>
                <p:nvPr/>
              </p:nvSpPr>
              <p:spPr bwMode="auto">
                <a:xfrm flipV="1">
                  <a:off x="2892" y="3549"/>
                  <a:ext cx="0" cy="102"/>
                </a:xfrm>
                <a:prstGeom prst="line">
                  <a:avLst/>
                </a:prstGeom>
                <a:noFill/>
                <a:ln w="3175">
                  <a:solidFill>
                    <a:schemeClr val="tx1"/>
                  </a:solidFill>
                  <a:round/>
                  <a:headEnd/>
                  <a:tailEnd/>
                </a:ln>
              </p:spPr>
              <p:txBody>
                <a:bodyPr/>
                <a:lstStyle/>
                <a:p>
                  <a:endParaRPr lang="en-US">
                    <a:latin typeface="Arial"/>
                    <a:cs typeface="Arial"/>
                  </a:endParaRPr>
                </a:p>
              </p:txBody>
            </p:sp>
            <p:sp>
              <p:nvSpPr>
                <p:cNvPr id="22" name="Text Box 19"/>
                <p:cNvSpPr txBox="1">
                  <a:spLocks noChangeArrowheads="1"/>
                </p:cNvSpPr>
                <p:nvPr/>
              </p:nvSpPr>
              <p:spPr bwMode="auto">
                <a:xfrm>
                  <a:off x="2527" y="3663"/>
                  <a:ext cx="743"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200</a:t>
                  </a:r>
                </a:p>
              </p:txBody>
            </p:sp>
          </p:grpSp>
          <p:sp>
            <p:nvSpPr>
              <p:cNvPr id="14" name="Text Box 20"/>
              <p:cNvSpPr txBox="1">
                <a:spLocks noChangeArrowheads="1"/>
              </p:cNvSpPr>
              <p:nvPr/>
            </p:nvSpPr>
            <p:spPr bwMode="auto">
              <a:xfrm>
                <a:off x="863" y="3489"/>
                <a:ext cx="427" cy="291"/>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0</a:t>
                </a:r>
              </a:p>
            </p:txBody>
          </p:sp>
          <p:grpSp>
            <p:nvGrpSpPr>
              <p:cNvPr id="15" name="Group 21"/>
              <p:cNvGrpSpPr>
                <a:grpSpLocks/>
              </p:cNvGrpSpPr>
              <p:nvPr/>
            </p:nvGrpSpPr>
            <p:grpSpPr bwMode="auto">
              <a:xfrm>
                <a:off x="1702" y="3546"/>
                <a:ext cx="743" cy="405"/>
                <a:chOff x="1702" y="3546"/>
                <a:chExt cx="743" cy="405"/>
              </a:xfrm>
            </p:grpSpPr>
            <p:sp>
              <p:nvSpPr>
                <p:cNvPr id="19" name="Text Box 22"/>
                <p:cNvSpPr txBox="1">
                  <a:spLocks noChangeArrowheads="1"/>
                </p:cNvSpPr>
                <p:nvPr/>
              </p:nvSpPr>
              <p:spPr bwMode="auto">
                <a:xfrm>
                  <a:off x="1702" y="3663"/>
                  <a:ext cx="743"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100</a:t>
                  </a:r>
                </a:p>
              </p:txBody>
            </p:sp>
            <p:sp>
              <p:nvSpPr>
                <p:cNvPr id="20" name="Line 23"/>
                <p:cNvSpPr>
                  <a:spLocks noChangeShapeType="1"/>
                </p:cNvSpPr>
                <p:nvPr/>
              </p:nvSpPr>
              <p:spPr bwMode="auto">
                <a:xfrm flipV="1">
                  <a:off x="2067" y="3546"/>
                  <a:ext cx="0" cy="102"/>
                </a:xfrm>
                <a:prstGeom prst="line">
                  <a:avLst/>
                </a:prstGeom>
                <a:noFill/>
                <a:ln w="3175">
                  <a:solidFill>
                    <a:schemeClr val="tx1"/>
                  </a:solidFill>
                  <a:round/>
                  <a:headEnd/>
                  <a:tailEnd/>
                </a:ln>
              </p:spPr>
              <p:txBody>
                <a:bodyPr/>
                <a:lstStyle/>
                <a:p>
                  <a:endParaRPr lang="en-US">
                    <a:latin typeface="Arial"/>
                    <a:cs typeface="Arial"/>
                  </a:endParaRPr>
                </a:p>
              </p:txBody>
            </p:sp>
          </p:grpSp>
          <p:grpSp>
            <p:nvGrpSpPr>
              <p:cNvPr id="16" name="Group 24"/>
              <p:cNvGrpSpPr>
                <a:grpSpLocks/>
              </p:cNvGrpSpPr>
              <p:nvPr/>
            </p:nvGrpSpPr>
            <p:grpSpPr bwMode="auto">
              <a:xfrm>
                <a:off x="3336" y="3546"/>
                <a:ext cx="744" cy="407"/>
                <a:chOff x="3336" y="3546"/>
                <a:chExt cx="744" cy="407"/>
              </a:xfrm>
            </p:grpSpPr>
            <p:sp>
              <p:nvSpPr>
                <p:cNvPr id="17" name="Text Box 25"/>
                <p:cNvSpPr txBox="1">
                  <a:spLocks noChangeArrowheads="1"/>
                </p:cNvSpPr>
                <p:nvPr/>
              </p:nvSpPr>
              <p:spPr bwMode="auto">
                <a:xfrm>
                  <a:off x="3336" y="3665"/>
                  <a:ext cx="744"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300</a:t>
                  </a:r>
                </a:p>
              </p:txBody>
            </p:sp>
            <p:sp>
              <p:nvSpPr>
                <p:cNvPr id="18" name="Line 26"/>
                <p:cNvSpPr>
                  <a:spLocks noChangeShapeType="1"/>
                </p:cNvSpPr>
                <p:nvPr/>
              </p:nvSpPr>
              <p:spPr bwMode="auto">
                <a:xfrm flipV="1">
                  <a:off x="3702" y="3546"/>
                  <a:ext cx="0" cy="102"/>
                </a:xfrm>
                <a:prstGeom prst="line">
                  <a:avLst/>
                </a:prstGeom>
                <a:noFill/>
                <a:ln w="3175">
                  <a:solidFill>
                    <a:schemeClr val="tx1"/>
                  </a:solidFill>
                  <a:round/>
                  <a:headEnd/>
                  <a:tailEnd/>
                </a:ln>
              </p:spPr>
              <p:txBody>
                <a:bodyPr/>
                <a:lstStyle/>
                <a:p>
                  <a:endParaRPr lang="en-US">
                    <a:latin typeface="Arial"/>
                    <a:cs typeface="Arial"/>
                  </a:endParaRPr>
                </a:p>
              </p:txBody>
            </p:sp>
          </p:grpSp>
        </p:grpSp>
      </p:grpSp>
      <p:grpSp>
        <p:nvGrpSpPr>
          <p:cNvPr id="29" name="Group 27"/>
          <p:cNvGrpSpPr>
            <a:grpSpLocks/>
          </p:cNvGrpSpPr>
          <p:nvPr/>
        </p:nvGrpSpPr>
        <p:grpSpPr bwMode="auto">
          <a:xfrm>
            <a:off x="1319213" y="3443288"/>
            <a:ext cx="3327400" cy="1884362"/>
            <a:chOff x="831" y="2413"/>
            <a:chExt cx="2096" cy="1187"/>
          </a:xfrm>
        </p:grpSpPr>
        <p:sp>
          <p:nvSpPr>
            <p:cNvPr id="30" name="Line 28"/>
            <p:cNvSpPr>
              <a:spLocks noChangeShapeType="1"/>
            </p:cNvSpPr>
            <p:nvPr/>
          </p:nvSpPr>
          <p:spPr bwMode="auto">
            <a:xfrm>
              <a:off x="876" y="2453"/>
              <a:ext cx="2030" cy="1105"/>
            </a:xfrm>
            <a:prstGeom prst="line">
              <a:avLst/>
            </a:prstGeom>
            <a:noFill/>
            <a:ln w="50800">
              <a:solidFill>
                <a:srgbClr val="333399"/>
              </a:solidFill>
              <a:round/>
              <a:headEnd/>
              <a:tailEnd/>
            </a:ln>
          </p:spPr>
          <p:txBody>
            <a:bodyPr/>
            <a:lstStyle/>
            <a:p>
              <a:endParaRPr lang="en-US">
                <a:latin typeface="Arial"/>
                <a:cs typeface="Arial"/>
              </a:endParaRPr>
            </a:p>
          </p:txBody>
        </p:sp>
        <p:sp>
          <p:nvSpPr>
            <p:cNvPr id="31" name="Oval 29"/>
            <p:cNvSpPr>
              <a:spLocks noChangeArrowheads="1"/>
            </p:cNvSpPr>
            <p:nvPr/>
          </p:nvSpPr>
          <p:spPr bwMode="auto">
            <a:xfrm>
              <a:off x="831" y="2413"/>
              <a:ext cx="89" cy="87"/>
            </a:xfrm>
            <a:prstGeom prst="ellipse">
              <a:avLst/>
            </a:prstGeom>
            <a:solidFill>
              <a:srgbClr val="333399"/>
            </a:solidFill>
            <a:ln w="9525">
              <a:noFill/>
              <a:round/>
              <a:headEnd/>
              <a:tailEnd/>
            </a:ln>
          </p:spPr>
          <p:txBody>
            <a:bodyPr wrap="none" anchor="ctr"/>
            <a:lstStyle/>
            <a:p>
              <a:endParaRPr lang="en-US">
                <a:latin typeface="Arial"/>
                <a:cs typeface="Arial"/>
              </a:endParaRPr>
            </a:p>
          </p:txBody>
        </p:sp>
        <p:sp>
          <p:nvSpPr>
            <p:cNvPr id="32" name="Oval 30"/>
            <p:cNvSpPr>
              <a:spLocks noChangeArrowheads="1"/>
            </p:cNvSpPr>
            <p:nvPr/>
          </p:nvSpPr>
          <p:spPr bwMode="auto">
            <a:xfrm>
              <a:off x="2838" y="3513"/>
              <a:ext cx="89" cy="87"/>
            </a:xfrm>
            <a:prstGeom prst="ellipse">
              <a:avLst/>
            </a:prstGeom>
            <a:solidFill>
              <a:srgbClr val="333399"/>
            </a:solidFill>
            <a:ln w="9525">
              <a:noFill/>
              <a:round/>
              <a:headEnd/>
              <a:tailEnd/>
            </a:ln>
          </p:spPr>
          <p:txBody>
            <a:bodyPr wrap="none" anchor="ctr"/>
            <a:lstStyle/>
            <a:p>
              <a:endParaRPr lang="en-US">
                <a:latin typeface="Arial"/>
                <a:cs typeface="Arial"/>
              </a:endParaRPr>
            </a:p>
          </p:txBody>
        </p:sp>
      </p:grpSp>
      <p:grpSp>
        <p:nvGrpSpPr>
          <p:cNvPr id="33" name="Group 31"/>
          <p:cNvGrpSpPr>
            <a:grpSpLocks/>
          </p:cNvGrpSpPr>
          <p:nvPr/>
        </p:nvGrpSpPr>
        <p:grpSpPr bwMode="auto">
          <a:xfrm>
            <a:off x="1392238" y="4152900"/>
            <a:ext cx="1889125" cy="1109663"/>
            <a:chOff x="877" y="2860"/>
            <a:chExt cx="1190" cy="699"/>
          </a:xfrm>
        </p:grpSpPr>
        <p:grpSp>
          <p:nvGrpSpPr>
            <p:cNvPr id="34" name="Group 32"/>
            <p:cNvGrpSpPr>
              <a:grpSpLocks/>
            </p:cNvGrpSpPr>
            <p:nvPr/>
          </p:nvGrpSpPr>
          <p:grpSpPr bwMode="auto">
            <a:xfrm>
              <a:off x="877" y="2903"/>
              <a:ext cx="1147" cy="656"/>
              <a:chOff x="357" y="2450"/>
              <a:chExt cx="795" cy="646"/>
            </a:xfrm>
          </p:grpSpPr>
          <p:sp>
            <p:nvSpPr>
              <p:cNvPr id="36" name="Line 33"/>
              <p:cNvSpPr>
                <a:spLocks noChangeShapeType="1"/>
              </p:cNvSpPr>
              <p:nvPr/>
            </p:nvSpPr>
            <p:spPr bwMode="auto">
              <a:xfrm>
                <a:off x="357" y="2450"/>
                <a:ext cx="795" cy="0"/>
              </a:xfrm>
              <a:prstGeom prst="line">
                <a:avLst/>
              </a:prstGeom>
              <a:noFill/>
              <a:ln w="9525">
                <a:solidFill>
                  <a:srgbClr val="969696"/>
                </a:solidFill>
                <a:prstDash val="lgDash"/>
                <a:round/>
                <a:headEnd/>
                <a:tailEnd/>
              </a:ln>
            </p:spPr>
            <p:txBody>
              <a:bodyPr/>
              <a:lstStyle/>
              <a:p>
                <a:endParaRPr lang="en-US">
                  <a:latin typeface="Arial"/>
                  <a:cs typeface="Arial"/>
                </a:endParaRPr>
              </a:p>
            </p:txBody>
          </p:sp>
          <p:sp>
            <p:nvSpPr>
              <p:cNvPr id="37" name="Line 34"/>
              <p:cNvSpPr>
                <a:spLocks noChangeShapeType="1"/>
              </p:cNvSpPr>
              <p:nvPr/>
            </p:nvSpPr>
            <p:spPr bwMode="auto">
              <a:xfrm>
                <a:off x="1152" y="2451"/>
                <a:ext cx="0" cy="645"/>
              </a:xfrm>
              <a:prstGeom prst="line">
                <a:avLst/>
              </a:prstGeom>
              <a:noFill/>
              <a:ln w="9525">
                <a:solidFill>
                  <a:srgbClr val="969696"/>
                </a:solidFill>
                <a:prstDash val="lgDash"/>
                <a:round/>
                <a:headEnd/>
                <a:tailEnd/>
              </a:ln>
            </p:spPr>
            <p:txBody>
              <a:bodyPr/>
              <a:lstStyle/>
              <a:p>
                <a:endParaRPr lang="en-US">
                  <a:latin typeface="Arial"/>
                  <a:cs typeface="Arial"/>
                </a:endParaRPr>
              </a:p>
            </p:txBody>
          </p:sp>
        </p:grpSp>
        <p:sp>
          <p:nvSpPr>
            <p:cNvPr id="35" name="Oval 35"/>
            <p:cNvSpPr>
              <a:spLocks noChangeArrowheads="1"/>
            </p:cNvSpPr>
            <p:nvPr/>
          </p:nvSpPr>
          <p:spPr bwMode="auto">
            <a:xfrm>
              <a:off x="1978" y="2860"/>
              <a:ext cx="89" cy="87"/>
            </a:xfrm>
            <a:prstGeom prst="ellipse">
              <a:avLst/>
            </a:prstGeom>
            <a:solidFill>
              <a:srgbClr val="3366FF"/>
            </a:solidFill>
            <a:ln w="9525">
              <a:noFill/>
              <a:round/>
              <a:headEnd/>
              <a:tailEnd/>
            </a:ln>
          </p:spPr>
          <p:txBody>
            <a:bodyPr wrap="none" anchor="ctr"/>
            <a:lstStyle/>
            <a:p>
              <a:endParaRPr lang="en-US">
                <a:latin typeface="Arial"/>
                <a:cs typeface="Arial"/>
              </a:endParaRPr>
            </a:p>
          </p:txBody>
        </p:sp>
      </p:grpSp>
      <p:grpSp>
        <p:nvGrpSpPr>
          <p:cNvPr id="38" name="Group 75"/>
          <p:cNvGrpSpPr>
            <a:grpSpLocks/>
          </p:cNvGrpSpPr>
          <p:nvPr/>
        </p:nvGrpSpPr>
        <p:grpSpPr bwMode="auto">
          <a:xfrm>
            <a:off x="3811588" y="2660650"/>
            <a:ext cx="4672012" cy="820738"/>
            <a:chOff x="2401" y="1920"/>
            <a:chExt cx="2943" cy="517"/>
          </a:xfrm>
          <a:solidFill>
            <a:srgbClr val="FFCCCC"/>
          </a:solidFill>
        </p:grpSpPr>
        <p:sp>
          <p:nvSpPr>
            <p:cNvPr id="39" name="Rectangle 40"/>
            <p:cNvSpPr>
              <a:spLocks noChangeArrowheads="1"/>
            </p:cNvSpPr>
            <p:nvPr/>
          </p:nvSpPr>
          <p:spPr bwMode="auto">
            <a:xfrm>
              <a:off x="4543" y="1920"/>
              <a:ext cx="801" cy="517"/>
            </a:xfrm>
            <a:prstGeom prst="rect">
              <a:avLst/>
            </a:prstGeom>
            <a:grpFill/>
            <a:ln w="9525">
              <a:noFill/>
              <a:miter lim="800000"/>
              <a:headEnd/>
              <a:tailEnd/>
            </a:ln>
          </p:spPr>
          <p:txBody>
            <a:bodyPr anchor="ctr" anchorCtr="1"/>
            <a:lstStyle/>
            <a:p>
              <a:pPr algn="ctr">
                <a:spcBef>
                  <a:spcPct val="45000"/>
                </a:spcBef>
                <a:buClr>
                  <a:srgbClr val="00B85C"/>
                </a:buClr>
                <a:buSzPct val="120000"/>
                <a:buFont typeface="Wingdings" pitchFamily="2" charset="2"/>
                <a:buNone/>
              </a:pPr>
              <a:r>
                <a:rPr lang="en-US" sz="2400">
                  <a:latin typeface="Arial"/>
                  <a:cs typeface="Arial"/>
                </a:rPr>
                <a:t>700</a:t>
              </a:r>
            </a:p>
          </p:txBody>
        </p:sp>
        <p:sp>
          <p:nvSpPr>
            <p:cNvPr id="40" name="Rectangle 41"/>
            <p:cNvSpPr>
              <a:spLocks noChangeArrowheads="1"/>
            </p:cNvSpPr>
            <p:nvPr/>
          </p:nvSpPr>
          <p:spPr bwMode="auto">
            <a:xfrm>
              <a:off x="3484" y="1920"/>
              <a:ext cx="1059" cy="517"/>
            </a:xfrm>
            <a:prstGeom prst="rect">
              <a:avLst/>
            </a:prstGeom>
            <a:grpFill/>
            <a:ln w="9525">
              <a:noFill/>
              <a:miter lim="800000"/>
              <a:headEnd/>
              <a:tailEnd/>
            </a:ln>
          </p:spPr>
          <p:txBody>
            <a:bodyPr anchor="ctr" anchorCtr="1"/>
            <a:lstStyle/>
            <a:p>
              <a:pPr algn="ctr">
                <a:spcBef>
                  <a:spcPct val="45000"/>
                </a:spcBef>
                <a:buClr>
                  <a:srgbClr val="00B85C"/>
                </a:buClr>
                <a:buSzPct val="120000"/>
                <a:buFont typeface="Wingdings" pitchFamily="2" charset="2"/>
                <a:buNone/>
              </a:pPr>
              <a:r>
                <a:rPr lang="en-US" sz="2400">
                  <a:latin typeface="Arial"/>
                  <a:cs typeface="Arial"/>
                </a:rPr>
                <a:t>130</a:t>
              </a:r>
            </a:p>
          </p:txBody>
        </p:sp>
        <p:sp>
          <p:nvSpPr>
            <p:cNvPr id="41" name="Rectangle 42"/>
            <p:cNvSpPr>
              <a:spLocks noChangeArrowheads="1"/>
            </p:cNvSpPr>
            <p:nvPr/>
          </p:nvSpPr>
          <p:spPr bwMode="auto">
            <a:xfrm>
              <a:off x="2401" y="1920"/>
              <a:ext cx="1083" cy="517"/>
            </a:xfrm>
            <a:prstGeom prst="rect">
              <a:avLst/>
            </a:prstGeom>
            <a:grpFill/>
            <a:ln w="9525">
              <a:noFill/>
              <a:miter lim="800000"/>
              <a:headEnd/>
              <a:tailEnd/>
            </a:ln>
          </p:spPr>
          <p:txBody>
            <a:bodyPr anchor="ctr"/>
            <a:lstStyle/>
            <a:p>
              <a:pPr>
                <a:spcBef>
                  <a:spcPct val="45000"/>
                </a:spcBef>
                <a:buClr>
                  <a:srgbClr val="00B85C"/>
                </a:buClr>
                <a:buSzPct val="120000"/>
                <a:buFont typeface="Wingdings" pitchFamily="2" charset="2"/>
                <a:buNone/>
              </a:pPr>
              <a:r>
                <a:rPr lang="en-US" sz="2400">
                  <a:latin typeface="Arial"/>
                  <a:cs typeface="Arial"/>
                </a:rPr>
                <a:t>= amount consumed</a:t>
              </a:r>
            </a:p>
          </p:txBody>
        </p:sp>
      </p:grpSp>
      <p:grpSp>
        <p:nvGrpSpPr>
          <p:cNvPr id="42" name="Group 76"/>
          <p:cNvGrpSpPr>
            <a:grpSpLocks/>
          </p:cNvGrpSpPr>
          <p:nvPr/>
        </p:nvGrpSpPr>
        <p:grpSpPr bwMode="auto">
          <a:xfrm>
            <a:off x="3811588" y="1749425"/>
            <a:ext cx="4672012" cy="455613"/>
            <a:chOff x="2401" y="1346"/>
            <a:chExt cx="2943" cy="287"/>
          </a:xfrm>
          <a:solidFill>
            <a:srgbClr val="FFCCCC"/>
          </a:solidFill>
        </p:grpSpPr>
        <p:sp>
          <p:nvSpPr>
            <p:cNvPr id="43" name="Rectangle 37"/>
            <p:cNvSpPr>
              <a:spLocks noChangeArrowheads="1"/>
            </p:cNvSpPr>
            <p:nvPr/>
          </p:nvSpPr>
          <p:spPr bwMode="auto">
            <a:xfrm>
              <a:off x="4543" y="1346"/>
              <a:ext cx="801" cy="287"/>
            </a:xfrm>
            <a:prstGeom prst="rect">
              <a:avLst/>
            </a:prstGeom>
            <a:grpFill/>
            <a:ln w="9525">
              <a:noFill/>
              <a:miter lim="800000"/>
              <a:headEnd/>
              <a:tailEnd/>
            </a:ln>
          </p:spPr>
          <p:txBody>
            <a:bodyPr anchor="ctr" anchorCtr="1"/>
            <a:lstStyle/>
            <a:p>
              <a:pPr algn="ctr">
                <a:spcBef>
                  <a:spcPct val="45000"/>
                </a:spcBef>
                <a:buClr>
                  <a:srgbClr val="00B85C"/>
                </a:buClr>
                <a:buSzPct val="120000"/>
                <a:buFont typeface="Wingdings" pitchFamily="2" charset="2"/>
                <a:buNone/>
              </a:pPr>
              <a:r>
                <a:rPr lang="en-US" sz="2400">
                  <a:latin typeface="Arial"/>
                  <a:cs typeface="Arial"/>
                </a:rPr>
                <a:t>700</a:t>
              </a:r>
            </a:p>
          </p:txBody>
        </p:sp>
        <p:sp>
          <p:nvSpPr>
            <p:cNvPr id="44" name="Rectangle 38"/>
            <p:cNvSpPr>
              <a:spLocks noChangeArrowheads="1"/>
            </p:cNvSpPr>
            <p:nvPr/>
          </p:nvSpPr>
          <p:spPr bwMode="auto">
            <a:xfrm>
              <a:off x="3484" y="1346"/>
              <a:ext cx="1059" cy="287"/>
            </a:xfrm>
            <a:prstGeom prst="rect">
              <a:avLst/>
            </a:prstGeom>
            <a:grpFill/>
            <a:ln w="9525">
              <a:noFill/>
              <a:miter lim="800000"/>
              <a:headEnd/>
              <a:tailEnd/>
            </a:ln>
          </p:spPr>
          <p:txBody>
            <a:bodyPr anchor="ctr" anchorCtr="1"/>
            <a:lstStyle/>
            <a:p>
              <a:pPr algn="ctr">
                <a:spcBef>
                  <a:spcPct val="45000"/>
                </a:spcBef>
                <a:buClr>
                  <a:srgbClr val="00B85C"/>
                </a:buClr>
                <a:buSzPct val="120000"/>
                <a:buFont typeface="Wingdings" pitchFamily="2" charset="2"/>
                <a:buNone/>
              </a:pPr>
              <a:r>
                <a:rPr lang="en-US" sz="2400">
                  <a:latin typeface="Arial"/>
                  <a:cs typeface="Arial"/>
                </a:rPr>
                <a:t>0</a:t>
              </a:r>
            </a:p>
          </p:txBody>
        </p:sp>
        <p:sp>
          <p:nvSpPr>
            <p:cNvPr id="45" name="Rectangle 39"/>
            <p:cNvSpPr>
              <a:spLocks noChangeArrowheads="1"/>
            </p:cNvSpPr>
            <p:nvPr/>
          </p:nvSpPr>
          <p:spPr bwMode="auto">
            <a:xfrm>
              <a:off x="2401" y="1346"/>
              <a:ext cx="1083" cy="287"/>
            </a:xfrm>
            <a:prstGeom prst="rect">
              <a:avLst/>
            </a:prstGeom>
            <a:grpFill/>
            <a:ln w="9525">
              <a:noFill/>
              <a:miter lim="800000"/>
              <a:headEnd/>
              <a:tailEnd/>
            </a:ln>
          </p:spPr>
          <p:txBody>
            <a:bodyPr anchor="ctr"/>
            <a:lstStyle/>
            <a:p>
              <a:pPr>
                <a:spcBef>
                  <a:spcPct val="45000"/>
                </a:spcBef>
                <a:buClr>
                  <a:srgbClr val="00B85C"/>
                </a:buClr>
                <a:buSzPct val="120000"/>
                <a:buFont typeface="Wingdings" pitchFamily="2" charset="2"/>
                <a:buNone/>
              </a:pPr>
              <a:r>
                <a:rPr lang="en-US" sz="2400" dirty="0">
                  <a:latin typeface="Arial"/>
                  <a:cs typeface="Arial"/>
                </a:rPr>
                <a:t>+ imported</a:t>
              </a:r>
            </a:p>
          </p:txBody>
        </p:sp>
      </p:grpSp>
      <p:grpSp>
        <p:nvGrpSpPr>
          <p:cNvPr id="46" name="Group 77"/>
          <p:cNvGrpSpPr>
            <a:grpSpLocks/>
          </p:cNvGrpSpPr>
          <p:nvPr/>
        </p:nvGrpSpPr>
        <p:grpSpPr bwMode="auto">
          <a:xfrm>
            <a:off x="3811588" y="2205038"/>
            <a:ext cx="4672012" cy="455612"/>
            <a:chOff x="2401" y="1633"/>
            <a:chExt cx="2943" cy="287"/>
          </a:xfrm>
          <a:solidFill>
            <a:srgbClr val="FFCCCC"/>
          </a:solidFill>
        </p:grpSpPr>
        <p:sp>
          <p:nvSpPr>
            <p:cNvPr id="47" name="Rectangle 43"/>
            <p:cNvSpPr>
              <a:spLocks noChangeArrowheads="1"/>
            </p:cNvSpPr>
            <p:nvPr/>
          </p:nvSpPr>
          <p:spPr bwMode="auto">
            <a:xfrm>
              <a:off x="4543" y="1633"/>
              <a:ext cx="801" cy="287"/>
            </a:xfrm>
            <a:prstGeom prst="rect">
              <a:avLst/>
            </a:prstGeom>
            <a:grpFill/>
            <a:ln w="9525">
              <a:noFill/>
              <a:miter lim="800000"/>
              <a:headEnd/>
              <a:tailEnd/>
            </a:ln>
          </p:spPr>
          <p:txBody>
            <a:bodyPr anchor="ctr" anchorCtr="1"/>
            <a:lstStyle/>
            <a:p>
              <a:pPr algn="ctr">
                <a:spcBef>
                  <a:spcPct val="45000"/>
                </a:spcBef>
                <a:buClr>
                  <a:srgbClr val="00B85C"/>
                </a:buClr>
                <a:buSzPct val="120000"/>
                <a:buFont typeface="Wingdings" pitchFamily="2" charset="2"/>
                <a:buNone/>
              </a:pPr>
              <a:r>
                <a:rPr lang="en-US" sz="2400">
                  <a:latin typeface="Arial"/>
                  <a:cs typeface="Arial"/>
                </a:rPr>
                <a:t>0</a:t>
              </a:r>
            </a:p>
          </p:txBody>
        </p:sp>
        <p:sp>
          <p:nvSpPr>
            <p:cNvPr id="48" name="Rectangle 44"/>
            <p:cNvSpPr>
              <a:spLocks noChangeArrowheads="1"/>
            </p:cNvSpPr>
            <p:nvPr/>
          </p:nvSpPr>
          <p:spPr bwMode="auto">
            <a:xfrm>
              <a:off x="3484" y="1633"/>
              <a:ext cx="1059" cy="287"/>
            </a:xfrm>
            <a:prstGeom prst="rect">
              <a:avLst/>
            </a:prstGeom>
            <a:grpFill/>
            <a:ln w="9525">
              <a:noFill/>
              <a:miter lim="800000"/>
              <a:headEnd/>
              <a:tailEnd/>
            </a:ln>
          </p:spPr>
          <p:txBody>
            <a:bodyPr anchor="ctr" anchorCtr="1"/>
            <a:lstStyle/>
            <a:p>
              <a:pPr algn="ctr">
                <a:spcBef>
                  <a:spcPct val="45000"/>
                </a:spcBef>
                <a:buClr>
                  <a:srgbClr val="00B85C"/>
                </a:buClr>
                <a:buSzPct val="120000"/>
                <a:buFont typeface="Wingdings" pitchFamily="2" charset="2"/>
                <a:buNone/>
              </a:pPr>
              <a:r>
                <a:rPr lang="en-US" sz="2400">
                  <a:latin typeface="Arial"/>
                  <a:cs typeface="Arial"/>
                </a:rPr>
                <a:t>110</a:t>
              </a:r>
            </a:p>
          </p:txBody>
        </p:sp>
        <p:sp>
          <p:nvSpPr>
            <p:cNvPr id="49" name="Rectangle 45"/>
            <p:cNvSpPr>
              <a:spLocks noChangeArrowheads="1"/>
            </p:cNvSpPr>
            <p:nvPr/>
          </p:nvSpPr>
          <p:spPr bwMode="auto">
            <a:xfrm>
              <a:off x="2401" y="1633"/>
              <a:ext cx="1083" cy="287"/>
            </a:xfrm>
            <a:prstGeom prst="rect">
              <a:avLst/>
            </a:prstGeom>
            <a:grpFill/>
            <a:ln w="9525">
              <a:noFill/>
              <a:miter lim="800000"/>
              <a:headEnd/>
              <a:tailEnd/>
            </a:ln>
          </p:spPr>
          <p:txBody>
            <a:bodyPr anchor="ctr"/>
            <a:lstStyle/>
            <a:p>
              <a:pPr>
                <a:spcBef>
                  <a:spcPct val="45000"/>
                </a:spcBef>
                <a:buClr>
                  <a:srgbClr val="00B85C"/>
                </a:buClr>
                <a:buSzPct val="120000"/>
                <a:buFont typeface="Wingdings" pitchFamily="2" charset="2"/>
                <a:buNone/>
              </a:pPr>
              <a:r>
                <a:rPr lang="en-US" sz="2400" dirty="0">
                  <a:latin typeface="Arial"/>
                  <a:cs typeface="Arial"/>
                </a:rPr>
                <a:t>– exported</a:t>
              </a:r>
            </a:p>
          </p:txBody>
        </p:sp>
      </p:grpSp>
      <p:grpSp>
        <p:nvGrpSpPr>
          <p:cNvPr id="50" name="Group 73"/>
          <p:cNvGrpSpPr>
            <a:grpSpLocks/>
          </p:cNvGrpSpPr>
          <p:nvPr/>
        </p:nvGrpSpPr>
        <p:grpSpPr bwMode="auto">
          <a:xfrm>
            <a:off x="3811588" y="1293813"/>
            <a:ext cx="4672012" cy="455612"/>
            <a:chOff x="2401" y="1059"/>
            <a:chExt cx="2943" cy="287"/>
          </a:xfrm>
          <a:solidFill>
            <a:srgbClr val="FFCCCC"/>
          </a:solidFill>
        </p:grpSpPr>
        <p:sp>
          <p:nvSpPr>
            <p:cNvPr id="51" name="Rectangle 46"/>
            <p:cNvSpPr>
              <a:spLocks noChangeArrowheads="1"/>
            </p:cNvSpPr>
            <p:nvPr/>
          </p:nvSpPr>
          <p:spPr bwMode="auto">
            <a:xfrm>
              <a:off x="4543" y="1059"/>
              <a:ext cx="801" cy="287"/>
            </a:xfrm>
            <a:prstGeom prst="rect">
              <a:avLst/>
            </a:prstGeom>
            <a:grpFill/>
            <a:ln w="9525">
              <a:noFill/>
              <a:miter lim="800000"/>
              <a:headEnd/>
              <a:tailEnd/>
            </a:ln>
          </p:spPr>
          <p:txBody>
            <a:bodyPr anchor="ctr" anchorCtr="1"/>
            <a:lstStyle/>
            <a:p>
              <a:pPr algn="ctr">
                <a:spcBef>
                  <a:spcPct val="45000"/>
                </a:spcBef>
                <a:buClr>
                  <a:srgbClr val="00B85C"/>
                </a:buClr>
                <a:buSzPct val="120000"/>
                <a:buFont typeface="Wingdings" pitchFamily="2" charset="2"/>
                <a:buNone/>
              </a:pPr>
              <a:r>
                <a:rPr lang="en-US" sz="2400">
                  <a:latin typeface="Arial"/>
                  <a:cs typeface="Arial"/>
                </a:rPr>
                <a:t>0</a:t>
              </a:r>
            </a:p>
          </p:txBody>
        </p:sp>
        <p:sp>
          <p:nvSpPr>
            <p:cNvPr id="52" name="Rectangle 47"/>
            <p:cNvSpPr>
              <a:spLocks noChangeArrowheads="1"/>
            </p:cNvSpPr>
            <p:nvPr/>
          </p:nvSpPr>
          <p:spPr bwMode="auto">
            <a:xfrm>
              <a:off x="3484" y="1059"/>
              <a:ext cx="1059" cy="287"/>
            </a:xfrm>
            <a:prstGeom prst="rect">
              <a:avLst/>
            </a:prstGeom>
            <a:grpFill/>
            <a:ln w="9525">
              <a:noFill/>
              <a:miter lim="800000"/>
              <a:headEnd/>
              <a:tailEnd/>
            </a:ln>
          </p:spPr>
          <p:txBody>
            <a:bodyPr anchor="ctr" anchorCtr="1"/>
            <a:lstStyle/>
            <a:p>
              <a:pPr algn="ctr">
                <a:spcBef>
                  <a:spcPct val="45000"/>
                </a:spcBef>
                <a:buClr>
                  <a:srgbClr val="00B85C"/>
                </a:buClr>
                <a:buSzPct val="120000"/>
                <a:buFont typeface="Wingdings" pitchFamily="2" charset="2"/>
                <a:buNone/>
              </a:pPr>
              <a:r>
                <a:rPr lang="en-US" sz="2400">
                  <a:latin typeface="Arial"/>
                  <a:cs typeface="Arial"/>
                </a:rPr>
                <a:t>240</a:t>
              </a:r>
            </a:p>
          </p:txBody>
        </p:sp>
        <p:sp>
          <p:nvSpPr>
            <p:cNvPr id="53" name="Rectangle 48"/>
            <p:cNvSpPr>
              <a:spLocks noChangeArrowheads="1"/>
            </p:cNvSpPr>
            <p:nvPr/>
          </p:nvSpPr>
          <p:spPr bwMode="auto">
            <a:xfrm>
              <a:off x="2401" y="1059"/>
              <a:ext cx="1083" cy="287"/>
            </a:xfrm>
            <a:prstGeom prst="rect">
              <a:avLst/>
            </a:prstGeom>
            <a:grpFill/>
            <a:ln w="9525">
              <a:noFill/>
              <a:miter lim="800000"/>
              <a:headEnd/>
              <a:tailEnd/>
            </a:ln>
          </p:spPr>
          <p:txBody>
            <a:bodyPr anchor="ctr"/>
            <a:lstStyle/>
            <a:p>
              <a:pPr>
                <a:spcBef>
                  <a:spcPct val="45000"/>
                </a:spcBef>
                <a:buClr>
                  <a:srgbClr val="00B85C"/>
                </a:buClr>
                <a:buSzPct val="120000"/>
                <a:buFont typeface="Wingdings" pitchFamily="2" charset="2"/>
                <a:buNone/>
              </a:pPr>
              <a:r>
                <a:rPr lang="en-US" sz="2400" dirty="0">
                  <a:latin typeface="Arial"/>
                  <a:cs typeface="Arial"/>
                </a:rPr>
                <a:t>produced</a:t>
              </a:r>
            </a:p>
          </p:txBody>
        </p:sp>
      </p:grpSp>
      <p:sp>
        <p:nvSpPr>
          <p:cNvPr id="54" name="Rectangle 51"/>
          <p:cNvSpPr>
            <a:spLocks noChangeArrowheads="1"/>
          </p:cNvSpPr>
          <p:nvPr/>
        </p:nvSpPr>
        <p:spPr bwMode="auto">
          <a:xfrm>
            <a:off x="3811588" y="838200"/>
            <a:ext cx="1719262" cy="455613"/>
          </a:xfrm>
          <a:prstGeom prst="rect">
            <a:avLst/>
          </a:prstGeom>
          <a:solidFill>
            <a:srgbClr val="FFCCCC"/>
          </a:solidFill>
          <a:ln w="9525">
            <a:noFill/>
            <a:miter lim="800000"/>
            <a:headEnd/>
            <a:tailEnd/>
          </a:ln>
        </p:spPr>
        <p:txBody>
          <a:bodyPr anchor="ctr" anchorCtr="1"/>
          <a:lstStyle/>
          <a:p>
            <a:pPr algn="ctr">
              <a:spcBef>
                <a:spcPct val="45000"/>
              </a:spcBef>
              <a:buClr>
                <a:srgbClr val="00B85C"/>
              </a:buClr>
              <a:buSzPct val="120000"/>
              <a:buFont typeface="Wingdings" pitchFamily="2" charset="2"/>
              <a:buNone/>
            </a:pPr>
            <a:endParaRPr lang="en-US" sz="2400">
              <a:latin typeface="Arial"/>
              <a:cs typeface="Arial"/>
            </a:endParaRPr>
          </a:p>
        </p:txBody>
      </p:sp>
      <p:sp>
        <p:nvSpPr>
          <p:cNvPr id="55" name="Line 52"/>
          <p:cNvSpPr>
            <a:spLocks noChangeShapeType="1"/>
          </p:cNvSpPr>
          <p:nvPr/>
        </p:nvSpPr>
        <p:spPr bwMode="auto">
          <a:xfrm>
            <a:off x="3811588" y="838200"/>
            <a:ext cx="1719262" cy="0"/>
          </a:xfrm>
          <a:prstGeom prst="line">
            <a:avLst/>
          </a:prstGeom>
          <a:noFill/>
          <a:ln w="28575" cap="sq">
            <a:noFill/>
            <a:round/>
            <a:headEnd/>
            <a:tailEnd/>
          </a:ln>
        </p:spPr>
        <p:txBody>
          <a:bodyPr/>
          <a:lstStyle/>
          <a:p>
            <a:endParaRPr lang="en-US">
              <a:latin typeface="Arial"/>
              <a:cs typeface="Arial"/>
            </a:endParaRPr>
          </a:p>
        </p:txBody>
      </p:sp>
      <p:sp>
        <p:nvSpPr>
          <p:cNvPr id="56" name="Line 54"/>
          <p:cNvSpPr>
            <a:spLocks noChangeShapeType="1"/>
          </p:cNvSpPr>
          <p:nvPr/>
        </p:nvSpPr>
        <p:spPr bwMode="auto">
          <a:xfrm>
            <a:off x="3811588" y="2660650"/>
            <a:ext cx="4672012" cy="0"/>
          </a:xfrm>
          <a:prstGeom prst="line">
            <a:avLst/>
          </a:prstGeom>
          <a:noFill/>
          <a:ln w="12700">
            <a:solidFill>
              <a:schemeClr val="tx1"/>
            </a:solidFill>
            <a:round/>
            <a:headEnd/>
            <a:tailEnd/>
          </a:ln>
        </p:spPr>
        <p:txBody>
          <a:bodyPr/>
          <a:lstStyle/>
          <a:p>
            <a:endParaRPr lang="en-US">
              <a:latin typeface="Arial"/>
              <a:cs typeface="Arial"/>
            </a:endParaRPr>
          </a:p>
        </p:txBody>
      </p:sp>
      <p:sp>
        <p:nvSpPr>
          <p:cNvPr id="57" name="Line 55"/>
          <p:cNvSpPr>
            <a:spLocks noChangeShapeType="1"/>
          </p:cNvSpPr>
          <p:nvPr/>
        </p:nvSpPr>
        <p:spPr bwMode="auto">
          <a:xfrm>
            <a:off x="3811588" y="3481388"/>
            <a:ext cx="1719262" cy="0"/>
          </a:xfrm>
          <a:prstGeom prst="line">
            <a:avLst/>
          </a:prstGeom>
          <a:noFill/>
          <a:ln w="28575" cap="sq">
            <a:noFill/>
            <a:round/>
            <a:headEnd/>
            <a:tailEnd/>
          </a:ln>
        </p:spPr>
        <p:txBody>
          <a:bodyPr/>
          <a:lstStyle/>
          <a:p>
            <a:endParaRPr lang="en-US">
              <a:latin typeface="Arial"/>
              <a:cs typeface="Arial"/>
            </a:endParaRPr>
          </a:p>
        </p:txBody>
      </p:sp>
      <p:sp>
        <p:nvSpPr>
          <p:cNvPr id="58" name="Line 56"/>
          <p:cNvSpPr>
            <a:spLocks noChangeShapeType="1"/>
          </p:cNvSpPr>
          <p:nvPr/>
        </p:nvSpPr>
        <p:spPr bwMode="auto">
          <a:xfrm>
            <a:off x="3811588" y="838200"/>
            <a:ext cx="0" cy="455613"/>
          </a:xfrm>
          <a:prstGeom prst="line">
            <a:avLst/>
          </a:prstGeom>
          <a:noFill/>
          <a:ln w="28575" cap="sq">
            <a:noFill/>
            <a:round/>
            <a:headEnd/>
            <a:tailEnd/>
          </a:ln>
        </p:spPr>
        <p:txBody>
          <a:bodyPr/>
          <a:lstStyle/>
          <a:p>
            <a:endParaRPr lang="en-US">
              <a:latin typeface="Arial"/>
              <a:cs typeface="Arial"/>
            </a:endParaRPr>
          </a:p>
        </p:txBody>
      </p:sp>
      <p:grpSp>
        <p:nvGrpSpPr>
          <p:cNvPr id="59" name="Group 72"/>
          <p:cNvGrpSpPr>
            <a:grpSpLocks/>
          </p:cNvGrpSpPr>
          <p:nvPr/>
        </p:nvGrpSpPr>
        <p:grpSpPr bwMode="auto">
          <a:xfrm>
            <a:off x="3811588" y="838200"/>
            <a:ext cx="4672012" cy="2643188"/>
            <a:chOff x="2401" y="772"/>
            <a:chExt cx="2943" cy="1665"/>
          </a:xfrm>
          <a:solidFill>
            <a:srgbClr val="FFCCCC"/>
          </a:solidFill>
        </p:grpSpPr>
        <p:sp>
          <p:nvSpPr>
            <p:cNvPr id="60" name="Rectangle 49"/>
            <p:cNvSpPr>
              <a:spLocks noChangeArrowheads="1"/>
            </p:cNvSpPr>
            <p:nvPr/>
          </p:nvSpPr>
          <p:spPr bwMode="auto">
            <a:xfrm>
              <a:off x="4543" y="772"/>
              <a:ext cx="801" cy="287"/>
            </a:xfrm>
            <a:prstGeom prst="rect">
              <a:avLst/>
            </a:prstGeom>
            <a:grpFill/>
            <a:ln w="9525">
              <a:noFill/>
              <a:miter lim="800000"/>
              <a:headEnd/>
              <a:tailEnd/>
            </a:ln>
          </p:spPr>
          <p:txBody>
            <a:bodyPr anchor="ctr" anchorCtr="1"/>
            <a:lstStyle/>
            <a:p>
              <a:pPr algn="ctr">
                <a:spcBef>
                  <a:spcPct val="45000"/>
                </a:spcBef>
                <a:buClr>
                  <a:srgbClr val="00B85C"/>
                </a:buClr>
                <a:buSzPct val="120000"/>
                <a:buFont typeface="Wingdings" pitchFamily="2" charset="2"/>
                <a:buNone/>
              </a:pPr>
              <a:r>
                <a:rPr lang="en-US" sz="2400">
                  <a:latin typeface="Arial"/>
                  <a:cs typeface="Arial"/>
                </a:rPr>
                <a:t>wheat</a:t>
              </a:r>
            </a:p>
          </p:txBody>
        </p:sp>
        <p:sp>
          <p:nvSpPr>
            <p:cNvPr id="61" name="Rectangle 50"/>
            <p:cNvSpPr>
              <a:spLocks noChangeArrowheads="1"/>
            </p:cNvSpPr>
            <p:nvPr/>
          </p:nvSpPr>
          <p:spPr bwMode="auto">
            <a:xfrm>
              <a:off x="3484" y="772"/>
              <a:ext cx="1059" cy="287"/>
            </a:xfrm>
            <a:prstGeom prst="rect">
              <a:avLst/>
            </a:prstGeom>
            <a:grpFill/>
            <a:ln w="9525">
              <a:noFill/>
              <a:miter lim="800000"/>
              <a:headEnd/>
              <a:tailEnd/>
            </a:ln>
          </p:spPr>
          <p:txBody>
            <a:bodyPr anchor="ctr" anchorCtr="1"/>
            <a:lstStyle/>
            <a:p>
              <a:pPr algn="ctr">
                <a:spcBef>
                  <a:spcPct val="45000"/>
                </a:spcBef>
                <a:buClr>
                  <a:srgbClr val="00B85C"/>
                </a:buClr>
                <a:buSzPct val="120000"/>
                <a:buFont typeface="Wingdings" pitchFamily="2" charset="2"/>
                <a:buNone/>
              </a:pPr>
              <a:r>
                <a:rPr lang="en-US" sz="2400" dirty="0">
                  <a:latin typeface="Arial"/>
                  <a:cs typeface="Arial"/>
                </a:rPr>
                <a:t>computers</a:t>
              </a:r>
            </a:p>
          </p:txBody>
        </p:sp>
        <p:sp>
          <p:nvSpPr>
            <p:cNvPr id="62" name="Line 53"/>
            <p:cNvSpPr>
              <a:spLocks noChangeShapeType="1"/>
            </p:cNvSpPr>
            <p:nvPr/>
          </p:nvSpPr>
          <p:spPr bwMode="auto">
            <a:xfrm>
              <a:off x="2401" y="1059"/>
              <a:ext cx="2943" cy="0"/>
            </a:xfrm>
            <a:prstGeom prst="line">
              <a:avLst/>
            </a:prstGeom>
            <a:grpFill/>
            <a:ln w="12700">
              <a:solidFill>
                <a:schemeClr val="tx1"/>
              </a:solidFill>
              <a:round/>
              <a:headEnd/>
              <a:tailEnd/>
            </a:ln>
          </p:spPr>
          <p:txBody>
            <a:bodyPr/>
            <a:lstStyle/>
            <a:p>
              <a:endParaRPr lang="en-US">
                <a:latin typeface="Arial"/>
                <a:cs typeface="Arial"/>
              </a:endParaRPr>
            </a:p>
          </p:txBody>
        </p:sp>
        <p:sp>
          <p:nvSpPr>
            <p:cNvPr id="63" name="Line 57"/>
            <p:cNvSpPr>
              <a:spLocks noChangeShapeType="1"/>
            </p:cNvSpPr>
            <p:nvPr/>
          </p:nvSpPr>
          <p:spPr bwMode="auto">
            <a:xfrm>
              <a:off x="3484" y="772"/>
              <a:ext cx="0" cy="1665"/>
            </a:xfrm>
            <a:prstGeom prst="line">
              <a:avLst/>
            </a:prstGeom>
            <a:grpFill/>
            <a:ln w="12700">
              <a:solidFill>
                <a:schemeClr val="tx1"/>
              </a:solidFill>
              <a:round/>
              <a:headEnd/>
              <a:tailEnd/>
            </a:ln>
          </p:spPr>
          <p:txBody>
            <a:bodyPr/>
            <a:lstStyle/>
            <a:p>
              <a:endParaRPr lang="en-US">
                <a:latin typeface="Arial"/>
                <a:cs typeface="Arial"/>
              </a:endParaRPr>
            </a:p>
          </p:txBody>
        </p:sp>
        <p:sp>
          <p:nvSpPr>
            <p:cNvPr id="64" name="Line 58"/>
            <p:cNvSpPr>
              <a:spLocks noChangeShapeType="1"/>
            </p:cNvSpPr>
            <p:nvPr/>
          </p:nvSpPr>
          <p:spPr bwMode="auto">
            <a:xfrm>
              <a:off x="4543" y="772"/>
              <a:ext cx="0" cy="1665"/>
            </a:xfrm>
            <a:prstGeom prst="line">
              <a:avLst/>
            </a:prstGeom>
            <a:grpFill/>
            <a:ln w="12700">
              <a:solidFill>
                <a:schemeClr val="tx1"/>
              </a:solidFill>
              <a:round/>
              <a:headEnd/>
              <a:tailEnd/>
            </a:ln>
          </p:spPr>
          <p:txBody>
            <a:bodyPr/>
            <a:lstStyle/>
            <a:p>
              <a:endParaRPr lang="en-US">
                <a:latin typeface="Arial"/>
                <a:cs typeface="Arial"/>
              </a:endParaRPr>
            </a:p>
          </p:txBody>
        </p:sp>
      </p:grpSp>
      <p:sp>
        <p:nvSpPr>
          <p:cNvPr id="65" name="Line 59"/>
          <p:cNvSpPr>
            <a:spLocks noChangeShapeType="1"/>
          </p:cNvSpPr>
          <p:nvPr/>
        </p:nvSpPr>
        <p:spPr bwMode="auto">
          <a:xfrm>
            <a:off x="8483600" y="838200"/>
            <a:ext cx="0" cy="455613"/>
          </a:xfrm>
          <a:prstGeom prst="line">
            <a:avLst/>
          </a:prstGeom>
          <a:noFill/>
          <a:ln w="28575" cap="sq">
            <a:noFill/>
            <a:round/>
            <a:headEnd/>
            <a:tailEnd/>
          </a:ln>
        </p:spPr>
        <p:txBody>
          <a:bodyPr/>
          <a:lstStyle/>
          <a:p>
            <a:endParaRPr lang="en-US">
              <a:latin typeface="Arial"/>
              <a:cs typeface="Arial"/>
            </a:endParaRPr>
          </a:p>
        </p:txBody>
      </p:sp>
      <p:sp>
        <p:nvSpPr>
          <p:cNvPr id="66" name="Line 60"/>
          <p:cNvSpPr>
            <a:spLocks noChangeShapeType="1"/>
          </p:cNvSpPr>
          <p:nvPr/>
        </p:nvSpPr>
        <p:spPr bwMode="auto">
          <a:xfrm>
            <a:off x="5530850" y="838200"/>
            <a:ext cx="1681163" cy="0"/>
          </a:xfrm>
          <a:prstGeom prst="line">
            <a:avLst/>
          </a:prstGeom>
          <a:noFill/>
          <a:ln w="28575" cap="sq">
            <a:noFill/>
            <a:round/>
            <a:headEnd/>
            <a:tailEnd/>
          </a:ln>
        </p:spPr>
        <p:txBody>
          <a:bodyPr/>
          <a:lstStyle/>
          <a:p>
            <a:endParaRPr lang="en-US">
              <a:latin typeface="Arial"/>
              <a:cs typeface="Arial"/>
            </a:endParaRPr>
          </a:p>
        </p:txBody>
      </p:sp>
      <p:sp>
        <p:nvSpPr>
          <p:cNvPr id="67" name="Line 61"/>
          <p:cNvSpPr>
            <a:spLocks noChangeShapeType="1"/>
          </p:cNvSpPr>
          <p:nvPr/>
        </p:nvSpPr>
        <p:spPr bwMode="auto">
          <a:xfrm>
            <a:off x="3811588" y="1293813"/>
            <a:ext cx="0" cy="455612"/>
          </a:xfrm>
          <a:prstGeom prst="line">
            <a:avLst/>
          </a:prstGeom>
          <a:noFill/>
          <a:ln w="28575" cap="sq">
            <a:noFill/>
            <a:round/>
            <a:headEnd/>
            <a:tailEnd/>
          </a:ln>
        </p:spPr>
        <p:txBody>
          <a:bodyPr/>
          <a:lstStyle/>
          <a:p>
            <a:endParaRPr lang="en-US">
              <a:latin typeface="Arial"/>
              <a:cs typeface="Arial"/>
            </a:endParaRPr>
          </a:p>
        </p:txBody>
      </p:sp>
      <p:sp>
        <p:nvSpPr>
          <p:cNvPr id="68" name="Line 62"/>
          <p:cNvSpPr>
            <a:spLocks noChangeShapeType="1"/>
          </p:cNvSpPr>
          <p:nvPr/>
        </p:nvSpPr>
        <p:spPr bwMode="auto">
          <a:xfrm>
            <a:off x="7212013" y="838200"/>
            <a:ext cx="1271587" cy="0"/>
          </a:xfrm>
          <a:prstGeom prst="line">
            <a:avLst/>
          </a:prstGeom>
          <a:noFill/>
          <a:ln w="28575" cap="sq">
            <a:noFill/>
            <a:round/>
            <a:headEnd/>
            <a:tailEnd/>
          </a:ln>
        </p:spPr>
        <p:txBody>
          <a:bodyPr/>
          <a:lstStyle/>
          <a:p>
            <a:endParaRPr lang="en-US">
              <a:latin typeface="Arial"/>
              <a:cs typeface="Arial"/>
            </a:endParaRPr>
          </a:p>
        </p:txBody>
      </p:sp>
      <p:sp>
        <p:nvSpPr>
          <p:cNvPr id="69" name="Line 63"/>
          <p:cNvSpPr>
            <a:spLocks noChangeShapeType="1"/>
          </p:cNvSpPr>
          <p:nvPr/>
        </p:nvSpPr>
        <p:spPr bwMode="auto">
          <a:xfrm>
            <a:off x="8483600" y="1293813"/>
            <a:ext cx="0" cy="455612"/>
          </a:xfrm>
          <a:prstGeom prst="line">
            <a:avLst/>
          </a:prstGeom>
          <a:noFill/>
          <a:ln w="28575" cap="sq">
            <a:noFill/>
            <a:round/>
            <a:headEnd/>
            <a:tailEnd/>
          </a:ln>
        </p:spPr>
        <p:txBody>
          <a:bodyPr/>
          <a:lstStyle/>
          <a:p>
            <a:endParaRPr lang="en-US">
              <a:latin typeface="Arial"/>
              <a:cs typeface="Arial"/>
            </a:endParaRPr>
          </a:p>
        </p:txBody>
      </p:sp>
      <p:sp>
        <p:nvSpPr>
          <p:cNvPr id="70" name="Line 64"/>
          <p:cNvSpPr>
            <a:spLocks noChangeShapeType="1"/>
          </p:cNvSpPr>
          <p:nvPr/>
        </p:nvSpPr>
        <p:spPr bwMode="auto">
          <a:xfrm>
            <a:off x="3811588" y="1749425"/>
            <a:ext cx="0" cy="455613"/>
          </a:xfrm>
          <a:prstGeom prst="line">
            <a:avLst/>
          </a:prstGeom>
          <a:noFill/>
          <a:ln w="28575" cap="sq">
            <a:noFill/>
            <a:round/>
            <a:headEnd/>
            <a:tailEnd/>
          </a:ln>
        </p:spPr>
        <p:txBody>
          <a:bodyPr/>
          <a:lstStyle/>
          <a:p>
            <a:endParaRPr lang="en-US">
              <a:latin typeface="Arial"/>
              <a:cs typeface="Arial"/>
            </a:endParaRPr>
          </a:p>
        </p:txBody>
      </p:sp>
      <p:sp>
        <p:nvSpPr>
          <p:cNvPr id="71" name="Line 65"/>
          <p:cNvSpPr>
            <a:spLocks noChangeShapeType="1"/>
          </p:cNvSpPr>
          <p:nvPr/>
        </p:nvSpPr>
        <p:spPr bwMode="auto">
          <a:xfrm>
            <a:off x="8483600" y="1749425"/>
            <a:ext cx="0" cy="455613"/>
          </a:xfrm>
          <a:prstGeom prst="line">
            <a:avLst/>
          </a:prstGeom>
          <a:noFill/>
          <a:ln w="28575" cap="sq">
            <a:noFill/>
            <a:round/>
            <a:headEnd/>
            <a:tailEnd/>
          </a:ln>
        </p:spPr>
        <p:txBody>
          <a:bodyPr/>
          <a:lstStyle/>
          <a:p>
            <a:endParaRPr lang="en-US">
              <a:latin typeface="Arial"/>
              <a:cs typeface="Arial"/>
            </a:endParaRPr>
          </a:p>
        </p:txBody>
      </p:sp>
      <p:sp>
        <p:nvSpPr>
          <p:cNvPr id="72" name="Line 66"/>
          <p:cNvSpPr>
            <a:spLocks noChangeShapeType="1"/>
          </p:cNvSpPr>
          <p:nvPr/>
        </p:nvSpPr>
        <p:spPr bwMode="auto">
          <a:xfrm>
            <a:off x="3811588" y="2205038"/>
            <a:ext cx="0" cy="455612"/>
          </a:xfrm>
          <a:prstGeom prst="line">
            <a:avLst/>
          </a:prstGeom>
          <a:noFill/>
          <a:ln w="28575" cap="sq">
            <a:noFill/>
            <a:round/>
            <a:headEnd/>
            <a:tailEnd/>
          </a:ln>
        </p:spPr>
        <p:txBody>
          <a:bodyPr/>
          <a:lstStyle/>
          <a:p>
            <a:endParaRPr lang="en-US">
              <a:latin typeface="Arial"/>
              <a:cs typeface="Arial"/>
            </a:endParaRPr>
          </a:p>
        </p:txBody>
      </p:sp>
      <p:sp>
        <p:nvSpPr>
          <p:cNvPr id="73" name="Line 67"/>
          <p:cNvSpPr>
            <a:spLocks noChangeShapeType="1"/>
          </p:cNvSpPr>
          <p:nvPr/>
        </p:nvSpPr>
        <p:spPr bwMode="auto">
          <a:xfrm>
            <a:off x="8483600" y="2205038"/>
            <a:ext cx="0" cy="455612"/>
          </a:xfrm>
          <a:prstGeom prst="line">
            <a:avLst/>
          </a:prstGeom>
          <a:noFill/>
          <a:ln w="28575" cap="sq">
            <a:noFill/>
            <a:round/>
            <a:headEnd/>
            <a:tailEnd/>
          </a:ln>
        </p:spPr>
        <p:txBody>
          <a:bodyPr/>
          <a:lstStyle/>
          <a:p>
            <a:endParaRPr lang="en-US">
              <a:latin typeface="Arial"/>
              <a:cs typeface="Arial"/>
            </a:endParaRPr>
          </a:p>
        </p:txBody>
      </p:sp>
      <p:sp>
        <p:nvSpPr>
          <p:cNvPr id="74" name="Line 68"/>
          <p:cNvSpPr>
            <a:spLocks noChangeShapeType="1"/>
          </p:cNvSpPr>
          <p:nvPr/>
        </p:nvSpPr>
        <p:spPr bwMode="auto">
          <a:xfrm>
            <a:off x="3811588" y="2660650"/>
            <a:ext cx="0" cy="820738"/>
          </a:xfrm>
          <a:prstGeom prst="line">
            <a:avLst/>
          </a:prstGeom>
          <a:noFill/>
          <a:ln w="28575" cap="sq">
            <a:noFill/>
            <a:round/>
            <a:headEnd/>
            <a:tailEnd/>
          </a:ln>
        </p:spPr>
        <p:txBody>
          <a:bodyPr/>
          <a:lstStyle/>
          <a:p>
            <a:endParaRPr lang="en-US">
              <a:latin typeface="Arial"/>
              <a:cs typeface="Arial"/>
            </a:endParaRPr>
          </a:p>
        </p:txBody>
      </p:sp>
      <p:sp>
        <p:nvSpPr>
          <p:cNvPr id="75" name="Line 69"/>
          <p:cNvSpPr>
            <a:spLocks noChangeShapeType="1"/>
          </p:cNvSpPr>
          <p:nvPr/>
        </p:nvSpPr>
        <p:spPr bwMode="auto">
          <a:xfrm>
            <a:off x="8483600" y="2660650"/>
            <a:ext cx="0" cy="820738"/>
          </a:xfrm>
          <a:prstGeom prst="line">
            <a:avLst/>
          </a:prstGeom>
          <a:noFill/>
          <a:ln w="28575" cap="sq">
            <a:noFill/>
            <a:round/>
            <a:headEnd/>
            <a:tailEnd/>
          </a:ln>
        </p:spPr>
        <p:txBody>
          <a:bodyPr/>
          <a:lstStyle/>
          <a:p>
            <a:endParaRPr lang="en-US">
              <a:latin typeface="Arial"/>
              <a:cs typeface="Arial"/>
            </a:endParaRPr>
          </a:p>
        </p:txBody>
      </p:sp>
      <p:sp>
        <p:nvSpPr>
          <p:cNvPr id="76" name="Line 70"/>
          <p:cNvSpPr>
            <a:spLocks noChangeShapeType="1"/>
          </p:cNvSpPr>
          <p:nvPr/>
        </p:nvSpPr>
        <p:spPr bwMode="auto">
          <a:xfrm>
            <a:off x="5530850" y="3481388"/>
            <a:ext cx="1681163" cy="0"/>
          </a:xfrm>
          <a:prstGeom prst="line">
            <a:avLst/>
          </a:prstGeom>
          <a:noFill/>
          <a:ln w="28575" cap="sq">
            <a:noFill/>
            <a:round/>
            <a:headEnd/>
            <a:tailEnd/>
          </a:ln>
        </p:spPr>
        <p:txBody>
          <a:bodyPr/>
          <a:lstStyle/>
          <a:p>
            <a:endParaRPr lang="en-US">
              <a:latin typeface="Arial"/>
              <a:cs typeface="Arial"/>
            </a:endParaRPr>
          </a:p>
        </p:txBody>
      </p:sp>
      <p:sp>
        <p:nvSpPr>
          <p:cNvPr id="77" name="Line 71"/>
          <p:cNvSpPr>
            <a:spLocks noChangeShapeType="1"/>
          </p:cNvSpPr>
          <p:nvPr/>
        </p:nvSpPr>
        <p:spPr bwMode="auto">
          <a:xfrm>
            <a:off x="7212013" y="3481388"/>
            <a:ext cx="1271587" cy="0"/>
          </a:xfrm>
          <a:prstGeom prst="line">
            <a:avLst/>
          </a:prstGeom>
          <a:noFill/>
          <a:ln w="28575" cap="sq">
            <a:noFill/>
            <a:round/>
            <a:headEnd/>
            <a:tailEnd/>
          </a:ln>
        </p:spPr>
        <p:txBody>
          <a:bodyPr/>
          <a:lstStyle/>
          <a:p>
            <a:endParaRPr lang="en-US">
              <a:latin typeface="Arial"/>
              <a:cs typeface="Arial"/>
            </a:endParaRPr>
          </a:p>
        </p:txBody>
      </p:sp>
      <p:sp>
        <p:nvSpPr>
          <p:cNvPr id="78" name="Oval 82"/>
          <p:cNvSpPr>
            <a:spLocks noChangeArrowheads="1"/>
          </p:cNvSpPr>
          <p:nvPr/>
        </p:nvSpPr>
        <p:spPr bwMode="auto">
          <a:xfrm>
            <a:off x="4505325" y="5191125"/>
            <a:ext cx="141288" cy="138113"/>
          </a:xfrm>
          <a:prstGeom prst="ellipse">
            <a:avLst/>
          </a:prstGeom>
          <a:solidFill>
            <a:srgbClr val="FF0000"/>
          </a:solidFill>
          <a:ln w="9525">
            <a:noFill/>
            <a:round/>
            <a:headEnd/>
            <a:tailEnd/>
          </a:ln>
        </p:spPr>
        <p:txBody>
          <a:bodyPr wrap="none" anchor="ctr"/>
          <a:lstStyle/>
          <a:p>
            <a:endParaRPr lang="en-US">
              <a:latin typeface="Arial"/>
              <a:cs typeface="Arial"/>
            </a:endParaRPr>
          </a:p>
        </p:txBody>
      </p:sp>
    </p:spTree>
    <p:extLst>
      <p:ext uri="{BB962C8B-B14F-4D97-AF65-F5344CB8AC3E}">
        <p14:creationId xmlns:p14="http://schemas.microsoft.com/office/powerpoint/2010/main" val="418335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par>
                                <p:cTn id="8" presetID="23" presetClass="entr" presetSubtype="32"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 calcmode="lin" valueType="num">
                                      <p:cBhvr>
                                        <p:cTn id="10" dur="1000" fill="hold"/>
                                        <p:tgtEl>
                                          <p:spTgt spid="78"/>
                                        </p:tgtEl>
                                        <p:attrNameLst>
                                          <p:attrName>ppt_w</p:attrName>
                                        </p:attrNameLst>
                                      </p:cBhvr>
                                      <p:tavLst>
                                        <p:tav tm="0">
                                          <p:val>
                                            <p:strVal val="4*#ppt_w"/>
                                          </p:val>
                                        </p:tav>
                                        <p:tav tm="100000">
                                          <p:val>
                                            <p:strVal val="#ppt_w"/>
                                          </p:val>
                                        </p:tav>
                                      </p:tavLst>
                                    </p:anim>
                                    <p:anim calcmode="lin" valueType="num">
                                      <p:cBhvr>
                                        <p:cTn id="11" dur="1000" fill="hold"/>
                                        <p:tgtEl>
                                          <p:spTgt spid="78"/>
                                        </p:tgtEl>
                                        <p:attrNameLst>
                                          <p:attrName>ppt_h</p:attrName>
                                        </p:attrNameLst>
                                      </p:cBhvr>
                                      <p:tavLst>
                                        <p:tav tm="0">
                                          <p:val>
                                            <p:strVal val="4*#ppt_h"/>
                                          </p:val>
                                        </p:tav>
                                        <p:tav tm="100000">
                                          <p:val>
                                            <p:strVal val="#ppt_h"/>
                                          </p:val>
                                        </p:tav>
                                      </p:tavLst>
                                    </p:anim>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wipe(left)">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wipe(left)">
                                      <p:cBhvr>
                                        <p:cTn id="21" dur="500"/>
                                        <p:tgtEl>
                                          <p:spTgt spid="4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wipe(left)">
                                      <p:cBhvr>
                                        <p:cTn id="26" dur="500"/>
                                        <p:tgtEl>
                                          <p:spTgt spid="56"/>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wipe(left)">
                                      <p:cBhvr>
                                        <p:cTn id="30" dur="500"/>
                                        <p:tgtEl>
                                          <p:spTgt spid="38"/>
                                        </p:tgtEl>
                                      </p:cBhvr>
                                    </p:animEffect>
                                  </p:childTnLst>
                                </p:cTn>
                              </p:par>
                              <p:par>
                                <p:cTn id="31" presetID="18" presetClass="entr" presetSubtype="3"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strips(upRight)">
                                      <p:cBhvr>
                                        <p:cTn id="33"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7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Trade Makes Both Countries Better Off</a:t>
            </a:r>
          </a:p>
        </p:txBody>
      </p:sp>
      <p:sp>
        <p:nvSpPr>
          <p:cNvPr id="4" name="Slide Number Placeholder 3"/>
          <p:cNvSpPr>
            <a:spLocks noGrp="1"/>
          </p:cNvSpPr>
          <p:nvPr>
            <p:ph type="sldNum" sz="quarter" idx="13"/>
          </p:nvPr>
        </p:nvSpPr>
        <p:spPr/>
        <p:txBody>
          <a:bodyPr/>
          <a:lstStyle/>
          <a:p>
            <a:pPr>
              <a:defRPr/>
            </a:pPr>
            <a:fld id="{2F37425F-5E17-4209-B948-B5CE2119E408}" type="slidenum">
              <a:rPr lang="en-US" smtClean="0"/>
              <a:pPr>
                <a:defRPr/>
              </a:pPr>
              <a:t>21</a:t>
            </a:fld>
            <a:endParaRPr lang="en-US" dirty="0"/>
          </a:p>
        </p:txBody>
      </p:sp>
      <p:sp>
        <p:nvSpPr>
          <p:cNvPr id="6" name="Rectangle 59"/>
          <p:cNvSpPr>
            <a:spLocks noChangeArrowheads="1"/>
          </p:cNvSpPr>
          <p:nvPr/>
        </p:nvSpPr>
        <p:spPr bwMode="auto">
          <a:xfrm>
            <a:off x="615950" y="3305175"/>
            <a:ext cx="7904163" cy="2570162"/>
          </a:xfrm>
          <a:prstGeom prst="rect">
            <a:avLst/>
          </a:prstGeom>
          <a:solidFill>
            <a:srgbClr val="FFCCCC"/>
          </a:solidFill>
          <a:ln w="9525">
            <a:noFill/>
            <a:miter lim="800000"/>
            <a:headEnd/>
            <a:tailEnd/>
          </a:ln>
        </p:spPr>
        <p:txBody>
          <a:bodyPr wrap="none" anchor="ctr"/>
          <a:lstStyle/>
          <a:p>
            <a:endParaRPr lang="en-US">
              <a:latin typeface="Arial"/>
              <a:cs typeface="Arial"/>
            </a:endParaRPr>
          </a:p>
        </p:txBody>
      </p:sp>
      <p:sp>
        <p:nvSpPr>
          <p:cNvPr id="7" name="Rectangle 58"/>
          <p:cNvSpPr>
            <a:spLocks noChangeArrowheads="1"/>
          </p:cNvSpPr>
          <p:nvPr/>
        </p:nvSpPr>
        <p:spPr bwMode="auto">
          <a:xfrm>
            <a:off x="604838" y="687387"/>
            <a:ext cx="7904162" cy="2617788"/>
          </a:xfrm>
          <a:prstGeom prst="rect">
            <a:avLst/>
          </a:prstGeom>
          <a:solidFill>
            <a:schemeClr val="accent1"/>
          </a:solidFill>
          <a:ln w="9525">
            <a:noFill/>
            <a:miter lim="800000"/>
            <a:headEnd/>
            <a:tailEnd/>
          </a:ln>
        </p:spPr>
        <p:txBody>
          <a:bodyPr wrap="none" anchor="ctr"/>
          <a:lstStyle/>
          <a:p>
            <a:endParaRPr lang="en-US">
              <a:latin typeface="Arial"/>
              <a:cs typeface="Arial"/>
            </a:endParaRPr>
          </a:p>
        </p:txBody>
      </p:sp>
      <p:grpSp>
        <p:nvGrpSpPr>
          <p:cNvPr id="8" name="Group 52"/>
          <p:cNvGrpSpPr>
            <a:grpSpLocks/>
          </p:cNvGrpSpPr>
          <p:nvPr/>
        </p:nvGrpSpPr>
        <p:grpSpPr bwMode="auto">
          <a:xfrm>
            <a:off x="600075" y="2751137"/>
            <a:ext cx="7913688" cy="552450"/>
            <a:chOff x="378" y="1986"/>
            <a:chExt cx="4985" cy="348"/>
          </a:xfrm>
          <a:solidFill>
            <a:schemeClr val="accent1"/>
          </a:solidFill>
        </p:grpSpPr>
        <p:sp>
          <p:nvSpPr>
            <p:cNvPr id="9" name="Rectangle 4"/>
            <p:cNvSpPr>
              <a:spLocks noChangeArrowheads="1"/>
            </p:cNvSpPr>
            <p:nvPr/>
          </p:nvSpPr>
          <p:spPr bwMode="auto">
            <a:xfrm>
              <a:off x="4231" y="1986"/>
              <a:ext cx="1132" cy="348"/>
            </a:xfrm>
            <a:prstGeom prst="rect">
              <a:avLst/>
            </a:prstGeom>
            <a:grp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en-US" sz="2500" b="1" dirty="0">
                  <a:solidFill>
                    <a:srgbClr val="005EA4"/>
                  </a:solidFill>
                  <a:latin typeface="Arial"/>
                  <a:cs typeface="Arial"/>
                </a:rPr>
                <a:t>200</a:t>
              </a:r>
            </a:p>
          </p:txBody>
        </p:sp>
        <p:sp>
          <p:nvSpPr>
            <p:cNvPr id="10" name="Rectangle 5"/>
            <p:cNvSpPr>
              <a:spLocks noChangeArrowheads="1"/>
            </p:cNvSpPr>
            <p:nvPr/>
          </p:nvSpPr>
          <p:spPr bwMode="auto">
            <a:xfrm>
              <a:off x="2910" y="1986"/>
              <a:ext cx="1321" cy="348"/>
            </a:xfrm>
            <a:prstGeom prst="rect">
              <a:avLst/>
            </a:prstGeom>
            <a:grp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en-US" sz="2500" dirty="0">
                  <a:latin typeface="Arial"/>
                  <a:cs typeface="Arial"/>
                </a:rPr>
                <a:t>2700</a:t>
              </a:r>
            </a:p>
          </p:txBody>
        </p:sp>
        <p:sp>
          <p:nvSpPr>
            <p:cNvPr id="11" name="Rectangle 6"/>
            <p:cNvSpPr>
              <a:spLocks noChangeArrowheads="1"/>
            </p:cNvSpPr>
            <p:nvPr/>
          </p:nvSpPr>
          <p:spPr bwMode="auto">
            <a:xfrm>
              <a:off x="1534" y="1986"/>
              <a:ext cx="1376" cy="348"/>
            </a:xfrm>
            <a:prstGeom prst="rect">
              <a:avLst/>
            </a:prstGeom>
            <a:grp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en-US" sz="2500" dirty="0">
                  <a:latin typeface="Arial"/>
                  <a:cs typeface="Arial"/>
                </a:rPr>
                <a:t>2500</a:t>
              </a:r>
            </a:p>
          </p:txBody>
        </p:sp>
        <p:sp>
          <p:nvSpPr>
            <p:cNvPr id="12" name="Rectangle 7"/>
            <p:cNvSpPr>
              <a:spLocks noChangeArrowheads="1"/>
            </p:cNvSpPr>
            <p:nvPr/>
          </p:nvSpPr>
          <p:spPr bwMode="auto">
            <a:xfrm>
              <a:off x="378" y="1986"/>
              <a:ext cx="1156" cy="348"/>
            </a:xfrm>
            <a:prstGeom prst="rect">
              <a:avLst/>
            </a:prstGeom>
            <a:grp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en-US" sz="2500">
                  <a:latin typeface="Arial"/>
                  <a:cs typeface="Arial"/>
                </a:rPr>
                <a:t>wheat</a:t>
              </a:r>
            </a:p>
          </p:txBody>
        </p:sp>
      </p:grpSp>
      <p:grpSp>
        <p:nvGrpSpPr>
          <p:cNvPr id="13" name="Group 53"/>
          <p:cNvGrpSpPr>
            <a:grpSpLocks/>
          </p:cNvGrpSpPr>
          <p:nvPr/>
        </p:nvGrpSpPr>
        <p:grpSpPr bwMode="auto">
          <a:xfrm>
            <a:off x="600075" y="2190750"/>
            <a:ext cx="7913688" cy="560387"/>
            <a:chOff x="378" y="1633"/>
            <a:chExt cx="4985" cy="353"/>
          </a:xfrm>
          <a:solidFill>
            <a:schemeClr val="accent1"/>
          </a:solidFill>
        </p:grpSpPr>
        <p:sp>
          <p:nvSpPr>
            <p:cNvPr id="14" name="Rectangle 8"/>
            <p:cNvSpPr>
              <a:spLocks noChangeArrowheads="1"/>
            </p:cNvSpPr>
            <p:nvPr/>
          </p:nvSpPr>
          <p:spPr bwMode="auto">
            <a:xfrm>
              <a:off x="4231" y="1633"/>
              <a:ext cx="1132" cy="353"/>
            </a:xfrm>
            <a:prstGeom prst="rect">
              <a:avLst/>
            </a:prstGeom>
            <a:grp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en-US" sz="2500" b="1" dirty="0">
                  <a:solidFill>
                    <a:srgbClr val="005EA4"/>
                  </a:solidFill>
                  <a:latin typeface="Arial"/>
                  <a:cs typeface="Arial"/>
                </a:rPr>
                <a:t>20</a:t>
              </a:r>
            </a:p>
          </p:txBody>
        </p:sp>
        <p:sp>
          <p:nvSpPr>
            <p:cNvPr id="15" name="Rectangle 9"/>
            <p:cNvSpPr>
              <a:spLocks noChangeArrowheads="1"/>
            </p:cNvSpPr>
            <p:nvPr/>
          </p:nvSpPr>
          <p:spPr bwMode="auto">
            <a:xfrm>
              <a:off x="2910" y="1633"/>
              <a:ext cx="1321" cy="353"/>
            </a:xfrm>
            <a:prstGeom prst="rect">
              <a:avLst/>
            </a:prstGeom>
            <a:grp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en-US" sz="2500">
                  <a:latin typeface="Arial"/>
                  <a:cs typeface="Arial"/>
                </a:rPr>
                <a:t>270</a:t>
              </a:r>
            </a:p>
          </p:txBody>
        </p:sp>
        <p:sp>
          <p:nvSpPr>
            <p:cNvPr id="16" name="Rectangle 10"/>
            <p:cNvSpPr>
              <a:spLocks noChangeArrowheads="1"/>
            </p:cNvSpPr>
            <p:nvPr/>
          </p:nvSpPr>
          <p:spPr bwMode="auto">
            <a:xfrm>
              <a:off x="1534" y="1633"/>
              <a:ext cx="1376" cy="353"/>
            </a:xfrm>
            <a:prstGeom prst="rect">
              <a:avLst/>
            </a:prstGeom>
            <a:grp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en-US" sz="2500">
                  <a:latin typeface="Arial"/>
                  <a:cs typeface="Arial"/>
                </a:rPr>
                <a:t>250</a:t>
              </a:r>
            </a:p>
          </p:txBody>
        </p:sp>
        <p:sp>
          <p:nvSpPr>
            <p:cNvPr id="17" name="Rectangle 11"/>
            <p:cNvSpPr>
              <a:spLocks noChangeArrowheads="1"/>
            </p:cNvSpPr>
            <p:nvPr/>
          </p:nvSpPr>
          <p:spPr bwMode="auto">
            <a:xfrm>
              <a:off x="378" y="1633"/>
              <a:ext cx="1156" cy="353"/>
            </a:xfrm>
            <a:prstGeom prst="rect">
              <a:avLst/>
            </a:prstGeom>
            <a:grp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en-US" sz="2500">
                  <a:latin typeface="Arial"/>
                  <a:cs typeface="Arial"/>
                </a:rPr>
                <a:t>computers</a:t>
              </a:r>
            </a:p>
          </p:txBody>
        </p:sp>
      </p:grpSp>
      <p:sp>
        <p:nvSpPr>
          <p:cNvPr id="18" name="Rectangle 12"/>
          <p:cNvSpPr>
            <a:spLocks noChangeArrowheads="1"/>
          </p:cNvSpPr>
          <p:nvPr/>
        </p:nvSpPr>
        <p:spPr bwMode="auto">
          <a:xfrm>
            <a:off x="6716713" y="1300162"/>
            <a:ext cx="1797050" cy="890588"/>
          </a:xfrm>
          <a:prstGeom prst="rect">
            <a:avLst/>
          </a:prstGeom>
          <a:solidFill>
            <a:schemeClr val="accent1"/>
          </a:solid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en-US" sz="2500">
                <a:latin typeface="Arial"/>
                <a:cs typeface="Arial"/>
              </a:rPr>
              <a:t>gains from trade</a:t>
            </a:r>
          </a:p>
        </p:txBody>
      </p:sp>
      <p:sp>
        <p:nvSpPr>
          <p:cNvPr id="19" name="Rectangle 13"/>
          <p:cNvSpPr>
            <a:spLocks noChangeArrowheads="1"/>
          </p:cNvSpPr>
          <p:nvPr/>
        </p:nvSpPr>
        <p:spPr bwMode="auto">
          <a:xfrm>
            <a:off x="4619625" y="1300162"/>
            <a:ext cx="2097088" cy="890588"/>
          </a:xfrm>
          <a:prstGeom prst="rect">
            <a:avLst/>
          </a:prstGeom>
          <a:solidFill>
            <a:schemeClr val="accent1"/>
          </a:solid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en-US" sz="2500">
                <a:latin typeface="Arial"/>
                <a:cs typeface="Arial"/>
              </a:rPr>
              <a:t>consumption with trade</a:t>
            </a:r>
          </a:p>
        </p:txBody>
      </p:sp>
      <p:sp>
        <p:nvSpPr>
          <p:cNvPr id="20" name="Rectangle 14"/>
          <p:cNvSpPr>
            <a:spLocks noChangeArrowheads="1"/>
          </p:cNvSpPr>
          <p:nvPr/>
        </p:nvSpPr>
        <p:spPr bwMode="auto">
          <a:xfrm>
            <a:off x="2435225" y="1300162"/>
            <a:ext cx="2184400" cy="890588"/>
          </a:xfrm>
          <a:prstGeom prst="rect">
            <a:avLst/>
          </a:prstGeom>
          <a:solidFill>
            <a:schemeClr val="accent1"/>
          </a:solid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en-US" sz="2500">
                <a:latin typeface="Arial"/>
                <a:cs typeface="Arial"/>
              </a:rPr>
              <a:t>consumption without trade</a:t>
            </a:r>
          </a:p>
        </p:txBody>
      </p:sp>
      <p:sp>
        <p:nvSpPr>
          <p:cNvPr id="21" name="Rectangle 15"/>
          <p:cNvSpPr>
            <a:spLocks noChangeArrowheads="1"/>
          </p:cNvSpPr>
          <p:nvPr/>
        </p:nvSpPr>
        <p:spPr bwMode="auto">
          <a:xfrm>
            <a:off x="600075" y="1300162"/>
            <a:ext cx="1835150" cy="890588"/>
          </a:xfrm>
          <a:prstGeom prst="rect">
            <a:avLst/>
          </a:prstGeom>
          <a:solidFill>
            <a:schemeClr val="accent1"/>
          </a:solidFill>
          <a:ln w="9525">
            <a:noFill/>
            <a:miter lim="800000"/>
            <a:headEnd/>
            <a:tailEnd/>
          </a:ln>
        </p:spPr>
        <p:txBody>
          <a:bodyPr anchor="ctr" anchorCtr="1"/>
          <a:lstStyle/>
          <a:p>
            <a:pPr>
              <a:lnSpc>
                <a:spcPct val="105000"/>
              </a:lnSpc>
              <a:spcBef>
                <a:spcPct val="45000"/>
              </a:spcBef>
              <a:buClr>
                <a:srgbClr val="00B85C"/>
              </a:buClr>
              <a:buSzPct val="120000"/>
              <a:buFont typeface="Wingdings" pitchFamily="2" charset="2"/>
              <a:buNone/>
            </a:pPr>
            <a:endParaRPr lang="en-US" sz="2500">
              <a:latin typeface="Arial"/>
              <a:cs typeface="Arial"/>
            </a:endParaRPr>
          </a:p>
        </p:txBody>
      </p:sp>
      <p:sp>
        <p:nvSpPr>
          <p:cNvPr id="22" name="Rectangle 16"/>
          <p:cNvSpPr>
            <a:spLocks noChangeArrowheads="1"/>
          </p:cNvSpPr>
          <p:nvPr/>
        </p:nvSpPr>
        <p:spPr bwMode="auto">
          <a:xfrm>
            <a:off x="600075" y="685800"/>
            <a:ext cx="7913688" cy="614362"/>
          </a:xfrm>
          <a:prstGeom prst="rect">
            <a:avLst/>
          </a:prstGeom>
          <a:solidFill>
            <a:schemeClr val="accent1"/>
          </a:solidFill>
          <a:ln w="9525">
            <a:noFill/>
            <a:miter lim="800000"/>
            <a:headEnd/>
            <a:tailEnd/>
          </a:ln>
        </p:spPr>
        <p:txBody>
          <a:bodyPr anchor="ctr" anchorCtr="1"/>
          <a:lstStyle/>
          <a:p>
            <a:pPr>
              <a:lnSpc>
                <a:spcPct val="105000"/>
              </a:lnSpc>
              <a:spcBef>
                <a:spcPct val="45000"/>
              </a:spcBef>
              <a:buClr>
                <a:srgbClr val="00B85C"/>
              </a:buClr>
              <a:buSzPct val="120000"/>
              <a:buFont typeface="Wingdings" pitchFamily="2" charset="2"/>
              <a:buNone/>
            </a:pPr>
            <a:r>
              <a:rPr lang="en-US" sz="2800" b="1">
                <a:latin typeface="Arial"/>
                <a:cs typeface="Arial"/>
              </a:rPr>
              <a:t>U.S.</a:t>
            </a:r>
          </a:p>
        </p:txBody>
      </p:sp>
      <p:sp>
        <p:nvSpPr>
          <p:cNvPr id="23" name="Line 17"/>
          <p:cNvSpPr>
            <a:spLocks noChangeShapeType="1"/>
          </p:cNvSpPr>
          <p:nvPr/>
        </p:nvSpPr>
        <p:spPr bwMode="auto">
          <a:xfrm>
            <a:off x="600075" y="685800"/>
            <a:ext cx="7913688" cy="0"/>
          </a:xfrm>
          <a:prstGeom prst="line">
            <a:avLst/>
          </a:prstGeom>
          <a:noFill/>
          <a:ln w="28575" cap="sq">
            <a:solidFill>
              <a:schemeClr val="tx1"/>
            </a:solidFill>
            <a:round/>
            <a:headEnd/>
            <a:tailEnd/>
          </a:ln>
        </p:spPr>
        <p:txBody>
          <a:bodyPr/>
          <a:lstStyle/>
          <a:p>
            <a:endParaRPr lang="en-US">
              <a:latin typeface="Arial"/>
              <a:cs typeface="Arial"/>
            </a:endParaRPr>
          </a:p>
        </p:txBody>
      </p:sp>
      <p:sp>
        <p:nvSpPr>
          <p:cNvPr id="24" name="Line 18"/>
          <p:cNvSpPr>
            <a:spLocks noChangeShapeType="1"/>
          </p:cNvSpPr>
          <p:nvPr/>
        </p:nvSpPr>
        <p:spPr bwMode="auto">
          <a:xfrm>
            <a:off x="600075" y="1300162"/>
            <a:ext cx="7913688" cy="0"/>
          </a:xfrm>
          <a:prstGeom prst="line">
            <a:avLst/>
          </a:prstGeom>
          <a:noFill/>
          <a:ln w="12700">
            <a:solidFill>
              <a:schemeClr val="tx1"/>
            </a:solidFill>
            <a:round/>
            <a:headEnd/>
            <a:tailEnd/>
          </a:ln>
        </p:spPr>
        <p:txBody>
          <a:bodyPr/>
          <a:lstStyle/>
          <a:p>
            <a:endParaRPr lang="en-US">
              <a:latin typeface="Arial"/>
              <a:cs typeface="Arial"/>
            </a:endParaRPr>
          </a:p>
        </p:txBody>
      </p:sp>
      <p:sp>
        <p:nvSpPr>
          <p:cNvPr id="25" name="Line 19"/>
          <p:cNvSpPr>
            <a:spLocks noChangeShapeType="1"/>
          </p:cNvSpPr>
          <p:nvPr/>
        </p:nvSpPr>
        <p:spPr bwMode="auto">
          <a:xfrm>
            <a:off x="600075" y="2190750"/>
            <a:ext cx="7913688" cy="0"/>
          </a:xfrm>
          <a:prstGeom prst="line">
            <a:avLst/>
          </a:prstGeom>
          <a:noFill/>
          <a:ln w="12700">
            <a:solidFill>
              <a:schemeClr val="tx1"/>
            </a:solidFill>
            <a:round/>
            <a:headEnd/>
            <a:tailEnd/>
          </a:ln>
        </p:spPr>
        <p:txBody>
          <a:bodyPr/>
          <a:lstStyle/>
          <a:p>
            <a:endParaRPr lang="en-US">
              <a:latin typeface="Arial"/>
              <a:cs typeface="Arial"/>
            </a:endParaRPr>
          </a:p>
        </p:txBody>
      </p:sp>
      <p:sp>
        <p:nvSpPr>
          <p:cNvPr id="26" name="Line 20"/>
          <p:cNvSpPr>
            <a:spLocks noChangeShapeType="1"/>
          </p:cNvSpPr>
          <p:nvPr/>
        </p:nvSpPr>
        <p:spPr bwMode="auto">
          <a:xfrm>
            <a:off x="600075" y="2751137"/>
            <a:ext cx="7913688" cy="0"/>
          </a:xfrm>
          <a:prstGeom prst="line">
            <a:avLst/>
          </a:prstGeom>
          <a:noFill/>
          <a:ln w="12700">
            <a:solidFill>
              <a:schemeClr val="tx1"/>
            </a:solidFill>
            <a:round/>
            <a:headEnd/>
            <a:tailEnd/>
          </a:ln>
        </p:spPr>
        <p:txBody>
          <a:bodyPr/>
          <a:lstStyle/>
          <a:p>
            <a:endParaRPr lang="en-US">
              <a:latin typeface="Arial"/>
              <a:cs typeface="Arial"/>
            </a:endParaRPr>
          </a:p>
        </p:txBody>
      </p:sp>
      <p:sp>
        <p:nvSpPr>
          <p:cNvPr id="27" name="Line 21"/>
          <p:cNvSpPr>
            <a:spLocks noChangeShapeType="1"/>
          </p:cNvSpPr>
          <p:nvPr/>
        </p:nvSpPr>
        <p:spPr bwMode="auto">
          <a:xfrm>
            <a:off x="600075" y="3303587"/>
            <a:ext cx="7913688" cy="0"/>
          </a:xfrm>
          <a:prstGeom prst="line">
            <a:avLst/>
          </a:prstGeom>
          <a:noFill/>
          <a:ln w="28575" cap="sq">
            <a:solidFill>
              <a:schemeClr val="tx1"/>
            </a:solidFill>
            <a:round/>
            <a:headEnd/>
            <a:tailEnd/>
          </a:ln>
        </p:spPr>
        <p:txBody>
          <a:bodyPr/>
          <a:lstStyle/>
          <a:p>
            <a:endParaRPr lang="en-US">
              <a:latin typeface="Arial"/>
              <a:cs typeface="Arial"/>
            </a:endParaRPr>
          </a:p>
        </p:txBody>
      </p:sp>
      <p:sp>
        <p:nvSpPr>
          <p:cNvPr id="28" name="Line 22"/>
          <p:cNvSpPr>
            <a:spLocks noChangeShapeType="1"/>
          </p:cNvSpPr>
          <p:nvPr/>
        </p:nvSpPr>
        <p:spPr bwMode="auto">
          <a:xfrm>
            <a:off x="600075" y="685800"/>
            <a:ext cx="0" cy="2617787"/>
          </a:xfrm>
          <a:prstGeom prst="line">
            <a:avLst/>
          </a:prstGeom>
          <a:noFill/>
          <a:ln w="28575" cap="sq">
            <a:solidFill>
              <a:schemeClr val="tx1"/>
            </a:solidFill>
            <a:round/>
            <a:headEnd/>
            <a:tailEnd/>
          </a:ln>
        </p:spPr>
        <p:txBody>
          <a:bodyPr/>
          <a:lstStyle/>
          <a:p>
            <a:endParaRPr lang="en-US">
              <a:latin typeface="Arial"/>
              <a:cs typeface="Arial"/>
            </a:endParaRPr>
          </a:p>
        </p:txBody>
      </p:sp>
      <p:sp>
        <p:nvSpPr>
          <p:cNvPr id="29" name="Line 23"/>
          <p:cNvSpPr>
            <a:spLocks noChangeShapeType="1"/>
          </p:cNvSpPr>
          <p:nvPr/>
        </p:nvSpPr>
        <p:spPr bwMode="auto">
          <a:xfrm>
            <a:off x="8513763" y="685800"/>
            <a:ext cx="0" cy="2617787"/>
          </a:xfrm>
          <a:prstGeom prst="line">
            <a:avLst/>
          </a:prstGeom>
          <a:noFill/>
          <a:ln w="28575" cap="sq">
            <a:solidFill>
              <a:schemeClr val="tx1"/>
            </a:solidFill>
            <a:round/>
            <a:headEnd/>
            <a:tailEnd/>
          </a:ln>
        </p:spPr>
        <p:txBody>
          <a:bodyPr/>
          <a:lstStyle/>
          <a:p>
            <a:endParaRPr lang="en-US">
              <a:latin typeface="Arial"/>
              <a:cs typeface="Arial"/>
            </a:endParaRPr>
          </a:p>
        </p:txBody>
      </p:sp>
      <p:sp>
        <p:nvSpPr>
          <p:cNvPr id="30" name="Line 24"/>
          <p:cNvSpPr>
            <a:spLocks noChangeShapeType="1"/>
          </p:cNvSpPr>
          <p:nvPr/>
        </p:nvSpPr>
        <p:spPr bwMode="auto">
          <a:xfrm>
            <a:off x="2435225" y="1300162"/>
            <a:ext cx="0" cy="2003425"/>
          </a:xfrm>
          <a:prstGeom prst="line">
            <a:avLst/>
          </a:prstGeom>
          <a:noFill/>
          <a:ln w="12700">
            <a:solidFill>
              <a:schemeClr val="tx1"/>
            </a:solidFill>
            <a:round/>
            <a:headEnd/>
            <a:tailEnd/>
          </a:ln>
        </p:spPr>
        <p:txBody>
          <a:bodyPr/>
          <a:lstStyle/>
          <a:p>
            <a:endParaRPr lang="en-US">
              <a:latin typeface="Arial"/>
              <a:cs typeface="Arial"/>
            </a:endParaRPr>
          </a:p>
        </p:txBody>
      </p:sp>
      <p:sp>
        <p:nvSpPr>
          <p:cNvPr id="31" name="Line 25"/>
          <p:cNvSpPr>
            <a:spLocks noChangeShapeType="1"/>
          </p:cNvSpPr>
          <p:nvPr/>
        </p:nvSpPr>
        <p:spPr bwMode="auto">
          <a:xfrm>
            <a:off x="4619625" y="1300162"/>
            <a:ext cx="0" cy="2003425"/>
          </a:xfrm>
          <a:prstGeom prst="line">
            <a:avLst/>
          </a:prstGeom>
          <a:noFill/>
          <a:ln w="12700">
            <a:solidFill>
              <a:schemeClr val="tx1"/>
            </a:solidFill>
            <a:round/>
            <a:headEnd/>
            <a:tailEnd/>
          </a:ln>
        </p:spPr>
        <p:txBody>
          <a:bodyPr/>
          <a:lstStyle/>
          <a:p>
            <a:endParaRPr lang="en-US">
              <a:latin typeface="Arial"/>
              <a:cs typeface="Arial"/>
            </a:endParaRPr>
          </a:p>
        </p:txBody>
      </p:sp>
      <p:sp>
        <p:nvSpPr>
          <p:cNvPr id="32" name="Line 26"/>
          <p:cNvSpPr>
            <a:spLocks noChangeShapeType="1"/>
          </p:cNvSpPr>
          <p:nvPr/>
        </p:nvSpPr>
        <p:spPr bwMode="auto">
          <a:xfrm>
            <a:off x="6716713" y="1300162"/>
            <a:ext cx="0" cy="2003425"/>
          </a:xfrm>
          <a:prstGeom prst="line">
            <a:avLst/>
          </a:prstGeom>
          <a:noFill/>
          <a:ln w="12700">
            <a:solidFill>
              <a:schemeClr val="tx1"/>
            </a:solidFill>
            <a:round/>
            <a:headEnd/>
            <a:tailEnd/>
          </a:ln>
        </p:spPr>
        <p:txBody>
          <a:bodyPr/>
          <a:lstStyle/>
          <a:p>
            <a:endParaRPr lang="en-US">
              <a:latin typeface="Arial"/>
              <a:cs typeface="Arial"/>
            </a:endParaRPr>
          </a:p>
        </p:txBody>
      </p:sp>
      <p:grpSp>
        <p:nvGrpSpPr>
          <p:cNvPr id="33" name="Group 57"/>
          <p:cNvGrpSpPr>
            <a:grpSpLocks/>
          </p:cNvGrpSpPr>
          <p:nvPr/>
        </p:nvGrpSpPr>
        <p:grpSpPr bwMode="auto">
          <a:xfrm>
            <a:off x="604838" y="5337175"/>
            <a:ext cx="7913687" cy="552450"/>
            <a:chOff x="381" y="3615"/>
            <a:chExt cx="4985" cy="348"/>
          </a:xfrm>
          <a:solidFill>
            <a:srgbClr val="FFCCCC"/>
          </a:solidFill>
        </p:grpSpPr>
        <p:sp>
          <p:nvSpPr>
            <p:cNvPr id="34" name="Rectangle 28"/>
            <p:cNvSpPr>
              <a:spLocks noChangeArrowheads="1"/>
            </p:cNvSpPr>
            <p:nvPr/>
          </p:nvSpPr>
          <p:spPr bwMode="auto">
            <a:xfrm>
              <a:off x="4234" y="3615"/>
              <a:ext cx="1132" cy="348"/>
            </a:xfrm>
            <a:prstGeom prst="rect">
              <a:avLst/>
            </a:prstGeom>
            <a:grp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en-US" sz="2500" b="1" dirty="0">
                  <a:solidFill>
                    <a:srgbClr val="005EA4"/>
                  </a:solidFill>
                  <a:latin typeface="Arial"/>
                  <a:cs typeface="Arial"/>
                </a:rPr>
                <a:t>100</a:t>
              </a:r>
            </a:p>
          </p:txBody>
        </p:sp>
        <p:sp>
          <p:nvSpPr>
            <p:cNvPr id="35" name="Rectangle 29"/>
            <p:cNvSpPr>
              <a:spLocks noChangeArrowheads="1"/>
            </p:cNvSpPr>
            <p:nvPr/>
          </p:nvSpPr>
          <p:spPr bwMode="auto">
            <a:xfrm>
              <a:off x="2913" y="3615"/>
              <a:ext cx="1321" cy="348"/>
            </a:xfrm>
            <a:prstGeom prst="rect">
              <a:avLst/>
            </a:prstGeom>
            <a:grp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en-US" sz="2500">
                  <a:latin typeface="Arial"/>
                  <a:cs typeface="Arial"/>
                </a:rPr>
                <a:t>700</a:t>
              </a:r>
            </a:p>
          </p:txBody>
        </p:sp>
        <p:sp>
          <p:nvSpPr>
            <p:cNvPr id="36" name="Rectangle 30"/>
            <p:cNvSpPr>
              <a:spLocks noChangeArrowheads="1"/>
            </p:cNvSpPr>
            <p:nvPr/>
          </p:nvSpPr>
          <p:spPr bwMode="auto">
            <a:xfrm>
              <a:off x="1537" y="3615"/>
              <a:ext cx="1376" cy="348"/>
            </a:xfrm>
            <a:prstGeom prst="rect">
              <a:avLst/>
            </a:prstGeom>
            <a:grp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en-US" sz="2500">
                  <a:latin typeface="Arial"/>
                  <a:cs typeface="Arial"/>
                </a:rPr>
                <a:t>600</a:t>
              </a:r>
            </a:p>
          </p:txBody>
        </p:sp>
        <p:sp>
          <p:nvSpPr>
            <p:cNvPr id="37" name="Rectangle 31"/>
            <p:cNvSpPr>
              <a:spLocks noChangeArrowheads="1"/>
            </p:cNvSpPr>
            <p:nvPr/>
          </p:nvSpPr>
          <p:spPr bwMode="auto">
            <a:xfrm>
              <a:off x="381" y="3615"/>
              <a:ext cx="1156" cy="348"/>
            </a:xfrm>
            <a:prstGeom prst="rect">
              <a:avLst/>
            </a:prstGeom>
            <a:grp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en-US" sz="2500">
                  <a:latin typeface="Arial"/>
                  <a:cs typeface="Arial"/>
                </a:rPr>
                <a:t>wheat</a:t>
              </a:r>
            </a:p>
          </p:txBody>
        </p:sp>
      </p:grpSp>
      <p:grpSp>
        <p:nvGrpSpPr>
          <p:cNvPr id="38" name="Group 56"/>
          <p:cNvGrpSpPr>
            <a:grpSpLocks/>
          </p:cNvGrpSpPr>
          <p:nvPr/>
        </p:nvGrpSpPr>
        <p:grpSpPr bwMode="auto">
          <a:xfrm>
            <a:off x="604838" y="4776787"/>
            <a:ext cx="7913687" cy="560388"/>
            <a:chOff x="381" y="3262"/>
            <a:chExt cx="4985" cy="353"/>
          </a:xfrm>
          <a:solidFill>
            <a:srgbClr val="FFCCCC"/>
          </a:solidFill>
        </p:grpSpPr>
        <p:sp>
          <p:nvSpPr>
            <p:cNvPr id="39" name="Rectangle 32"/>
            <p:cNvSpPr>
              <a:spLocks noChangeArrowheads="1"/>
            </p:cNvSpPr>
            <p:nvPr/>
          </p:nvSpPr>
          <p:spPr bwMode="auto">
            <a:xfrm>
              <a:off x="4234" y="3262"/>
              <a:ext cx="1132" cy="353"/>
            </a:xfrm>
            <a:prstGeom prst="rect">
              <a:avLst/>
            </a:prstGeom>
            <a:grp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en-US" sz="2500" b="1" dirty="0">
                  <a:solidFill>
                    <a:srgbClr val="005EA4"/>
                  </a:solidFill>
                  <a:latin typeface="Arial"/>
                  <a:cs typeface="Arial"/>
                </a:rPr>
                <a:t>10</a:t>
              </a:r>
            </a:p>
          </p:txBody>
        </p:sp>
        <p:sp>
          <p:nvSpPr>
            <p:cNvPr id="40" name="Rectangle 33"/>
            <p:cNvSpPr>
              <a:spLocks noChangeArrowheads="1"/>
            </p:cNvSpPr>
            <p:nvPr/>
          </p:nvSpPr>
          <p:spPr bwMode="auto">
            <a:xfrm>
              <a:off x="2913" y="3262"/>
              <a:ext cx="1321" cy="353"/>
            </a:xfrm>
            <a:prstGeom prst="rect">
              <a:avLst/>
            </a:prstGeom>
            <a:grp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en-US" sz="2500">
                  <a:latin typeface="Arial"/>
                  <a:cs typeface="Arial"/>
                </a:rPr>
                <a:t>130</a:t>
              </a:r>
            </a:p>
          </p:txBody>
        </p:sp>
        <p:sp>
          <p:nvSpPr>
            <p:cNvPr id="41" name="Rectangle 34"/>
            <p:cNvSpPr>
              <a:spLocks noChangeArrowheads="1"/>
            </p:cNvSpPr>
            <p:nvPr/>
          </p:nvSpPr>
          <p:spPr bwMode="auto">
            <a:xfrm>
              <a:off x="1537" y="3262"/>
              <a:ext cx="1376" cy="353"/>
            </a:xfrm>
            <a:prstGeom prst="rect">
              <a:avLst/>
            </a:prstGeom>
            <a:grp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en-US" sz="2500">
                  <a:latin typeface="Arial"/>
                  <a:cs typeface="Arial"/>
                </a:rPr>
                <a:t>120</a:t>
              </a:r>
            </a:p>
          </p:txBody>
        </p:sp>
        <p:sp>
          <p:nvSpPr>
            <p:cNvPr id="42" name="Rectangle 35"/>
            <p:cNvSpPr>
              <a:spLocks noChangeArrowheads="1"/>
            </p:cNvSpPr>
            <p:nvPr/>
          </p:nvSpPr>
          <p:spPr bwMode="auto">
            <a:xfrm>
              <a:off x="381" y="3262"/>
              <a:ext cx="1156" cy="353"/>
            </a:xfrm>
            <a:prstGeom prst="rect">
              <a:avLst/>
            </a:prstGeom>
            <a:grp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en-US" sz="2500" dirty="0">
                  <a:latin typeface="Arial"/>
                  <a:cs typeface="Arial"/>
                </a:rPr>
                <a:t>computers</a:t>
              </a:r>
            </a:p>
          </p:txBody>
        </p:sp>
      </p:grpSp>
      <p:sp>
        <p:nvSpPr>
          <p:cNvPr id="43" name="Rectangle 39"/>
          <p:cNvSpPr>
            <a:spLocks noChangeArrowheads="1"/>
          </p:cNvSpPr>
          <p:nvPr/>
        </p:nvSpPr>
        <p:spPr bwMode="auto">
          <a:xfrm>
            <a:off x="604838" y="3886200"/>
            <a:ext cx="1835150" cy="890587"/>
          </a:xfrm>
          <a:prstGeom prst="rect">
            <a:avLst/>
          </a:prstGeom>
          <a:solidFill>
            <a:srgbClr val="FFCCCC"/>
          </a:solidFill>
          <a:ln w="9525">
            <a:noFill/>
            <a:miter lim="800000"/>
            <a:headEnd/>
            <a:tailEnd/>
          </a:ln>
        </p:spPr>
        <p:txBody>
          <a:bodyPr anchor="ctr" anchorCtr="1"/>
          <a:lstStyle/>
          <a:p>
            <a:pPr>
              <a:lnSpc>
                <a:spcPct val="105000"/>
              </a:lnSpc>
              <a:spcBef>
                <a:spcPct val="45000"/>
              </a:spcBef>
              <a:buClr>
                <a:srgbClr val="00B85C"/>
              </a:buClr>
              <a:buSzPct val="120000"/>
              <a:buFont typeface="Wingdings" pitchFamily="2" charset="2"/>
              <a:buNone/>
            </a:pPr>
            <a:endParaRPr lang="en-US" sz="2500">
              <a:latin typeface="Arial"/>
              <a:cs typeface="Arial"/>
            </a:endParaRPr>
          </a:p>
        </p:txBody>
      </p:sp>
      <p:sp>
        <p:nvSpPr>
          <p:cNvPr id="44" name="Line 41"/>
          <p:cNvSpPr>
            <a:spLocks noChangeShapeType="1"/>
          </p:cNvSpPr>
          <p:nvPr/>
        </p:nvSpPr>
        <p:spPr bwMode="auto">
          <a:xfrm>
            <a:off x="604838" y="3302000"/>
            <a:ext cx="7913687" cy="0"/>
          </a:xfrm>
          <a:prstGeom prst="line">
            <a:avLst/>
          </a:prstGeom>
          <a:noFill/>
          <a:ln w="28575" cap="sq">
            <a:solidFill>
              <a:schemeClr val="tx1"/>
            </a:solidFill>
            <a:round/>
            <a:headEnd/>
            <a:tailEnd/>
          </a:ln>
        </p:spPr>
        <p:txBody>
          <a:bodyPr/>
          <a:lstStyle/>
          <a:p>
            <a:endParaRPr lang="en-US">
              <a:latin typeface="Arial"/>
              <a:cs typeface="Arial"/>
            </a:endParaRPr>
          </a:p>
        </p:txBody>
      </p:sp>
      <p:grpSp>
        <p:nvGrpSpPr>
          <p:cNvPr id="45" name="Group 55"/>
          <p:cNvGrpSpPr>
            <a:grpSpLocks/>
          </p:cNvGrpSpPr>
          <p:nvPr/>
        </p:nvGrpSpPr>
        <p:grpSpPr bwMode="auto">
          <a:xfrm>
            <a:off x="604838" y="3302000"/>
            <a:ext cx="7913687" cy="2587625"/>
            <a:chOff x="381" y="2333"/>
            <a:chExt cx="4985" cy="1630"/>
          </a:xfrm>
          <a:solidFill>
            <a:srgbClr val="FFCCCC"/>
          </a:solidFill>
        </p:grpSpPr>
        <p:sp>
          <p:nvSpPr>
            <p:cNvPr id="46" name="Line 45"/>
            <p:cNvSpPr>
              <a:spLocks noChangeShapeType="1"/>
            </p:cNvSpPr>
            <p:nvPr/>
          </p:nvSpPr>
          <p:spPr bwMode="auto">
            <a:xfrm>
              <a:off x="381" y="3963"/>
              <a:ext cx="4985" cy="0"/>
            </a:xfrm>
            <a:prstGeom prst="line">
              <a:avLst/>
            </a:prstGeom>
            <a:grpFill/>
            <a:ln w="28575" cap="sq">
              <a:solidFill>
                <a:schemeClr val="tx1"/>
              </a:solidFill>
              <a:round/>
              <a:headEnd/>
              <a:tailEnd/>
            </a:ln>
          </p:spPr>
          <p:txBody>
            <a:bodyPr/>
            <a:lstStyle/>
            <a:p>
              <a:endParaRPr lang="en-US">
                <a:latin typeface="Arial"/>
                <a:cs typeface="Arial"/>
              </a:endParaRPr>
            </a:p>
          </p:txBody>
        </p:sp>
        <p:grpSp>
          <p:nvGrpSpPr>
            <p:cNvPr id="47" name="Group 54"/>
            <p:cNvGrpSpPr>
              <a:grpSpLocks/>
            </p:cNvGrpSpPr>
            <p:nvPr/>
          </p:nvGrpSpPr>
          <p:grpSpPr bwMode="auto">
            <a:xfrm>
              <a:off x="381" y="2333"/>
              <a:ext cx="4985" cy="1630"/>
              <a:chOff x="381" y="2333"/>
              <a:chExt cx="4985" cy="1630"/>
            </a:xfrm>
            <a:grpFill/>
          </p:grpSpPr>
          <p:sp>
            <p:nvSpPr>
              <p:cNvPr id="48" name="Rectangle 36"/>
              <p:cNvSpPr>
                <a:spLocks noChangeArrowheads="1"/>
              </p:cNvSpPr>
              <p:nvPr/>
            </p:nvSpPr>
            <p:spPr bwMode="auto">
              <a:xfrm>
                <a:off x="4234" y="2701"/>
                <a:ext cx="1132" cy="561"/>
              </a:xfrm>
              <a:prstGeom prst="rect">
                <a:avLst/>
              </a:prstGeom>
              <a:grp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en-US" sz="2500">
                    <a:latin typeface="Arial"/>
                    <a:cs typeface="Arial"/>
                  </a:rPr>
                  <a:t>gains from trade</a:t>
                </a:r>
              </a:p>
            </p:txBody>
          </p:sp>
          <p:sp>
            <p:nvSpPr>
              <p:cNvPr id="49" name="Rectangle 37"/>
              <p:cNvSpPr>
                <a:spLocks noChangeArrowheads="1"/>
              </p:cNvSpPr>
              <p:nvPr/>
            </p:nvSpPr>
            <p:spPr bwMode="auto">
              <a:xfrm>
                <a:off x="2913" y="2701"/>
                <a:ext cx="1321" cy="561"/>
              </a:xfrm>
              <a:prstGeom prst="rect">
                <a:avLst/>
              </a:prstGeom>
              <a:grp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en-US" sz="2500">
                    <a:latin typeface="Arial"/>
                    <a:cs typeface="Arial"/>
                  </a:rPr>
                  <a:t>consumption with trade</a:t>
                </a:r>
              </a:p>
            </p:txBody>
          </p:sp>
          <p:sp>
            <p:nvSpPr>
              <p:cNvPr id="50" name="Rectangle 38"/>
              <p:cNvSpPr>
                <a:spLocks noChangeArrowheads="1"/>
              </p:cNvSpPr>
              <p:nvPr/>
            </p:nvSpPr>
            <p:spPr bwMode="auto">
              <a:xfrm>
                <a:off x="1537" y="2701"/>
                <a:ext cx="1376" cy="561"/>
              </a:xfrm>
              <a:prstGeom prst="rect">
                <a:avLst/>
              </a:prstGeom>
              <a:grpFill/>
              <a:ln w="9525">
                <a:noFill/>
                <a:miter lim="800000"/>
                <a:headEnd/>
                <a:tailEnd/>
              </a:ln>
            </p:spPr>
            <p:txBody>
              <a:bodyPr anchor="ctr" anchorCtr="1"/>
              <a:lstStyle/>
              <a:p>
                <a:pPr algn="ctr">
                  <a:lnSpc>
                    <a:spcPct val="105000"/>
                  </a:lnSpc>
                  <a:spcBef>
                    <a:spcPct val="45000"/>
                  </a:spcBef>
                  <a:buClr>
                    <a:srgbClr val="00B85C"/>
                  </a:buClr>
                  <a:buSzPct val="120000"/>
                  <a:buFont typeface="Wingdings" pitchFamily="2" charset="2"/>
                  <a:buNone/>
                </a:pPr>
                <a:r>
                  <a:rPr lang="en-US" sz="2500">
                    <a:latin typeface="Arial"/>
                    <a:cs typeface="Arial"/>
                  </a:rPr>
                  <a:t>consumption without trade</a:t>
                </a:r>
              </a:p>
            </p:txBody>
          </p:sp>
          <p:sp>
            <p:nvSpPr>
              <p:cNvPr id="51" name="Rectangle 40"/>
              <p:cNvSpPr>
                <a:spLocks noChangeArrowheads="1"/>
              </p:cNvSpPr>
              <p:nvPr/>
            </p:nvSpPr>
            <p:spPr bwMode="auto">
              <a:xfrm>
                <a:off x="381" y="2333"/>
                <a:ext cx="4985" cy="368"/>
              </a:xfrm>
              <a:prstGeom prst="rect">
                <a:avLst/>
              </a:prstGeom>
              <a:grpFill/>
              <a:ln w="9525">
                <a:noFill/>
                <a:miter lim="800000"/>
                <a:headEnd/>
                <a:tailEnd/>
              </a:ln>
            </p:spPr>
            <p:txBody>
              <a:bodyPr anchor="ctr" anchorCtr="1"/>
              <a:lstStyle/>
              <a:p>
                <a:pPr>
                  <a:lnSpc>
                    <a:spcPct val="105000"/>
                  </a:lnSpc>
                  <a:spcBef>
                    <a:spcPct val="45000"/>
                  </a:spcBef>
                  <a:buClr>
                    <a:srgbClr val="00B85C"/>
                  </a:buClr>
                  <a:buSzPct val="120000"/>
                  <a:buFont typeface="Wingdings" pitchFamily="2" charset="2"/>
                  <a:buNone/>
                </a:pPr>
                <a:r>
                  <a:rPr lang="en-US" sz="2800" b="1">
                    <a:latin typeface="Arial"/>
                    <a:cs typeface="Arial"/>
                  </a:rPr>
                  <a:t>Japan</a:t>
                </a:r>
              </a:p>
            </p:txBody>
          </p:sp>
          <p:sp>
            <p:nvSpPr>
              <p:cNvPr id="52" name="Line 42"/>
              <p:cNvSpPr>
                <a:spLocks noChangeShapeType="1"/>
              </p:cNvSpPr>
              <p:nvPr/>
            </p:nvSpPr>
            <p:spPr bwMode="auto">
              <a:xfrm>
                <a:off x="381" y="2701"/>
                <a:ext cx="4985" cy="0"/>
              </a:xfrm>
              <a:prstGeom prst="line">
                <a:avLst/>
              </a:prstGeom>
              <a:grpFill/>
              <a:ln w="12700">
                <a:solidFill>
                  <a:schemeClr val="tx1"/>
                </a:solidFill>
                <a:round/>
                <a:headEnd/>
                <a:tailEnd/>
              </a:ln>
            </p:spPr>
            <p:txBody>
              <a:bodyPr/>
              <a:lstStyle/>
              <a:p>
                <a:endParaRPr lang="en-US">
                  <a:latin typeface="Arial"/>
                  <a:cs typeface="Arial"/>
                </a:endParaRPr>
              </a:p>
            </p:txBody>
          </p:sp>
          <p:sp>
            <p:nvSpPr>
              <p:cNvPr id="53" name="Line 43"/>
              <p:cNvSpPr>
                <a:spLocks noChangeShapeType="1"/>
              </p:cNvSpPr>
              <p:nvPr/>
            </p:nvSpPr>
            <p:spPr bwMode="auto">
              <a:xfrm>
                <a:off x="381" y="3262"/>
                <a:ext cx="4985" cy="0"/>
              </a:xfrm>
              <a:prstGeom prst="line">
                <a:avLst/>
              </a:prstGeom>
              <a:grpFill/>
              <a:ln w="12700">
                <a:solidFill>
                  <a:schemeClr val="tx1"/>
                </a:solidFill>
                <a:round/>
                <a:headEnd/>
                <a:tailEnd/>
              </a:ln>
            </p:spPr>
            <p:txBody>
              <a:bodyPr/>
              <a:lstStyle/>
              <a:p>
                <a:endParaRPr lang="en-US">
                  <a:latin typeface="Arial"/>
                  <a:cs typeface="Arial"/>
                </a:endParaRPr>
              </a:p>
            </p:txBody>
          </p:sp>
          <p:sp>
            <p:nvSpPr>
              <p:cNvPr id="54" name="Line 44"/>
              <p:cNvSpPr>
                <a:spLocks noChangeShapeType="1"/>
              </p:cNvSpPr>
              <p:nvPr/>
            </p:nvSpPr>
            <p:spPr bwMode="auto">
              <a:xfrm>
                <a:off x="381" y="3615"/>
                <a:ext cx="4985" cy="0"/>
              </a:xfrm>
              <a:prstGeom prst="line">
                <a:avLst/>
              </a:prstGeom>
              <a:grpFill/>
              <a:ln w="12700">
                <a:solidFill>
                  <a:schemeClr val="tx1"/>
                </a:solidFill>
                <a:round/>
                <a:headEnd/>
                <a:tailEnd/>
              </a:ln>
            </p:spPr>
            <p:txBody>
              <a:bodyPr/>
              <a:lstStyle/>
              <a:p>
                <a:endParaRPr lang="en-US">
                  <a:latin typeface="Arial"/>
                  <a:cs typeface="Arial"/>
                </a:endParaRPr>
              </a:p>
            </p:txBody>
          </p:sp>
          <p:sp>
            <p:nvSpPr>
              <p:cNvPr id="55" name="Line 46"/>
              <p:cNvSpPr>
                <a:spLocks noChangeShapeType="1"/>
              </p:cNvSpPr>
              <p:nvPr/>
            </p:nvSpPr>
            <p:spPr bwMode="auto">
              <a:xfrm>
                <a:off x="381" y="2333"/>
                <a:ext cx="0" cy="1630"/>
              </a:xfrm>
              <a:prstGeom prst="line">
                <a:avLst/>
              </a:prstGeom>
              <a:grpFill/>
              <a:ln w="28575" cap="sq">
                <a:solidFill>
                  <a:schemeClr val="tx1"/>
                </a:solidFill>
                <a:round/>
                <a:headEnd/>
                <a:tailEnd/>
              </a:ln>
            </p:spPr>
            <p:txBody>
              <a:bodyPr/>
              <a:lstStyle/>
              <a:p>
                <a:endParaRPr lang="en-US">
                  <a:latin typeface="Arial"/>
                  <a:cs typeface="Arial"/>
                </a:endParaRPr>
              </a:p>
            </p:txBody>
          </p:sp>
          <p:sp>
            <p:nvSpPr>
              <p:cNvPr id="56" name="Line 47"/>
              <p:cNvSpPr>
                <a:spLocks noChangeShapeType="1"/>
              </p:cNvSpPr>
              <p:nvPr/>
            </p:nvSpPr>
            <p:spPr bwMode="auto">
              <a:xfrm>
                <a:off x="5366" y="2333"/>
                <a:ext cx="0" cy="1630"/>
              </a:xfrm>
              <a:prstGeom prst="line">
                <a:avLst/>
              </a:prstGeom>
              <a:grpFill/>
              <a:ln w="28575" cap="sq">
                <a:solidFill>
                  <a:schemeClr val="tx1"/>
                </a:solidFill>
                <a:round/>
                <a:headEnd/>
                <a:tailEnd/>
              </a:ln>
            </p:spPr>
            <p:txBody>
              <a:bodyPr/>
              <a:lstStyle/>
              <a:p>
                <a:endParaRPr lang="en-US">
                  <a:latin typeface="Arial"/>
                  <a:cs typeface="Arial"/>
                </a:endParaRPr>
              </a:p>
            </p:txBody>
          </p:sp>
          <p:sp>
            <p:nvSpPr>
              <p:cNvPr id="57" name="Line 48"/>
              <p:cNvSpPr>
                <a:spLocks noChangeShapeType="1"/>
              </p:cNvSpPr>
              <p:nvPr/>
            </p:nvSpPr>
            <p:spPr bwMode="auto">
              <a:xfrm>
                <a:off x="1537" y="2701"/>
                <a:ext cx="0" cy="1262"/>
              </a:xfrm>
              <a:prstGeom prst="line">
                <a:avLst/>
              </a:prstGeom>
              <a:grpFill/>
              <a:ln w="12700">
                <a:solidFill>
                  <a:schemeClr val="tx1"/>
                </a:solidFill>
                <a:round/>
                <a:headEnd/>
                <a:tailEnd/>
              </a:ln>
            </p:spPr>
            <p:txBody>
              <a:bodyPr/>
              <a:lstStyle/>
              <a:p>
                <a:endParaRPr lang="en-US">
                  <a:latin typeface="Arial"/>
                  <a:cs typeface="Arial"/>
                </a:endParaRPr>
              </a:p>
            </p:txBody>
          </p:sp>
          <p:sp>
            <p:nvSpPr>
              <p:cNvPr id="58" name="Line 49"/>
              <p:cNvSpPr>
                <a:spLocks noChangeShapeType="1"/>
              </p:cNvSpPr>
              <p:nvPr/>
            </p:nvSpPr>
            <p:spPr bwMode="auto">
              <a:xfrm>
                <a:off x="2913" y="2701"/>
                <a:ext cx="0" cy="1262"/>
              </a:xfrm>
              <a:prstGeom prst="line">
                <a:avLst/>
              </a:prstGeom>
              <a:grpFill/>
              <a:ln w="12700">
                <a:solidFill>
                  <a:schemeClr val="tx1"/>
                </a:solidFill>
                <a:round/>
                <a:headEnd/>
                <a:tailEnd/>
              </a:ln>
            </p:spPr>
            <p:txBody>
              <a:bodyPr/>
              <a:lstStyle/>
              <a:p>
                <a:endParaRPr lang="en-US">
                  <a:latin typeface="Arial"/>
                  <a:cs typeface="Arial"/>
                </a:endParaRPr>
              </a:p>
            </p:txBody>
          </p:sp>
          <p:sp>
            <p:nvSpPr>
              <p:cNvPr id="59" name="Line 50"/>
              <p:cNvSpPr>
                <a:spLocks noChangeShapeType="1"/>
              </p:cNvSpPr>
              <p:nvPr/>
            </p:nvSpPr>
            <p:spPr bwMode="auto">
              <a:xfrm>
                <a:off x="4234" y="2701"/>
                <a:ext cx="0" cy="1262"/>
              </a:xfrm>
              <a:prstGeom prst="line">
                <a:avLst/>
              </a:prstGeom>
              <a:grpFill/>
              <a:ln w="12700">
                <a:solidFill>
                  <a:schemeClr val="tx1"/>
                </a:solidFill>
                <a:round/>
                <a:headEnd/>
                <a:tailEnd/>
              </a:ln>
            </p:spPr>
            <p:txBody>
              <a:bodyPr/>
              <a:lstStyle/>
              <a:p>
                <a:endParaRPr lang="en-US">
                  <a:latin typeface="Arial"/>
                  <a:cs typeface="Arial"/>
                </a:endParaRPr>
              </a:p>
            </p:txBody>
          </p:sp>
        </p:grpSp>
      </p:grpSp>
    </p:spTree>
    <p:extLst>
      <p:ext uri="{BB962C8B-B14F-4D97-AF65-F5344CB8AC3E}">
        <p14:creationId xmlns:p14="http://schemas.microsoft.com/office/powerpoint/2010/main" val="261554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left)">
                                      <p:cBhvr>
                                        <p:cTn id="30" dur="500"/>
                                        <p:tgtEl>
                                          <p:spTgt spid="33"/>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wipe(left)">
                                      <p:cBhvr>
                                        <p:cTn id="3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0939"/>
            <a:ext cx="9143999" cy="860961"/>
          </a:xfrm>
        </p:spPr>
        <p:txBody>
          <a:bodyPr/>
          <a:lstStyle/>
          <a:p>
            <a:r>
              <a:rPr lang="en-US" sz="3500" dirty="0"/>
              <a:t>Where Do These Gains Come From?</a:t>
            </a:r>
          </a:p>
        </p:txBody>
      </p:sp>
      <p:sp>
        <p:nvSpPr>
          <p:cNvPr id="7" name="Content Placeholder 6"/>
          <p:cNvSpPr>
            <a:spLocks noGrp="1"/>
          </p:cNvSpPr>
          <p:nvPr>
            <p:ph idx="1"/>
          </p:nvPr>
        </p:nvSpPr>
        <p:spPr/>
        <p:txBody>
          <a:bodyPr/>
          <a:lstStyle/>
          <a:p>
            <a:r>
              <a:rPr lang="en-US" dirty="0"/>
              <a:t>Absolute advantage:  </a:t>
            </a:r>
          </a:p>
          <a:p>
            <a:pPr lvl="1"/>
            <a:r>
              <a:rPr lang="en-US" dirty="0"/>
              <a:t>The ability to produce a good using fewer inputs than another producer  </a:t>
            </a:r>
          </a:p>
          <a:p>
            <a:pPr lvl="1"/>
            <a:r>
              <a:rPr lang="en-US" dirty="0"/>
              <a:t>The U.S. has absolute advantage in wheat</a:t>
            </a:r>
          </a:p>
          <a:p>
            <a:pPr lvl="2"/>
            <a:r>
              <a:rPr lang="en-US" dirty="0"/>
              <a:t>Producing a ton of wheat uses 10 labor hours in the U.S. vs. 25 in Japan</a:t>
            </a:r>
          </a:p>
          <a:p>
            <a:pPr lvl="1" eaLnBrk="1" hangingPunct="1"/>
            <a:r>
              <a:rPr lang="en-US" dirty="0"/>
              <a:t>The U.S. has absolute advantage in computers  </a:t>
            </a:r>
          </a:p>
          <a:p>
            <a:pPr lvl="2" eaLnBrk="1" hangingPunct="1"/>
            <a:r>
              <a:rPr lang="en-US" dirty="0"/>
              <a:t>Producing one computer requires 125 labor hours in Japan, but only 100 in the U.S.</a:t>
            </a:r>
          </a:p>
          <a:p>
            <a:endParaRPr lang="en-US" dirty="0"/>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22</a:t>
            </a:fld>
            <a:endParaRPr lang="en-US"/>
          </a:p>
        </p:txBody>
      </p:sp>
    </p:spTree>
    <p:extLst>
      <p:ext uri="{BB962C8B-B14F-4D97-AF65-F5344CB8AC3E}">
        <p14:creationId xmlns:p14="http://schemas.microsoft.com/office/powerpoint/2010/main" val="319346628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0939"/>
            <a:ext cx="9143999" cy="860961"/>
          </a:xfrm>
        </p:spPr>
        <p:txBody>
          <a:bodyPr/>
          <a:lstStyle/>
          <a:p>
            <a:r>
              <a:rPr lang="en-US" sz="3500" dirty="0"/>
              <a:t>Where Do These Gains Come From?</a:t>
            </a:r>
          </a:p>
        </p:txBody>
      </p:sp>
      <p:sp>
        <p:nvSpPr>
          <p:cNvPr id="7" name="Content Placeholder 6"/>
          <p:cNvSpPr>
            <a:spLocks noGrp="1"/>
          </p:cNvSpPr>
          <p:nvPr>
            <p:ph idx="1"/>
          </p:nvPr>
        </p:nvSpPr>
        <p:spPr/>
        <p:txBody>
          <a:bodyPr/>
          <a:lstStyle/>
          <a:p>
            <a:pPr marL="0" indent="0" eaLnBrk="1" hangingPunct="1">
              <a:buNone/>
            </a:pPr>
            <a:r>
              <a:rPr lang="en-US" dirty="0"/>
              <a:t>The U.S. has an absolute advantage in </a:t>
            </a:r>
            <a:r>
              <a:rPr lang="en-US" u="sng" dirty="0"/>
              <a:t>both</a:t>
            </a:r>
            <a:r>
              <a:rPr lang="en-US" dirty="0"/>
              <a:t> goods! </a:t>
            </a:r>
          </a:p>
          <a:p>
            <a:pPr lvl="1" eaLnBrk="1" hangingPunct="1"/>
            <a:r>
              <a:rPr lang="en-US" dirty="0"/>
              <a:t>So why does Japan specialize in computers?  </a:t>
            </a:r>
          </a:p>
          <a:p>
            <a:pPr lvl="1" eaLnBrk="1" hangingPunct="1"/>
            <a:r>
              <a:rPr lang="en-US" dirty="0"/>
              <a:t>Why do both countries gain from trade?</a:t>
            </a:r>
          </a:p>
          <a:p>
            <a:pPr eaLnBrk="1" hangingPunct="1"/>
            <a:r>
              <a:rPr lang="en-US" dirty="0"/>
              <a:t>Two countries can gain from trade </a:t>
            </a:r>
          </a:p>
          <a:p>
            <a:pPr lvl="1" eaLnBrk="1" hangingPunct="1"/>
            <a:r>
              <a:rPr lang="en-US" dirty="0"/>
              <a:t>When each specializes in the good it produces at lowest cost</a:t>
            </a: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23</a:t>
            </a:fld>
            <a:endParaRPr lang="en-US"/>
          </a:p>
        </p:txBody>
      </p:sp>
    </p:spTree>
    <p:extLst>
      <p:ext uri="{BB962C8B-B14F-4D97-AF65-F5344CB8AC3E}">
        <p14:creationId xmlns:p14="http://schemas.microsoft.com/office/powerpoint/2010/main" val="315958425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0939"/>
            <a:ext cx="9143999" cy="860961"/>
          </a:xfrm>
        </p:spPr>
        <p:txBody>
          <a:bodyPr/>
          <a:lstStyle/>
          <a:p>
            <a:r>
              <a:rPr lang="en-US" sz="3600" dirty="0"/>
              <a:t>Two Measures of the Cost of a Good</a:t>
            </a:r>
            <a:endParaRPr lang="en-US" sz="3500" dirty="0"/>
          </a:p>
        </p:txBody>
      </p:sp>
      <p:sp>
        <p:nvSpPr>
          <p:cNvPr id="7" name="Content Placeholder 6"/>
          <p:cNvSpPr>
            <a:spLocks noGrp="1"/>
          </p:cNvSpPr>
          <p:nvPr>
            <p:ph idx="1"/>
          </p:nvPr>
        </p:nvSpPr>
        <p:spPr/>
        <p:txBody>
          <a:bodyPr/>
          <a:lstStyle/>
          <a:p>
            <a:pPr eaLnBrk="1" hangingPunct="1"/>
            <a:r>
              <a:rPr lang="en-US" dirty="0"/>
              <a:t>Absolute advantage </a:t>
            </a:r>
          </a:p>
          <a:p>
            <a:pPr lvl="1" eaLnBrk="1" hangingPunct="1"/>
            <a:r>
              <a:rPr lang="en-US" dirty="0"/>
              <a:t>Measures the cost of a good in terms of the inputs required to produce it </a:t>
            </a:r>
          </a:p>
          <a:p>
            <a:pPr eaLnBrk="1" hangingPunct="1"/>
            <a:r>
              <a:rPr lang="en-US" dirty="0"/>
              <a:t>Another measure of cost: opportunity cost </a:t>
            </a:r>
          </a:p>
          <a:p>
            <a:pPr lvl="1" eaLnBrk="1" hangingPunct="1"/>
            <a:r>
              <a:rPr lang="en-US" dirty="0"/>
              <a:t>The opportunity cost of a computer = amount of wheat that could be produced using the labor needed to produce one computer</a:t>
            </a:r>
          </a:p>
          <a:p>
            <a:pPr eaLnBrk="1" hangingPunct="1"/>
            <a:endParaRPr lang="en-US" dirty="0"/>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24</a:t>
            </a:fld>
            <a:endParaRPr lang="en-US"/>
          </a:p>
        </p:txBody>
      </p:sp>
    </p:spTree>
    <p:extLst>
      <p:ext uri="{BB962C8B-B14F-4D97-AF65-F5344CB8AC3E}">
        <p14:creationId xmlns:p14="http://schemas.microsoft.com/office/powerpoint/2010/main" val="2243234934"/>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0" y="100939"/>
            <a:ext cx="9143999" cy="860961"/>
          </a:xfrm>
        </p:spPr>
        <p:txBody>
          <a:bodyPr wrap="square" anchor="t"/>
          <a:lstStyle/>
          <a:p>
            <a:r>
              <a:rPr lang="en-US" altLang="en-US" dirty="0"/>
              <a:t>Comparative Advantage</a:t>
            </a:r>
          </a:p>
        </p:txBody>
      </p:sp>
      <p:sp>
        <p:nvSpPr>
          <p:cNvPr id="20483" name="Content Placeholder 2"/>
          <p:cNvSpPr>
            <a:spLocks noGrp="1"/>
          </p:cNvSpPr>
          <p:nvPr>
            <p:ph idx="1"/>
          </p:nvPr>
        </p:nvSpPr>
        <p:spPr/>
        <p:txBody>
          <a:bodyPr/>
          <a:lstStyle/>
          <a:p>
            <a:r>
              <a:rPr lang="en-US" altLang="en-US" dirty="0">
                <a:solidFill>
                  <a:srgbClr val="005696"/>
                </a:solidFill>
              </a:rPr>
              <a:t>Comparative advantage</a:t>
            </a:r>
          </a:p>
          <a:p>
            <a:pPr lvl="1"/>
            <a:r>
              <a:rPr lang="en-US" altLang="en-US" dirty="0"/>
              <a:t>The ability to produce a good at a lower opportunity cost than another producer</a:t>
            </a:r>
          </a:p>
          <a:p>
            <a:r>
              <a:rPr lang="en-US" altLang="en-US" dirty="0"/>
              <a:t>Principle of comparative advantage</a:t>
            </a:r>
          </a:p>
          <a:p>
            <a:pPr lvl="1"/>
            <a:r>
              <a:rPr lang="en-US" altLang="en-US" dirty="0"/>
              <a:t>Each good should be produced by the individual that has the smaller opportunity cost of producing that good</a:t>
            </a:r>
          </a:p>
          <a:p>
            <a:pPr marL="57150" indent="0">
              <a:buNone/>
            </a:pPr>
            <a:r>
              <a:rPr lang="en-US" altLang="en-US" dirty="0"/>
              <a:t>Specialize according to comparative advantage</a:t>
            </a:r>
          </a:p>
          <a:p>
            <a:endParaRPr lang="en-US" altLang="en-US" dirty="0"/>
          </a:p>
        </p:txBody>
      </p:sp>
      <p:sp>
        <p:nvSpPr>
          <p:cNvPr id="20485"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17D97927-17CF-4A9C-8953-6F97F847570F}" type="slidenum">
              <a:rPr lang="en-US" altLang="en-US" sz="1200" smtClean="0">
                <a:solidFill>
                  <a:srgbClr val="002060"/>
                </a:solidFill>
              </a:rPr>
              <a:pPr algn="ctr" eaLnBrk="1" hangingPunct="1"/>
              <a:t>25</a:t>
            </a:fld>
            <a:endParaRPr lang="en-US" altLang="en-US" sz="1200">
              <a:solidFill>
                <a:srgbClr val="002060"/>
              </a:solidFill>
            </a:endParaRPr>
          </a:p>
        </p:txBody>
      </p:sp>
    </p:spTree>
    <p:extLst>
      <p:ext uri="{BB962C8B-B14F-4D97-AF65-F5344CB8AC3E}">
        <p14:creationId xmlns:p14="http://schemas.microsoft.com/office/powerpoint/2010/main" val="20816990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76200" y="100939"/>
            <a:ext cx="9067799" cy="860961"/>
          </a:xfrm>
        </p:spPr>
        <p:txBody>
          <a:bodyPr wrap="square" anchor="t"/>
          <a:lstStyle/>
          <a:p>
            <a:r>
              <a:rPr lang="en-US" altLang="en-US" dirty="0"/>
              <a:t>Comparative Advantage</a:t>
            </a:r>
          </a:p>
        </p:txBody>
      </p:sp>
      <p:sp>
        <p:nvSpPr>
          <p:cNvPr id="18435" name="Content Placeholder 2"/>
          <p:cNvSpPr>
            <a:spLocks noGrp="1"/>
          </p:cNvSpPr>
          <p:nvPr>
            <p:ph idx="1"/>
          </p:nvPr>
        </p:nvSpPr>
        <p:spPr>
          <a:xfrm>
            <a:off x="277813" y="1025525"/>
            <a:ext cx="8866187" cy="5422900"/>
          </a:xfrm>
        </p:spPr>
        <p:txBody>
          <a:bodyPr/>
          <a:lstStyle/>
          <a:p>
            <a:r>
              <a:rPr lang="en-US" altLang="en-US" sz="3200" dirty="0"/>
              <a:t>The opportunity cost of a computer is</a:t>
            </a:r>
          </a:p>
          <a:p>
            <a:pPr lvl="1"/>
            <a:r>
              <a:rPr lang="en-US" altLang="en-US" sz="2800" dirty="0"/>
              <a:t>10 tons of wheat in the U.S.: </a:t>
            </a:r>
          </a:p>
          <a:p>
            <a:pPr lvl="2"/>
            <a:r>
              <a:rPr lang="en-US" altLang="en-US" dirty="0"/>
              <a:t>Producing one computer requires 100 labor hours, which instead could produce 10 tons of wheat</a:t>
            </a:r>
          </a:p>
          <a:p>
            <a:pPr lvl="1"/>
            <a:r>
              <a:rPr lang="en-US" altLang="en-US" sz="2800" dirty="0"/>
              <a:t>5 tons of wheat in Japan: </a:t>
            </a:r>
          </a:p>
          <a:p>
            <a:pPr lvl="2"/>
            <a:r>
              <a:rPr lang="en-US" altLang="en-US" dirty="0"/>
              <a:t>Producing one computer requires 125 labor hours, which instead could produce 5 tons of wheat</a:t>
            </a:r>
          </a:p>
          <a:p>
            <a:pPr marL="0" indent="0">
              <a:buNone/>
            </a:pPr>
            <a:r>
              <a:rPr lang="en-US" altLang="en-US" sz="3200" dirty="0"/>
              <a:t>Japan has comparative advantage in computers</a:t>
            </a:r>
            <a:endParaRPr lang="en-US" altLang="en-US" dirty="0"/>
          </a:p>
        </p:txBody>
      </p:sp>
      <p:sp>
        <p:nvSpPr>
          <p:cNvPr id="18437"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F6D856F3-3F4A-4DFF-8C27-3ECE1B03F264}" type="slidenum">
              <a:rPr lang="en-US" altLang="en-US" sz="1200" smtClean="0">
                <a:solidFill>
                  <a:srgbClr val="002060"/>
                </a:solidFill>
              </a:rPr>
              <a:pPr algn="ctr" eaLnBrk="1" hangingPunct="1"/>
              <a:t>26</a:t>
            </a:fld>
            <a:endParaRPr lang="en-US" altLang="en-US" sz="1200">
              <a:solidFill>
                <a:srgbClr val="002060"/>
              </a:solidFill>
            </a:endParaRPr>
          </a:p>
        </p:txBody>
      </p:sp>
    </p:spTree>
    <p:extLst>
      <p:ext uri="{BB962C8B-B14F-4D97-AF65-F5344CB8AC3E}">
        <p14:creationId xmlns:p14="http://schemas.microsoft.com/office/powerpoint/2010/main" val="7918013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0939"/>
            <a:ext cx="9143999" cy="860961"/>
          </a:xfrm>
        </p:spPr>
        <p:txBody>
          <a:bodyPr/>
          <a:lstStyle/>
          <a:p>
            <a:r>
              <a:rPr lang="en-US" sz="3600" dirty="0"/>
              <a:t>Comparative Advantage and Trade</a:t>
            </a:r>
          </a:p>
        </p:txBody>
      </p:sp>
      <p:sp>
        <p:nvSpPr>
          <p:cNvPr id="3" name="Content Placeholder 2"/>
          <p:cNvSpPr>
            <a:spLocks noGrp="1"/>
          </p:cNvSpPr>
          <p:nvPr>
            <p:ph idx="1"/>
          </p:nvPr>
        </p:nvSpPr>
        <p:spPr/>
        <p:txBody>
          <a:bodyPr/>
          <a:lstStyle/>
          <a:p>
            <a:r>
              <a:rPr lang="en-US" dirty="0"/>
              <a:t>Gains from trade </a:t>
            </a:r>
          </a:p>
          <a:p>
            <a:pPr lvl="1"/>
            <a:r>
              <a:rPr lang="en-US" dirty="0"/>
              <a:t>Arise from comparative advantage (differences in opportunity costs)</a:t>
            </a:r>
          </a:p>
          <a:p>
            <a:r>
              <a:rPr lang="en-US" dirty="0"/>
              <a:t>When each country specializes in the good(s) in which it has a comparative advantage</a:t>
            </a:r>
          </a:p>
          <a:p>
            <a:pPr lvl="1"/>
            <a:r>
              <a:rPr lang="en-US" dirty="0"/>
              <a:t>Total production in all countries is higher</a:t>
            </a:r>
          </a:p>
          <a:p>
            <a:pPr lvl="1"/>
            <a:r>
              <a:rPr lang="en-US" dirty="0"/>
              <a:t>The world’s “economic pie” is bigger</a:t>
            </a:r>
          </a:p>
          <a:p>
            <a:pPr lvl="1"/>
            <a:r>
              <a:rPr lang="en-US" dirty="0"/>
              <a:t>All countries can gain from trade  </a:t>
            </a: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27</a:t>
            </a:fld>
            <a:endParaRPr lang="en-US"/>
          </a:p>
        </p:txBody>
      </p:sp>
    </p:spTree>
    <p:extLst>
      <p:ext uri="{BB962C8B-B14F-4D97-AF65-F5344CB8AC3E}">
        <p14:creationId xmlns:p14="http://schemas.microsoft.com/office/powerpoint/2010/main" val="177727772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36290" name="Rectangle 2"/>
          <p:cNvSpPr>
            <a:spLocks noGrp="1" noRot="1" noChangeArrowheads="1"/>
          </p:cNvSpPr>
          <p:nvPr>
            <p:ph type="title"/>
          </p:nvPr>
        </p:nvSpPr>
        <p:spPr>
          <a:xfrm>
            <a:off x="0" y="228600"/>
            <a:ext cx="9067800" cy="555625"/>
          </a:xfrm>
        </p:spPr>
        <p:txBody>
          <a:bodyPr/>
          <a:lstStyle/>
          <a:p>
            <a:r>
              <a:rPr lang="en-US" sz="3600" dirty="0"/>
              <a:t>Production Possibilities and </a:t>
            </a:r>
            <a:br>
              <a:rPr lang="en-US" sz="3600" dirty="0"/>
            </a:br>
            <a:r>
              <a:rPr lang="en-US" sz="3600" dirty="0"/>
              <a:t>Comparative Advantage, Revisited</a:t>
            </a:r>
          </a:p>
        </p:txBody>
      </p:sp>
      <p:sp>
        <p:nvSpPr>
          <p:cNvPr id="1036291" name="Rectangle 3"/>
          <p:cNvSpPr>
            <a:spLocks noGrp="1" noChangeArrowheads="1"/>
          </p:cNvSpPr>
          <p:nvPr>
            <p:ph type="body" idx="1"/>
          </p:nvPr>
        </p:nvSpPr>
        <p:spPr>
          <a:xfrm>
            <a:off x="152400" y="1219200"/>
            <a:ext cx="8663880" cy="4297362"/>
          </a:xfrm>
        </p:spPr>
        <p:txBody>
          <a:bodyPr/>
          <a:lstStyle/>
          <a:p>
            <a:pPr>
              <a:lnSpc>
                <a:spcPct val="90000"/>
              </a:lnSpc>
            </a:pPr>
            <a:r>
              <a:rPr lang="en-US" sz="3200" b="1" dirty="0">
                <a:solidFill>
                  <a:schemeClr val="tx1"/>
                </a:solidFill>
              </a:rPr>
              <a:t>Autarky </a:t>
            </a:r>
            <a:r>
              <a:rPr lang="en-US" sz="3200" dirty="0">
                <a:solidFill>
                  <a:schemeClr val="tx1"/>
                </a:solidFill>
              </a:rPr>
              <a:t>is a situation in which a country cannot trade with other countries.</a:t>
            </a:r>
            <a:br>
              <a:rPr lang="en-US" sz="3200" dirty="0">
                <a:solidFill>
                  <a:schemeClr val="tx1"/>
                </a:solidFill>
              </a:rPr>
            </a:br>
            <a:endParaRPr lang="en-US" sz="3200" dirty="0">
              <a:solidFill>
                <a:schemeClr val="tx1"/>
              </a:solidFill>
            </a:endParaRPr>
          </a:p>
          <a:p>
            <a:pPr>
              <a:lnSpc>
                <a:spcPct val="90000"/>
              </a:lnSpc>
            </a:pPr>
            <a:r>
              <a:rPr lang="en-US" sz="3200" dirty="0">
                <a:solidFill>
                  <a:schemeClr val="tx1"/>
                </a:solidFill>
              </a:rPr>
              <a:t>The following figure shows hypothetical production possibility frontiers for the United States and Mexico.</a:t>
            </a:r>
            <a:br>
              <a:rPr lang="en-US" sz="3200" dirty="0">
                <a:solidFill>
                  <a:schemeClr val="tx1"/>
                </a:solidFill>
              </a:rPr>
            </a:br>
            <a:br>
              <a:rPr lang="en-US" sz="3200" dirty="0">
                <a:solidFill>
                  <a:schemeClr val="tx1"/>
                </a:solidFill>
              </a:rPr>
            </a:br>
            <a:r>
              <a:rPr lang="en-US" sz="3200" dirty="0">
                <a:solidFill>
                  <a:schemeClr val="tx1"/>
                </a:solidFill>
              </a:rPr>
              <a:t> We assume that: </a:t>
            </a:r>
            <a:br>
              <a:rPr lang="en-US" sz="3200" dirty="0">
                <a:solidFill>
                  <a:schemeClr val="tx1"/>
                </a:solidFill>
              </a:rPr>
            </a:br>
            <a:r>
              <a:rPr lang="en-US" sz="3200" dirty="0">
                <a:solidFill>
                  <a:schemeClr val="tx1"/>
                </a:solidFill>
              </a:rPr>
              <a:t>(1) there are only two goods and </a:t>
            </a:r>
            <a:br>
              <a:rPr lang="en-US" sz="3200" dirty="0">
                <a:solidFill>
                  <a:schemeClr val="tx1"/>
                </a:solidFill>
              </a:rPr>
            </a:br>
            <a:r>
              <a:rPr lang="en-US" sz="3200" dirty="0">
                <a:solidFill>
                  <a:schemeClr val="tx1"/>
                </a:solidFill>
              </a:rPr>
              <a:t>(2) the production possibility frontiers are straight lines.</a:t>
            </a:r>
          </a:p>
        </p:txBody>
      </p:sp>
      <p:sp>
        <p:nvSpPr>
          <p:cNvPr id="2" name="Slide Number Placeholder 1"/>
          <p:cNvSpPr>
            <a:spLocks noGrp="1"/>
          </p:cNvSpPr>
          <p:nvPr>
            <p:ph type="sldNum" sz="quarter" idx="12"/>
          </p:nvPr>
        </p:nvSpPr>
        <p:spPr/>
        <p:txBody>
          <a:bodyPr/>
          <a:lstStyle/>
          <a:p>
            <a:endParaRPr lang="id-ID" dirty="0"/>
          </a:p>
        </p:txBody>
      </p:sp>
    </p:spTree>
    <p:extLst>
      <p:ext uri="{BB962C8B-B14F-4D97-AF65-F5344CB8AC3E}">
        <p14:creationId xmlns:p14="http://schemas.microsoft.com/office/powerpoint/2010/main" val="32354175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36291">
                                            <p:txEl>
                                              <p:pRg st="0" end="0"/>
                                            </p:txEl>
                                          </p:spTgt>
                                        </p:tgtEl>
                                        <p:attrNameLst>
                                          <p:attrName>style.visibility</p:attrName>
                                        </p:attrNameLst>
                                      </p:cBhvr>
                                      <p:to>
                                        <p:strVal val="visible"/>
                                      </p:to>
                                    </p:set>
                                    <p:animEffect transition="in" filter="wipe(left)">
                                      <p:cBhvr>
                                        <p:cTn id="7" dur="500"/>
                                        <p:tgtEl>
                                          <p:spTgt spid="1036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36291">
                                            <p:txEl>
                                              <p:pRg st="1" end="1"/>
                                            </p:txEl>
                                          </p:spTgt>
                                        </p:tgtEl>
                                        <p:attrNameLst>
                                          <p:attrName>style.visibility</p:attrName>
                                        </p:attrNameLst>
                                      </p:cBhvr>
                                      <p:to>
                                        <p:strVal val="visible"/>
                                      </p:to>
                                    </p:set>
                                    <p:animEffect transition="in" filter="wipe(left)">
                                      <p:cBhvr>
                                        <p:cTn id="12" dur="500"/>
                                        <p:tgtEl>
                                          <p:spTgt spid="103629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6291" grpId="0" build="p"/>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6418" name="Rectangle 2"/>
          <p:cNvSpPr>
            <a:spLocks noGrp="1" noRot="1" noChangeArrowheads="1"/>
          </p:cNvSpPr>
          <p:nvPr>
            <p:ph type="title"/>
          </p:nvPr>
        </p:nvSpPr>
        <p:spPr>
          <a:xfrm>
            <a:off x="0" y="60325"/>
            <a:ext cx="9150350" cy="752252"/>
          </a:xfrm>
        </p:spPr>
        <p:txBody>
          <a:bodyPr/>
          <a:lstStyle/>
          <a:p>
            <a:r>
              <a:rPr lang="en-US" sz="3600" dirty="0"/>
              <a:t>Comparative Advantage </a:t>
            </a:r>
            <a:br>
              <a:rPr lang="en-US" sz="3600" dirty="0"/>
            </a:br>
            <a:r>
              <a:rPr lang="en-US" sz="3600" dirty="0"/>
              <a:t>and the Production Possibility Frontier</a:t>
            </a:r>
          </a:p>
        </p:txBody>
      </p:sp>
      <p:sp>
        <p:nvSpPr>
          <p:cNvPr id="956421" name="Rectangle 7"/>
          <p:cNvSpPr>
            <a:spLocks noChangeArrowheads="1"/>
          </p:cNvSpPr>
          <p:nvPr/>
        </p:nvSpPr>
        <p:spPr bwMode="auto">
          <a:xfrm>
            <a:off x="971600" y="1196752"/>
            <a:ext cx="3476914" cy="215444"/>
          </a:xfrm>
          <a:prstGeom prst="rect">
            <a:avLst/>
          </a:prstGeom>
          <a:noFill/>
          <a:ln w="9525">
            <a:noFill/>
            <a:miter lim="800000"/>
            <a:headEnd/>
            <a:tailEnd/>
          </a:ln>
        </p:spPr>
        <p:txBody>
          <a:bodyPr wrap="none" lIns="0" tIns="0" rIns="0" bIns="0">
            <a:spAutoFit/>
          </a:bodyPr>
          <a:lstStyle/>
          <a:p>
            <a:pPr marL="1588" indent="-1588" algn="ctr"/>
            <a:r>
              <a:rPr lang="en-US" sz="1400" b="1" dirty="0">
                <a:solidFill>
                  <a:srgbClr val="000000"/>
                </a:solidFill>
                <a:latin typeface="Tahoma" pitchFamily="34" charset="0"/>
                <a:ea typeface="MS PGothic" pitchFamily="34" charset="-128"/>
              </a:rPr>
              <a:t>(a) U.S. Production Possibility Frontier</a:t>
            </a:r>
            <a:endParaRPr lang="en-US" sz="1400" b="1" baseline="-25000" dirty="0">
              <a:latin typeface="Tahoma" pitchFamily="34" charset="0"/>
              <a:ea typeface="MS PGothic" pitchFamily="34" charset="-128"/>
            </a:endParaRPr>
          </a:p>
        </p:txBody>
      </p:sp>
      <p:sp>
        <p:nvSpPr>
          <p:cNvPr id="956422" name="Rectangle 22"/>
          <p:cNvSpPr>
            <a:spLocks noChangeArrowheads="1"/>
          </p:cNvSpPr>
          <p:nvPr/>
        </p:nvSpPr>
        <p:spPr bwMode="auto">
          <a:xfrm>
            <a:off x="5097607" y="1196752"/>
            <a:ext cx="3903313" cy="215444"/>
          </a:xfrm>
          <a:prstGeom prst="rect">
            <a:avLst/>
          </a:prstGeom>
          <a:noFill/>
          <a:ln w="9525">
            <a:noFill/>
            <a:miter lim="800000"/>
            <a:headEnd/>
            <a:tailEnd/>
          </a:ln>
        </p:spPr>
        <p:txBody>
          <a:bodyPr wrap="none" lIns="0" tIns="0" rIns="0" bIns="0">
            <a:spAutoFit/>
          </a:bodyPr>
          <a:lstStyle/>
          <a:p>
            <a:pPr marL="1588" indent="-1588" algn="ctr"/>
            <a:r>
              <a:rPr lang="en-US" sz="1400" b="1" dirty="0">
                <a:solidFill>
                  <a:srgbClr val="000000"/>
                </a:solidFill>
                <a:latin typeface="Tahoma" pitchFamily="34" charset="0"/>
              </a:rPr>
              <a:t>(b) Mexico</a:t>
            </a:r>
            <a:r>
              <a:rPr lang="en-US" sz="1400" b="1" dirty="0">
                <a:latin typeface="Tahoma" pitchFamily="34" charset="0"/>
              </a:rPr>
              <a:t>’s</a:t>
            </a:r>
            <a:r>
              <a:rPr lang="en-US" sz="1400" b="1" dirty="0">
                <a:solidFill>
                  <a:srgbClr val="000000"/>
                </a:solidFill>
                <a:latin typeface="Tahoma" pitchFamily="34" charset="0"/>
              </a:rPr>
              <a:t> Production Possibility Frontier</a:t>
            </a:r>
            <a:endParaRPr lang="en-US" sz="1400" b="1" baseline="-25000" dirty="0">
              <a:latin typeface="Tahoma" pitchFamily="34" charset="0"/>
            </a:endParaRPr>
          </a:p>
        </p:txBody>
      </p:sp>
      <p:sp>
        <p:nvSpPr>
          <p:cNvPr id="956423" name="Line 37"/>
          <p:cNvSpPr>
            <a:spLocks noChangeShapeType="1"/>
          </p:cNvSpPr>
          <p:nvPr/>
        </p:nvSpPr>
        <p:spPr bwMode="auto">
          <a:xfrm>
            <a:off x="1342579" y="2916238"/>
            <a:ext cx="1281112" cy="2298700"/>
          </a:xfrm>
          <a:prstGeom prst="line">
            <a:avLst/>
          </a:prstGeom>
          <a:noFill/>
          <a:ln w="30163">
            <a:solidFill>
              <a:srgbClr val="0076A3"/>
            </a:solidFill>
            <a:miter lim="800000"/>
            <a:headEnd/>
            <a:tailEnd/>
          </a:ln>
        </p:spPr>
        <p:txBody>
          <a:bodyPr/>
          <a:lstStyle/>
          <a:p>
            <a:endParaRPr lang="en-US" dirty="0"/>
          </a:p>
        </p:txBody>
      </p:sp>
      <p:sp>
        <p:nvSpPr>
          <p:cNvPr id="956424" name="Rectangle 38"/>
          <p:cNvSpPr>
            <a:spLocks noChangeArrowheads="1"/>
          </p:cNvSpPr>
          <p:nvPr/>
        </p:nvSpPr>
        <p:spPr bwMode="auto">
          <a:xfrm>
            <a:off x="1212404" y="5227638"/>
            <a:ext cx="96837" cy="169862"/>
          </a:xfrm>
          <a:prstGeom prst="rect">
            <a:avLst/>
          </a:prstGeom>
          <a:noFill/>
          <a:ln w="9525">
            <a:noFill/>
            <a:miter lim="800000"/>
            <a:headEnd/>
            <a:tailEnd/>
          </a:ln>
        </p:spPr>
        <p:txBody>
          <a:bodyPr wrap="none" lIns="0" tIns="0" rIns="0" bIns="0">
            <a:spAutoFit/>
          </a:bodyPr>
          <a:lstStyle/>
          <a:p>
            <a:pPr marL="1588" indent="-1588"/>
            <a:r>
              <a:rPr lang="en-US" sz="1400" dirty="0">
                <a:solidFill>
                  <a:srgbClr val="000000"/>
                </a:solidFill>
                <a:latin typeface="Tahoma" pitchFamily="34" charset="0"/>
                <a:ea typeface="MS PGothic" pitchFamily="34" charset="-128"/>
              </a:rPr>
              <a:t>0</a:t>
            </a:r>
            <a:endParaRPr lang="en-US" sz="1400" baseline="-25000" dirty="0">
              <a:latin typeface="Tahoma" pitchFamily="34" charset="0"/>
              <a:ea typeface="MS PGothic" pitchFamily="34" charset="-128"/>
            </a:endParaRPr>
          </a:p>
        </p:txBody>
      </p:sp>
      <p:sp>
        <p:nvSpPr>
          <p:cNvPr id="956425" name="Rectangle 39"/>
          <p:cNvSpPr>
            <a:spLocks noChangeArrowheads="1"/>
          </p:cNvSpPr>
          <p:nvPr/>
        </p:nvSpPr>
        <p:spPr bwMode="auto">
          <a:xfrm>
            <a:off x="863191" y="2814381"/>
            <a:ext cx="445635" cy="215444"/>
          </a:xfrm>
          <a:prstGeom prst="rect">
            <a:avLst/>
          </a:prstGeom>
          <a:noFill/>
          <a:ln w="9525">
            <a:noFill/>
            <a:miter lim="800000"/>
            <a:headEnd/>
            <a:tailEnd/>
          </a:ln>
        </p:spPr>
        <p:txBody>
          <a:bodyPr wrap="none" lIns="0" tIns="0" rIns="0" bIns="0">
            <a:spAutoFit/>
          </a:bodyPr>
          <a:lstStyle/>
          <a:p>
            <a:pPr marL="1588" indent="-1588" algn="ctr"/>
            <a:r>
              <a:rPr lang="en-US" sz="1400" dirty="0">
                <a:solidFill>
                  <a:srgbClr val="000000"/>
                </a:solidFill>
                <a:latin typeface="Tahoma" pitchFamily="34" charset="0"/>
                <a:ea typeface="MS PGothic" pitchFamily="34" charset="-128"/>
              </a:rPr>
              <a:t>2,000</a:t>
            </a:r>
            <a:endParaRPr lang="en-US" sz="1400" baseline="-25000" dirty="0">
              <a:latin typeface="Tahoma" pitchFamily="34" charset="0"/>
              <a:ea typeface="MS PGothic" pitchFamily="34" charset="-128"/>
            </a:endParaRPr>
          </a:p>
        </p:txBody>
      </p:sp>
      <p:sp>
        <p:nvSpPr>
          <p:cNvPr id="956426" name="Rectangle 40"/>
          <p:cNvSpPr>
            <a:spLocks noChangeArrowheads="1"/>
          </p:cNvSpPr>
          <p:nvPr/>
        </p:nvSpPr>
        <p:spPr bwMode="auto">
          <a:xfrm>
            <a:off x="874342" y="3944207"/>
            <a:ext cx="445635" cy="215444"/>
          </a:xfrm>
          <a:prstGeom prst="rect">
            <a:avLst/>
          </a:prstGeom>
          <a:noFill/>
          <a:ln w="9525">
            <a:noFill/>
            <a:miter lim="800000"/>
            <a:headEnd/>
            <a:tailEnd/>
          </a:ln>
        </p:spPr>
        <p:txBody>
          <a:bodyPr wrap="none" lIns="0" tIns="0" rIns="0" bIns="0">
            <a:spAutoFit/>
          </a:bodyPr>
          <a:lstStyle/>
          <a:p>
            <a:pPr marL="1588" indent="-1588" algn="ctr"/>
            <a:r>
              <a:rPr lang="en-US" sz="1400" dirty="0">
                <a:solidFill>
                  <a:srgbClr val="000000"/>
                </a:solidFill>
                <a:latin typeface="Tahoma" pitchFamily="34" charset="0"/>
                <a:ea typeface="MS PGothic" pitchFamily="34" charset="-128"/>
              </a:rPr>
              <a:t>1,000</a:t>
            </a:r>
            <a:endParaRPr lang="en-US" sz="1400" baseline="-25000" dirty="0">
              <a:latin typeface="Tahoma" pitchFamily="34" charset="0"/>
              <a:ea typeface="MS PGothic" pitchFamily="34" charset="-128"/>
            </a:endParaRPr>
          </a:p>
        </p:txBody>
      </p:sp>
      <p:sp>
        <p:nvSpPr>
          <p:cNvPr id="956427" name="Line 41"/>
          <p:cNvSpPr>
            <a:spLocks noChangeShapeType="1"/>
          </p:cNvSpPr>
          <p:nvPr/>
        </p:nvSpPr>
        <p:spPr bwMode="auto">
          <a:xfrm>
            <a:off x="1358454" y="4071938"/>
            <a:ext cx="98425" cy="0"/>
          </a:xfrm>
          <a:prstGeom prst="line">
            <a:avLst/>
          </a:prstGeom>
          <a:noFill/>
          <a:ln w="7938">
            <a:solidFill>
              <a:srgbClr val="000000"/>
            </a:solidFill>
            <a:miter lim="800000"/>
            <a:headEnd/>
            <a:tailEnd/>
          </a:ln>
        </p:spPr>
        <p:txBody>
          <a:bodyPr/>
          <a:lstStyle/>
          <a:p>
            <a:endParaRPr lang="en-US" dirty="0"/>
          </a:p>
        </p:txBody>
      </p:sp>
      <p:sp>
        <p:nvSpPr>
          <p:cNvPr id="956429" name="Rectangle 60"/>
          <p:cNvSpPr>
            <a:spLocks noChangeArrowheads="1"/>
          </p:cNvSpPr>
          <p:nvPr/>
        </p:nvSpPr>
        <p:spPr bwMode="auto">
          <a:xfrm>
            <a:off x="971600" y="1772816"/>
            <a:ext cx="1206500" cy="430887"/>
          </a:xfrm>
          <a:prstGeom prst="rect">
            <a:avLst/>
          </a:prstGeom>
          <a:noFill/>
          <a:ln w="9525">
            <a:noFill/>
            <a:miter lim="800000"/>
            <a:headEnd/>
            <a:tailEnd/>
          </a:ln>
        </p:spPr>
        <p:txBody>
          <a:bodyPr lIns="0" tIns="0" rIns="0" bIns="0">
            <a:spAutoFit/>
          </a:bodyPr>
          <a:lstStyle/>
          <a:p>
            <a:pPr marL="1588" indent="-1588" algn="ctr"/>
            <a:r>
              <a:rPr lang="en-US" sz="1400" dirty="0">
                <a:solidFill>
                  <a:srgbClr val="000000"/>
                </a:solidFill>
                <a:latin typeface="Tahoma" pitchFamily="34" charset="0"/>
                <a:ea typeface="MS PGothic" pitchFamily="34" charset="-128"/>
              </a:rPr>
              <a:t>Quantity of </a:t>
            </a:r>
            <a:r>
              <a:rPr lang="en-US" sz="1400" dirty="0">
                <a:solidFill>
                  <a:srgbClr val="000000"/>
                </a:solidFill>
                <a:latin typeface="Tahoma" pitchFamily="34" charset="0"/>
              </a:rPr>
              <a:t>airplanes</a:t>
            </a:r>
            <a:endParaRPr lang="en-US" sz="1400" baseline="-25000" dirty="0">
              <a:latin typeface="Tahoma" pitchFamily="34" charset="0"/>
              <a:ea typeface="MS PGothic" pitchFamily="34" charset="-128"/>
            </a:endParaRPr>
          </a:p>
        </p:txBody>
      </p:sp>
      <p:sp>
        <p:nvSpPr>
          <p:cNvPr id="956430" name="Rectangle 73"/>
          <p:cNvSpPr>
            <a:spLocks noChangeArrowheads="1"/>
          </p:cNvSpPr>
          <p:nvPr/>
        </p:nvSpPr>
        <p:spPr bwMode="auto">
          <a:xfrm>
            <a:off x="2388775" y="5227638"/>
            <a:ext cx="445635" cy="215444"/>
          </a:xfrm>
          <a:prstGeom prst="rect">
            <a:avLst/>
          </a:prstGeom>
          <a:noFill/>
          <a:ln w="9525">
            <a:noFill/>
            <a:miter lim="800000"/>
            <a:headEnd/>
            <a:tailEnd/>
          </a:ln>
        </p:spPr>
        <p:txBody>
          <a:bodyPr wrap="none" lIns="0" tIns="0" rIns="0" bIns="0">
            <a:spAutoFit/>
          </a:bodyPr>
          <a:lstStyle/>
          <a:p>
            <a:pPr marL="1588" indent="-1588" algn="ctr"/>
            <a:r>
              <a:rPr lang="en-US" sz="1400" dirty="0">
                <a:solidFill>
                  <a:srgbClr val="000000"/>
                </a:solidFill>
                <a:latin typeface="Tahoma" pitchFamily="34" charset="0"/>
                <a:ea typeface="MS PGothic" pitchFamily="34" charset="-128"/>
              </a:rPr>
              <a:t>1,000</a:t>
            </a:r>
            <a:endParaRPr lang="en-US" sz="1400" baseline="-25000" dirty="0">
              <a:latin typeface="Tahoma" pitchFamily="34" charset="0"/>
              <a:ea typeface="MS PGothic" pitchFamily="34" charset="-128"/>
            </a:endParaRPr>
          </a:p>
        </p:txBody>
      </p:sp>
      <p:sp>
        <p:nvSpPr>
          <p:cNvPr id="956431" name="Line 74"/>
          <p:cNvSpPr>
            <a:spLocks noChangeShapeType="1"/>
          </p:cNvSpPr>
          <p:nvPr/>
        </p:nvSpPr>
        <p:spPr bwMode="auto">
          <a:xfrm flipV="1">
            <a:off x="1985516" y="5064125"/>
            <a:ext cx="0" cy="123825"/>
          </a:xfrm>
          <a:prstGeom prst="line">
            <a:avLst/>
          </a:prstGeom>
          <a:noFill/>
          <a:ln w="7938">
            <a:solidFill>
              <a:srgbClr val="000000"/>
            </a:solidFill>
            <a:miter lim="800000"/>
            <a:headEnd/>
            <a:tailEnd/>
          </a:ln>
        </p:spPr>
        <p:txBody>
          <a:bodyPr/>
          <a:lstStyle/>
          <a:p>
            <a:endParaRPr lang="en-US" dirty="0"/>
          </a:p>
        </p:txBody>
      </p:sp>
      <p:sp>
        <p:nvSpPr>
          <p:cNvPr id="956432" name="Rectangle 75"/>
          <p:cNvSpPr>
            <a:spLocks noChangeArrowheads="1"/>
          </p:cNvSpPr>
          <p:nvPr/>
        </p:nvSpPr>
        <p:spPr bwMode="auto">
          <a:xfrm>
            <a:off x="1842695" y="5227638"/>
            <a:ext cx="293350" cy="215444"/>
          </a:xfrm>
          <a:prstGeom prst="rect">
            <a:avLst/>
          </a:prstGeom>
          <a:noFill/>
          <a:ln w="9525">
            <a:noFill/>
            <a:miter lim="800000"/>
            <a:headEnd/>
            <a:tailEnd/>
          </a:ln>
        </p:spPr>
        <p:txBody>
          <a:bodyPr wrap="none" lIns="0" tIns="0" rIns="0" bIns="0">
            <a:spAutoFit/>
          </a:bodyPr>
          <a:lstStyle/>
          <a:p>
            <a:pPr marL="1588" indent="-1588" algn="ctr"/>
            <a:r>
              <a:rPr lang="en-US" sz="1400" dirty="0">
                <a:solidFill>
                  <a:srgbClr val="000000"/>
                </a:solidFill>
                <a:latin typeface="Tahoma" pitchFamily="34" charset="0"/>
                <a:ea typeface="MS PGothic" pitchFamily="34" charset="-128"/>
              </a:rPr>
              <a:t>500</a:t>
            </a:r>
            <a:endParaRPr lang="en-US" sz="1400" baseline="-25000" dirty="0">
              <a:latin typeface="Tahoma" pitchFamily="34" charset="0"/>
              <a:ea typeface="MS PGothic" pitchFamily="34" charset="-128"/>
            </a:endParaRPr>
          </a:p>
        </p:txBody>
      </p:sp>
      <p:sp>
        <p:nvSpPr>
          <p:cNvPr id="956433" name="Freeform 76"/>
          <p:cNvSpPr>
            <a:spLocks/>
          </p:cNvSpPr>
          <p:nvPr/>
        </p:nvSpPr>
        <p:spPr bwMode="auto">
          <a:xfrm>
            <a:off x="1358454" y="2255838"/>
            <a:ext cx="2982912" cy="2932112"/>
          </a:xfrm>
          <a:custGeom>
            <a:avLst/>
            <a:gdLst>
              <a:gd name="T0" fmla="*/ 1722 w 1722"/>
              <a:gd name="T1" fmla="*/ 1332 h 1332"/>
              <a:gd name="T2" fmla="*/ 0 w 1722"/>
              <a:gd name="T3" fmla="*/ 1332 h 1332"/>
              <a:gd name="T4" fmla="*/ 0 w 1722"/>
              <a:gd name="T5" fmla="*/ 0 h 1332"/>
              <a:gd name="T6" fmla="*/ 0 60000 65536"/>
              <a:gd name="T7" fmla="*/ 0 60000 65536"/>
              <a:gd name="T8" fmla="*/ 0 60000 65536"/>
              <a:gd name="T9" fmla="*/ 0 w 1722"/>
              <a:gd name="T10" fmla="*/ 0 h 1332"/>
              <a:gd name="T11" fmla="*/ 1722 w 1722"/>
              <a:gd name="T12" fmla="*/ 1332 h 1332"/>
            </a:gdLst>
            <a:ahLst/>
            <a:cxnLst>
              <a:cxn ang="T6">
                <a:pos x="T0" y="T1"/>
              </a:cxn>
              <a:cxn ang="T7">
                <a:pos x="T2" y="T3"/>
              </a:cxn>
              <a:cxn ang="T8">
                <a:pos x="T4" y="T5"/>
              </a:cxn>
            </a:cxnLst>
            <a:rect l="T9" t="T10" r="T11" b="T12"/>
            <a:pathLst>
              <a:path w="1722" h="1332">
                <a:moveTo>
                  <a:pt x="1722" y="1332"/>
                </a:moveTo>
                <a:lnTo>
                  <a:pt x="0" y="1332"/>
                </a:lnTo>
                <a:lnTo>
                  <a:pt x="0" y="0"/>
                </a:lnTo>
              </a:path>
            </a:pathLst>
          </a:custGeom>
          <a:noFill/>
          <a:ln w="7938">
            <a:solidFill>
              <a:srgbClr val="000000"/>
            </a:solidFill>
            <a:miter lim="800000"/>
            <a:headEnd/>
            <a:tailEnd/>
          </a:ln>
        </p:spPr>
        <p:txBody>
          <a:bodyPr/>
          <a:lstStyle/>
          <a:p>
            <a:endParaRPr lang="en-US" sz="2000" baseline="-25000" dirty="0">
              <a:latin typeface="Tahoma" pitchFamily="34" charset="0"/>
              <a:ea typeface="MS PGothic" pitchFamily="34" charset="-128"/>
            </a:endParaRPr>
          </a:p>
        </p:txBody>
      </p:sp>
      <p:sp>
        <p:nvSpPr>
          <p:cNvPr id="956434" name="Oval 77"/>
          <p:cNvSpPr>
            <a:spLocks noChangeArrowheads="1"/>
          </p:cNvSpPr>
          <p:nvPr/>
        </p:nvSpPr>
        <p:spPr bwMode="auto">
          <a:xfrm>
            <a:off x="1944241" y="4019550"/>
            <a:ext cx="80963" cy="103188"/>
          </a:xfrm>
          <a:prstGeom prst="ellipse">
            <a:avLst/>
          </a:prstGeom>
          <a:solidFill>
            <a:srgbClr val="000000"/>
          </a:solidFill>
          <a:ln w="9525">
            <a:noFill/>
            <a:round/>
            <a:headEnd/>
            <a:tailEnd/>
          </a:ln>
        </p:spPr>
        <p:txBody>
          <a:bodyPr/>
          <a:lstStyle/>
          <a:p>
            <a:endParaRPr lang="en-US" sz="2000" baseline="-25000" dirty="0">
              <a:latin typeface="Tahoma" pitchFamily="34" charset="0"/>
              <a:ea typeface="MS PGothic" pitchFamily="34" charset="-128"/>
            </a:endParaRPr>
          </a:p>
        </p:txBody>
      </p:sp>
      <p:sp>
        <p:nvSpPr>
          <p:cNvPr id="956435" name="Rectangle 78"/>
          <p:cNvSpPr>
            <a:spLocks noChangeArrowheads="1"/>
          </p:cNvSpPr>
          <p:nvPr/>
        </p:nvSpPr>
        <p:spPr bwMode="auto">
          <a:xfrm>
            <a:off x="2541141" y="4864100"/>
            <a:ext cx="291747" cy="215444"/>
          </a:xfrm>
          <a:prstGeom prst="rect">
            <a:avLst/>
          </a:prstGeom>
          <a:noFill/>
          <a:ln w="9525">
            <a:noFill/>
            <a:miter lim="800000"/>
            <a:headEnd/>
            <a:tailEnd/>
          </a:ln>
        </p:spPr>
        <p:txBody>
          <a:bodyPr wrap="none" lIns="0" tIns="0" rIns="0" bIns="0">
            <a:spAutoFit/>
          </a:bodyPr>
          <a:lstStyle/>
          <a:p>
            <a:pPr marL="1588" indent="-1588"/>
            <a:r>
              <a:rPr lang="en-US" sz="1400" i="1" dirty="0">
                <a:solidFill>
                  <a:srgbClr val="000000"/>
                </a:solidFill>
                <a:latin typeface="Tahoma" pitchFamily="34" charset="0"/>
                <a:ea typeface="MS PGothic" pitchFamily="34" charset="-128"/>
              </a:rPr>
              <a:t>PPF</a:t>
            </a:r>
            <a:endParaRPr lang="en-US" sz="1400" i="1" baseline="-25000" dirty="0">
              <a:latin typeface="Tahoma" pitchFamily="34" charset="0"/>
              <a:ea typeface="MS PGothic" pitchFamily="34" charset="-128"/>
            </a:endParaRPr>
          </a:p>
        </p:txBody>
      </p:sp>
      <p:sp>
        <p:nvSpPr>
          <p:cNvPr id="956436" name="Rectangle 79"/>
          <p:cNvSpPr>
            <a:spLocks noChangeArrowheads="1"/>
          </p:cNvSpPr>
          <p:nvPr/>
        </p:nvSpPr>
        <p:spPr bwMode="auto">
          <a:xfrm>
            <a:off x="2790379" y="4970463"/>
            <a:ext cx="299762" cy="215444"/>
          </a:xfrm>
          <a:prstGeom prst="rect">
            <a:avLst/>
          </a:prstGeom>
          <a:noFill/>
          <a:ln w="9525">
            <a:noFill/>
            <a:miter lim="800000"/>
            <a:headEnd/>
            <a:tailEnd/>
          </a:ln>
        </p:spPr>
        <p:txBody>
          <a:bodyPr wrap="none" lIns="0" tIns="0" rIns="0" bIns="0">
            <a:spAutoFit/>
          </a:bodyPr>
          <a:lstStyle/>
          <a:p>
            <a:pPr marL="1588" indent="-1588"/>
            <a:r>
              <a:rPr lang="en-US" sz="1400" i="1" dirty="0">
                <a:solidFill>
                  <a:srgbClr val="000000"/>
                </a:solidFill>
                <a:latin typeface="Myriad Roman" charset="0"/>
                <a:ea typeface="MS PGothic" pitchFamily="34" charset="-128"/>
              </a:rPr>
              <a:t> US</a:t>
            </a:r>
            <a:endParaRPr lang="en-US" sz="1400" i="1" baseline="-25000" dirty="0">
              <a:latin typeface="Tahoma" pitchFamily="34" charset="0"/>
              <a:ea typeface="MS PGothic" pitchFamily="34" charset="-128"/>
            </a:endParaRPr>
          </a:p>
        </p:txBody>
      </p:sp>
      <p:sp>
        <p:nvSpPr>
          <p:cNvPr id="956437" name="Rectangle 80"/>
          <p:cNvSpPr>
            <a:spLocks noChangeArrowheads="1"/>
          </p:cNvSpPr>
          <p:nvPr/>
        </p:nvSpPr>
        <p:spPr bwMode="auto">
          <a:xfrm>
            <a:off x="2049016" y="3886200"/>
            <a:ext cx="107402" cy="215444"/>
          </a:xfrm>
          <a:prstGeom prst="rect">
            <a:avLst/>
          </a:prstGeom>
          <a:noFill/>
          <a:ln w="9525">
            <a:noFill/>
            <a:miter lim="800000"/>
            <a:headEnd/>
            <a:tailEnd/>
          </a:ln>
        </p:spPr>
        <p:txBody>
          <a:bodyPr wrap="none" lIns="0" tIns="0" rIns="0" bIns="0">
            <a:spAutoFit/>
          </a:bodyPr>
          <a:lstStyle/>
          <a:p>
            <a:pPr marL="1588" indent="-1588"/>
            <a:r>
              <a:rPr lang="en-US" sz="1400" i="1" dirty="0">
                <a:solidFill>
                  <a:srgbClr val="000000"/>
                </a:solidFill>
                <a:latin typeface="Tahoma" pitchFamily="34" charset="0"/>
                <a:ea typeface="MS PGothic" pitchFamily="34" charset="-128"/>
              </a:rPr>
              <a:t>C</a:t>
            </a:r>
            <a:endParaRPr lang="en-US" sz="1400" i="1" baseline="-25000" dirty="0">
              <a:latin typeface="Tahoma" pitchFamily="34" charset="0"/>
              <a:ea typeface="MS PGothic" pitchFamily="34" charset="-128"/>
            </a:endParaRPr>
          </a:p>
        </p:txBody>
      </p:sp>
      <p:sp>
        <p:nvSpPr>
          <p:cNvPr id="956438" name="Rectangle 81"/>
          <p:cNvSpPr>
            <a:spLocks noChangeArrowheads="1"/>
          </p:cNvSpPr>
          <p:nvPr/>
        </p:nvSpPr>
        <p:spPr bwMode="auto">
          <a:xfrm>
            <a:off x="2125216" y="4019550"/>
            <a:ext cx="250068" cy="215444"/>
          </a:xfrm>
          <a:prstGeom prst="rect">
            <a:avLst/>
          </a:prstGeom>
          <a:noFill/>
          <a:ln w="9525">
            <a:noFill/>
            <a:miter lim="800000"/>
            <a:headEnd/>
            <a:tailEnd/>
          </a:ln>
        </p:spPr>
        <p:txBody>
          <a:bodyPr wrap="none" lIns="0" tIns="0" rIns="0" bIns="0">
            <a:spAutoFit/>
          </a:bodyPr>
          <a:lstStyle/>
          <a:p>
            <a:pPr marL="1588" indent="-1588"/>
            <a:r>
              <a:rPr lang="en-US" sz="1400" i="1" dirty="0">
                <a:solidFill>
                  <a:srgbClr val="000000"/>
                </a:solidFill>
                <a:latin typeface="Myriad Roman" charset="0"/>
                <a:ea typeface="MS PGothic" pitchFamily="34" charset="-128"/>
              </a:rPr>
              <a:t>US</a:t>
            </a:r>
            <a:endParaRPr lang="en-US" sz="1400" i="1" baseline="-25000" dirty="0">
              <a:latin typeface="Tahoma" pitchFamily="34" charset="0"/>
              <a:ea typeface="MS PGothic" pitchFamily="34" charset="-128"/>
            </a:endParaRPr>
          </a:p>
        </p:txBody>
      </p:sp>
      <p:sp>
        <p:nvSpPr>
          <p:cNvPr id="956443" name="Freeform 86"/>
          <p:cNvSpPr>
            <a:spLocks/>
          </p:cNvSpPr>
          <p:nvPr/>
        </p:nvSpPr>
        <p:spPr bwMode="auto">
          <a:xfrm>
            <a:off x="2385566" y="2889250"/>
            <a:ext cx="1901825" cy="827782"/>
          </a:xfrm>
          <a:custGeom>
            <a:avLst/>
            <a:gdLst>
              <a:gd name="T0" fmla="*/ 263 w 263"/>
              <a:gd name="T1" fmla="*/ 121 h 137"/>
              <a:gd name="T2" fmla="*/ 247 w 263"/>
              <a:gd name="T3" fmla="*/ 137 h 137"/>
              <a:gd name="T4" fmla="*/ 16 w 263"/>
              <a:gd name="T5" fmla="*/ 137 h 137"/>
              <a:gd name="T6" fmla="*/ 0 w 263"/>
              <a:gd name="T7" fmla="*/ 121 h 137"/>
              <a:gd name="T8" fmla="*/ 0 w 263"/>
              <a:gd name="T9" fmla="*/ 16 h 137"/>
              <a:gd name="T10" fmla="*/ 16 w 263"/>
              <a:gd name="T11" fmla="*/ 0 h 137"/>
              <a:gd name="T12" fmla="*/ 247 w 263"/>
              <a:gd name="T13" fmla="*/ 0 h 137"/>
              <a:gd name="T14" fmla="*/ 263 w 263"/>
              <a:gd name="T15" fmla="*/ 16 h 137"/>
              <a:gd name="T16" fmla="*/ 263 w 263"/>
              <a:gd name="T17" fmla="*/ 121 h 1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3"/>
              <a:gd name="T28" fmla="*/ 0 h 137"/>
              <a:gd name="T29" fmla="*/ 263 w 263"/>
              <a:gd name="T30" fmla="*/ 137 h 1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3" h="137">
                <a:moveTo>
                  <a:pt x="263" y="121"/>
                </a:moveTo>
                <a:cubicBezTo>
                  <a:pt x="263" y="130"/>
                  <a:pt x="256" y="137"/>
                  <a:pt x="247" y="137"/>
                </a:cubicBezTo>
                <a:cubicBezTo>
                  <a:pt x="16" y="137"/>
                  <a:pt x="16" y="137"/>
                  <a:pt x="16" y="137"/>
                </a:cubicBezTo>
                <a:cubicBezTo>
                  <a:pt x="8" y="137"/>
                  <a:pt x="0" y="130"/>
                  <a:pt x="0" y="121"/>
                </a:cubicBezTo>
                <a:cubicBezTo>
                  <a:pt x="0" y="16"/>
                  <a:pt x="0" y="16"/>
                  <a:pt x="0" y="16"/>
                </a:cubicBezTo>
                <a:cubicBezTo>
                  <a:pt x="0" y="7"/>
                  <a:pt x="8" y="0"/>
                  <a:pt x="16" y="0"/>
                </a:cubicBezTo>
                <a:cubicBezTo>
                  <a:pt x="247" y="0"/>
                  <a:pt x="247" y="0"/>
                  <a:pt x="247" y="0"/>
                </a:cubicBezTo>
                <a:cubicBezTo>
                  <a:pt x="256" y="0"/>
                  <a:pt x="263" y="7"/>
                  <a:pt x="263" y="16"/>
                </a:cubicBezTo>
                <a:lnTo>
                  <a:pt x="263" y="121"/>
                </a:lnTo>
                <a:close/>
              </a:path>
            </a:pathLst>
          </a:custGeom>
          <a:solidFill>
            <a:srgbClr val="D6E2E0"/>
          </a:solidFill>
          <a:ln w="9525">
            <a:noFill/>
            <a:round/>
            <a:headEnd/>
            <a:tailEnd/>
          </a:ln>
        </p:spPr>
        <p:txBody>
          <a:bodyPr/>
          <a:lstStyle/>
          <a:p>
            <a:endParaRPr lang="en-US" sz="2000" baseline="-25000" dirty="0">
              <a:latin typeface="Tahoma" pitchFamily="34" charset="0"/>
              <a:ea typeface="MS PGothic" pitchFamily="34" charset="-128"/>
            </a:endParaRPr>
          </a:p>
        </p:txBody>
      </p:sp>
      <p:grpSp>
        <p:nvGrpSpPr>
          <p:cNvPr id="2" name="Group 54"/>
          <p:cNvGrpSpPr>
            <a:grpSpLocks/>
          </p:cNvGrpSpPr>
          <p:nvPr/>
        </p:nvGrpSpPr>
        <p:grpSpPr bwMode="auto">
          <a:xfrm>
            <a:off x="2201417" y="2971800"/>
            <a:ext cx="1998663" cy="1690688"/>
            <a:chOff x="1278" y="1866"/>
            <a:chExt cx="1259" cy="1065"/>
          </a:xfrm>
        </p:grpSpPr>
        <p:sp>
          <p:nvSpPr>
            <p:cNvPr id="956439" name="Freeform 82"/>
            <p:cNvSpPr>
              <a:spLocks/>
            </p:cNvSpPr>
            <p:nvPr/>
          </p:nvSpPr>
          <p:spPr bwMode="auto">
            <a:xfrm>
              <a:off x="1353" y="2665"/>
              <a:ext cx="763" cy="266"/>
            </a:xfrm>
            <a:custGeom>
              <a:avLst/>
              <a:gdLst>
                <a:gd name="T0" fmla="*/ 174 w 174"/>
                <a:gd name="T1" fmla="*/ 45 h 61"/>
                <a:gd name="T2" fmla="*/ 158 w 174"/>
                <a:gd name="T3" fmla="*/ 61 h 61"/>
                <a:gd name="T4" fmla="*/ 16 w 174"/>
                <a:gd name="T5" fmla="*/ 61 h 61"/>
                <a:gd name="T6" fmla="*/ 0 w 174"/>
                <a:gd name="T7" fmla="*/ 45 h 61"/>
                <a:gd name="T8" fmla="*/ 0 w 174"/>
                <a:gd name="T9" fmla="*/ 16 h 61"/>
                <a:gd name="T10" fmla="*/ 16 w 174"/>
                <a:gd name="T11" fmla="*/ 0 h 61"/>
                <a:gd name="T12" fmla="*/ 158 w 174"/>
                <a:gd name="T13" fmla="*/ 0 h 61"/>
                <a:gd name="T14" fmla="*/ 174 w 174"/>
                <a:gd name="T15" fmla="*/ 16 h 61"/>
                <a:gd name="T16" fmla="*/ 174 w 174"/>
                <a:gd name="T17" fmla="*/ 45 h 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4"/>
                <a:gd name="T28" fmla="*/ 0 h 61"/>
                <a:gd name="T29" fmla="*/ 174 w 174"/>
                <a:gd name="T30" fmla="*/ 61 h 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4" h="61">
                  <a:moveTo>
                    <a:pt x="174" y="45"/>
                  </a:moveTo>
                  <a:cubicBezTo>
                    <a:pt x="174" y="54"/>
                    <a:pt x="167" y="61"/>
                    <a:pt x="158" y="61"/>
                  </a:cubicBezTo>
                  <a:cubicBezTo>
                    <a:pt x="16" y="61"/>
                    <a:pt x="16" y="61"/>
                    <a:pt x="16" y="61"/>
                  </a:cubicBezTo>
                  <a:cubicBezTo>
                    <a:pt x="8" y="61"/>
                    <a:pt x="0" y="54"/>
                    <a:pt x="0" y="45"/>
                  </a:cubicBezTo>
                  <a:cubicBezTo>
                    <a:pt x="0" y="16"/>
                    <a:pt x="0" y="16"/>
                    <a:pt x="0" y="16"/>
                  </a:cubicBezTo>
                  <a:cubicBezTo>
                    <a:pt x="0" y="7"/>
                    <a:pt x="8" y="0"/>
                    <a:pt x="16" y="0"/>
                  </a:cubicBezTo>
                  <a:cubicBezTo>
                    <a:pt x="158" y="0"/>
                    <a:pt x="158" y="0"/>
                    <a:pt x="158" y="0"/>
                  </a:cubicBezTo>
                  <a:cubicBezTo>
                    <a:pt x="167" y="0"/>
                    <a:pt x="174" y="7"/>
                    <a:pt x="174" y="16"/>
                  </a:cubicBezTo>
                  <a:lnTo>
                    <a:pt x="174" y="45"/>
                  </a:lnTo>
                  <a:close/>
                </a:path>
              </a:pathLst>
            </a:custGeom>
            <a:solidFill>
              <a:srgbClr val="D6E2E0"/>
            </a:solidFill>
            <a:ln w="9525">
              <a:noFill/>
              <a:round/>
              <a:headEnd/>
              <a:tailEnd/>
            </a:ln>
          </p:spPr>
          <p:txBody>
            <a:bodyPr/>
            <a:lstStyle/>
            <a:p>
              <a:endParaRPr lang="en-US" sz="2000" baseline="-25000" dirty="0">
                <a:latin typeface="Tahoma" pitchFamily="34" charset="0"/>
                <a:ea typeface="MS PGothic" pitchFamily="34" charset="-128"/>
              </a:endParaRPr>
            </a:p>
          </p:txBody>
        </p:sp>
        <p:sp>
          <p:nvSpPr>
            <p:cNvPr id="956440" name="Rectangle 83"/>
            <p:cNvSpPr>
              <a:spLocks noChangeArrowheads="1"/>
            </p:cNvSpPr>
            <p:nvPr/>
          </p:nvSpPr>
          <p:spPr bwMode="auto">
            <a:xfrm>
              <a:off x="1455" y="2731"/>
              <a:ext cx="542" cy="136"/>
            </a:xfrm>
            <a:prstGeom prst="rect">
              <a:avLst/>
            </a:prstGeom>
            <a:noFill/>
            <a:ln w="9525">
              <a:noFill/>
              <a:miter lim="800000"/>
              <a:headEnd/>
              <a:tailEnd/>
            </a:ln>
          </p:spPr>
          <p:txBody>
            <a:bodyPr wrap="none" lIns="0" tIns="0" rIns="0" bIns="0">
              <a:spAutoFit/>
            </a:bodyPr>
            <a:lstStyle/>
            <a:p>
              <a:pPr marL="1588" indent="-1588" algn="ctr"/>
              <a:r>
                <a:rPr lang="en-US" sz="1400" dirty="0">
                  <a:solidFill>
                    <a:srgbClr val="000000"/>
                  </a:solidFill>
                  <a:latin typeface="Myriad Roman" charset="0"/>
                  <a:ea typeface="MS PGothic" pitchFamily="34" charset="-128"/>
                </a:rPr>
                <a:t>Slope = –2</a:t>
              </a:r>
              <a:endParaRPr lang="en-US" sz="1400" baseline="-25000" dirty="0">
                <a:latin typeface="Tahoma" pitchFamily="34" charset="0"/>
                <a:ea typeface="MS PGothic" pitchFamily="34" charset="-128"/>
              </a:endParaRPr>
            </a:p>
          </p:txBody>
        </p:sp>
        <p:sp>
          <p:nvSpPr>
            <p:cNvPr id="956441" name="Line 84"/>
            <p:cNvSpPr>
              <a:spLocks noChangeShapeType="1"/>
            </p:cNvSpPr>
            <p:nvPr/>
          </p:nvSpPr>
          <p:spPr bwMode="auto">
            <a:xfrm flipH="1">
              <a:off x="1278" y="2243"/>
              <a:ext cx="160" cy="204"/>
            </a:xfrm>
            <a:prstGeom prst="line">
              <a:avLst/>
            </a:prstGeom>
            <a:noFill/>
            <a:ln w="7938">
              <a:solidFill>
                <a:srgbClr val="000000"/>
              </a:solidFill>
              <a:miter lim="800000"/>
              <a:headEnd/>
              <a:tailEnd/>
            </a:ln>
          </p:spPr>
          <p:txBody>
            <a:bodyPr/>
            <a:lstStyle/>
            <a:p>
              <a:endParaRPr lang="en-US" dirty="0"/>
            </a:p>
          </p:txBody>
        </p:sp>
        <p:sp>
          <p:nvSpPr>
            <p:cNvPr id="956444" name="Rectangle 87"/>
            <p:cNvSpPr>
              <a:spLocks noChangeArrowheads="1"/>
            </p:cNvSpPr>
            <p:nvPr/>
          </p:nvSpPr>
          <p:spPr bwMode="auto">
            <a:xfrm>
              <a:off x="1437" y="1866"/>
              <a:ext cx="1100" cy="407"/>
            </a:xfrm>
            <a:prstGeom prst="rect">
              <a:avLst/>
            </a:prstGeom>
            <a:noFill/>
            <a:ln w="9525">
              <a:noFill/>
              <a:miter lim="800000"/>
              <a:headEnd/>
              <a:tailEnd/>
            </a:ln>
          </p:spPr>
          <p:txBody>
            <a:bodyPr lIns="0" tIns="0" rIns="0" bIns="0">
              <a:spAutoFit/>
            </a:bodyPr>
            <a:lstStyle/>
            <a:p>
              <a:pPr marL="1588" indent="-1588" algn="ctr"/>
              <a:r>
                <a:rPr lang="en-US" sz="1400" dirty="0">
                  <a:solidFill>
                    <a:srgbClr val="000000"/>
                  </a:solidFill>
                  <a:latin typeface="Myriad Roman" charset="0"/>
                  <a:ea typeface="MS PGothic" pitchFamily="34" charset="-128"/>
                </a:rPr>
                <a:t>U.S. production and consumption in autarky</a:t>
              </a:r>
              <a:endParaRPr lang="en-US" sz="1400" baseline="-25000" dirty="0">
                <a:latin typeface="Tahoma" pitchFamily="34" charset="0"/>
                <a:ea typeface="MS PGothic" pitchFamily="34" charset="-128"/>
              </a:endParaRPr>
            </a:p>
          </p:txBody>
        </p:sp>
      </p:grpSp>
      <p:sp>
        <p:nvSpPr>
          <p:cNvPr id="956447" name="Line 95"/>
          <p:cNvSpPr>
            <a:spLocks noChangeShapeType="1"/>
          </p:cNvSpPr>
          <p:nvPr/>
        </p:nvSpPr>
        <p:spPr bwMode="auto">
          <a:xfrm>
            <a:off x="5512941" y="4065588"/>
            <a:ext cx="2557463" cy="1149350"/>
          </a:xfrm>
          <a:prstGeom prst="line">
            <a:avLst/>
          </a:prstGeom>
          <a:noFill/>
          <a:ln w="30163">
            <a:solidFill>
              <a:srgbClr val="0076A3"/>
            </a:solidFill>
            <a:miter lim="800000"/>
            <a:headEnd/>
            <a:tailEnd/>
          </a:ln>
        </p:spPr>
        <p:txBody>
          <a:bodyPr/>
          <a:lstStyle/>
          <a:p>
            <a:endParaRPr lang="en-US" dirty="0"/>
          </a:p>
        </p:txBody>
      </p:sp>
      <p:sp>
        <p:nvSpPr>
          <p:cNvPr id="956448" name="Rectangle 96"/>
          <p:cNvSpPr>
            <a:spLocks noChangeArrowheads="1"/>
          </p:cNvSpPr>
          <p:nvPr/>
        </p:nvSpPr>
        <p:spPr bwMode="auto">
          <a:xfrm>
            <a:off x="5376416" y="5227638"/>
            <a:ext cx="96838" cy="169862"/>
          </a:xfrm>
          <a:prstGeom prst="rect">
            <a:avLst/>
          </a:prstGeom>
          <a:noFill/>
          <a:ln w="9525">
            <a:noFill/>
            <a:miter lim="800000"/>
            <a:headEnd/>
            <a:tailEnd/>
          </a:ln>
        </p:spPr>
        <p:txBody>
          <a:bodyPr wrap="none" lIns="0" tIns="0" rIns="0" bIns="0">
            <a:spAutoFit/>
          </a:bodyPr>
          <a:lstStyle/>
          <a:p>
            <a:pPr marL="1588" indent="-1588"/>
            <a:r>
              <a:rPr lang="en-US" sz="1400" dirty="0">
                <a:solidFill>
                  <a:srgbClr val="000000"/>
                </a:solidFill>
                <a:latin typeface="Tahoma" pitchFamily="34" charset="0"/>
                <a:ea typeface="MS PGothic" pitchFamily="34" charset="-128"/>
              </a:rPr>
              <a:t>0</a:t>
            </a:r>
            <a:endParaRPr lang="en-US" sz="1400" baseline="-25000" dirty="0">
              <a:latin typeface="Tahoma" pitchFamily="34" charset="0"/>
              <a:ea typeface="MS PGothic" pitchFamily="34" charset="-128"/>
            </a:endParaRPr>
          </a:p>
        </p:txBody>
      </p:sp>
      <p:sp>
        <p:nvSpPr>
          <p:cNvPr id="956449" name="Rectangle 97"/>
          <p:cNvSpPr>
            <a:spLocks noChangeArrowheads="1"/>
          </p:cNvSpPr>
          <p:nvPr/>
        </p:nvSpPr>
        <p:spPr bwMode="auto">
          <a:xfrm>
            <a:off x="5031092" y="3970376"/>
            <a:ext cx="445635" cy="215444"/>
          </a:xfrm>
          <a:prstGeom prst="rect">
            <a:avLst/>
          </a:prstGeom>
          <a:noFill/>
          <a:ln w="9525">
            <a:noFill/>
            <a:miter lim="800000"/>
            <a:headEnd/>
            <a:tailEnd/>
          </a:ln>
        </p:spPr>
        <p:txBody>
          <a:bodyPr wrap="none" lIns="0" tIns="0" rIns="0" bIns="0">
            <a:spAutoFit/>
          </a:bodyPr>
          <a:lstStyle/>
          <a:p>
            <a:pPr marL="1588" indent="-1588" algn="ctr"/>
            <a:r>
              <a:rPr lang="en-US" sz="1400" dirty="0">
                <a:solidFill>
                  <a:srgbClr val="000000"/>
                </a:solidFill>
                <a:latin typeface="Tahoma" pitchFamily="34" charset="0"/>
                <a:ea typeface="MS PGothic" pitchFamily="34" charset="-128"/>
              </a:rPr>
              <a:t>1,000</a:t>
            </a:r>
            <a:endParaRPr lang="en-US" sz="1400" baseline="-25000" dirty="0">
              <a:latin typeface="Tahoma" pitchFamily="34" charset="0"/>
              <a:ea typeface="MS PGothic" pitchFamily="34" charset="-128"/>
            </a:endParaRPr>
          </a:p>
        </p:txBody>
      </p:sp>
      <p:sp>
        <p:nvSpPr>
          <p:cNvPr id="956450" name="Rectangle 98"/>
          <p:cNvSpPr>
            <a:spLocks noChangeArrowheads="1"/>
          </p:cNvSpPr>
          <p:nvPr/>
        </p:nvSpPr>
        <p:spPr bwMode="auto">
          <a:xfrm>
            <a:off x="5182756" y="4529176"/>
            <a:ext cx="293350" cy="215444"/>
          </a:xfrm>
          <a:prstGeom prst="rect">
            <a:avLst/>
          </a:prstGeom>
          <a:noFill/>
          <a:ln w="9525">
            <a:noFill/>
            <a:miter lim="800000"/>
            <a:headEnd/>
            <a:tailEnd/>
          </a:ln>
        </p:spPr>
        <p:txBody>
          <a:bodyPr wrap="none" lIns="0" tIns="0" rIns="0" bIns="0">
            <a:spAutoFit/>
          </a:bodyPr>
          <a:lstStyle/>
          <a:p>
            <a:pPr marL="1588" indent="-1588" algn="ctr"/>
            <a:r>
              <a:rPr lang="en-US" sz="1400" dirty="0">
                <a:solidFill>
                  <a:srgbClr val="000000"/>
                </a:solidFill>
                <a:latin typeface="Tahoma" pitchFamily="34" charset="0"/>
                <a:ea typeface="MS PGothic" pitchFamily="34" charset="-128"/>
              </a:rPr>
              <a:t>500</a:t>
            </a:r>
            <a:endParaRPr lang="en-US" sz="1400" baseline="-25000" dirty="0">
              <a:latin typeface="Tahoma" pitchFamily="34" charset="0"/>
              <a:ea typeface="MS PGothic" pitchFamily="34" charset="-128"/>
            </a:endParaRPr>
          </a:p>
        </p:txBody>
      </p:sp>
      <p:sp>
        <p:nvSpPr>
          <p:cNvPr id="956451" name="Line 99"/>
          <p:cNvSpPr>
            <a:spLocks noChangeShapeType="1"/>
          </p:cNvSpPr>
          <p:nvPr/>
        </p:nvSpPr>
        <p:spPr bwMode="auto">
          <a:xfrm>
            <a:off x="5524054" y="4625975"/>
            <a:ext cx="100012" cy="0"/>
          </a:xfrm>
          <a:prstGeom prst="line">
            <a:avLst/>
          </a:prstGeom>
          <a:noFill/>
          <a:ln w="7938">
            <a:solidFill>
              <a:srgbClr val="000000"/>
            </a:solidFill>
            <a:miter lim="800000"/>
            <a:headEnd/>
            <a:tailEnd/>
          </a:ln>
        </p:spPr>
        <p:txBody>
          <a:bodyPr/>
          <a:lstStyle/>
          <a:p>
            <a:endParaRPr lang="en-US" dirty="0"/>
          </a:p>
        </p:txBody>
      </p:sp>
      <p:sp>
        <p:nvSpPr>
          <p:cNvPr id="956452" name="Rectangle 100"/>
          <p:cNvSpPr>
            <a:spLocks noChangeArrowheads="1"/>
          </p:cNvSpPr>
          <p:nvPr/>
        </p:nvSpPr>
        <p:spPr bwMode="auto">
          <a:xfrm>
            <a:off x="5004048" y="1772816"/>
            <a:ext cx="987425" cy="430887"/>
          </a:xfrm>
          <a:prstGeom prst="rect">
            <a:avLst/>
          </a:prstGeom>
          <a:noFill/>
          <a:ln w="9525">
            <a:noFill/>
            <a:miter lim="800000"/>
            <a:headEnd/>
            <a:tailEnd/>
          </a:ln>
        </p:spPr>
        <p:txBody>
          <a:bodyPr lIns="0" tIns="0" rIns="0" bIns="0">
            <a:spAutoFit/>
          </a:bodyPr>
          <a:lstStyle/>
          <a:p>
            <a:pPr marL="1588" indent="-1588" algn="ctr"/>
            <a:r>
              <a:rPr lang="en-US" sz="1400" dirty="0">
                <a:solidFill>
                  <a:srgbClr val="000000"/>
                </a:solidFill>
                <a:latin typeface="Tahoma" pitchFamily="34" charset="0"/>
                <a:ea typeface="MS PGothic" pitchFamily="34" charset="-128"/>
              </a:rPr>
              <a:t>Quantity of </a:t>
            </a:r>
            <a:r>
              <a:rPr lang="en-US" sz="1400" dirty="0">
                <a:solidFill>
                  <a:srgbClr val="000000"/>
                </a:solidFill>
                <a:latin typeface="Tahoma" pitchFamily="34" charset="0"/>
              </a:rPr>
              <a:t>airplanes</a:t>
            </a:r>
            <a:endParaRPr lang="en-US" sz="1400" baseline="-25000" dirty="0">
              <a:latin typeface="Tahoma" pitchFamily="34" charset="0"/>
              <a:ea typeface="MS PGothic" pitchFamily="34" charset="-128"/>
            </a:endParaRPr>
          </a:p>
        </p:txBody>
      </p:sp>
      <p:sp>
        <p:nvSpPr>
          <p:cNvPr id="956453" name="Line 113"/>
          <p:cNvSpPr>
            <a:spLocks noChangeShapeType="1"/>
          </p:cNvSpPr>
          <p:nvPr/>
        </p:nvSpPr>
        <p:spPr bwMode="auto">
          <a:xfrm flipV="1">
            <a:off x="6773416" y="5064125"/>
            <a:ext cx="0" cy="123825"/>
          </a:xfrm>
          <a:prstGeom prst="line">
            <a:avLst/>
          </a:prstGeom>
          <a:noFill/>
          <a:ln w="7938">
            <a:solidFill>
              <a:srgbClr val="000000"/>
            </a:solidFill>
            <a:miter lim="800000"/>
            <a:headEnd/>
            <a:tailEnd/>
          </a:ln>
        </p:spPr>
        <p:txBody>
          <a:bodyPr/>
          <a:lstStyle/>
          <a:p>
            <a:endParaRPr lang="en-US" dirty="0"/>
          </a:p>
        </p:txBody>
      </p:sp>
      <p:sp>
        <p:nvSpPr>
          <p:cNvPr id="956454" name="Rectangle 114"/>
          <p:cNvSpPr>
            <a:spLocks noChangeArrowheads="1"/>
          </p:cNvSpPr>
          <p:nvPr/>
        </p:nvSpPr>
        <p:spPr bwMode="auto">
          <a:xfrm>
            <a:off x="7798975" y="5227638"/>
            <a:ext cx="445635" cy="215444"/>
          </a:xfrm>
          <a:prstGeom prst="rect">
            <a:avLst/>
          </a:prstGeom>
          <a:noFill/>
          <a:ln w="9525">
            <a:noFill/>
            <a:miter lim="800000"/>
            <a:headEnd/>
            <a:tailEnd/>
          </a:ln>
        </p:spPr>
        <p:txBody>
          <a:bodyPr wrap="none" lIns="0" tIns="0" rIns="0" bIns="0">
            <a:spAutoFit/>
          </a:bodyPr>
          <a:lstStyle/>
          <a:p>
            <a:pPr marL="1588" indent="-1588" algn="ctr"/>
            <a:r>
              <a:rPr lang="en-US" sz="1400" dirty="0">
                <a:solidFill>
                  <a:srgbClr val="000000"/>
                </a:solidFill>
                <a:latin typeface="Tahoma" pitchFamily="34" charset="0"/>
                <a:ea typeface="MS PGothic" pitchFamily="34" charset="-128"/>
              </a:rPr>
              <a:t>2,000</a:t>
            </a:r>
            <a:endParaRPr lang="en-US" sz="1400" baseline="-25000" dirty="0">
              <a:latin typeface="Tahoma" pitchFamily="34" charset="0"/>
              <a:ea typeface="MS PGothic" pitchFamily="34" charset="-128"/>
            </a:endParaRPr>
          </a:p>
        </p:txBody>
      </p:sp>
      <p:sp>
        <p:nvSpPr>
          <p:cNvPr id="956455" name="Rectangle 115"/>
          <p:cNvSpPr>
            <a:spLocks noChangeArrowheads="1"/>
          </p:cNvSpPr>
          <p:nvPr/>
        </p:nvSpPr>
        <p:spPr bwMode="auto">
          <a:xfrm>
            <a:off x="6560764" y="5227638"/>
            <a:ext cx="445635" cy="215444"/>
          </a:xfrm>
          <a:prstGeom prst="rect">
            <a:avLst/>
          </a:prstGeom>
          <a:noFill/>
          <a:ln w="9525">
            <a:noFill/>
            <a:miter lim="800000"/>
            <a:headEnd/>
            <a:tailEnd/>
          </a:ln>
        </p:spPr>
        <p:txBody>
          <a:bodyPr wrap="none" lIns="0" tIns="0" rIns="0" bIns="0">
            <a:spAutoFit/>
          </a:bodyPr>
          <a:lstStyle/>
          <a:p>
            <a:pPr marL="1588" indent="-1588" algn="ctr"/>
            <a:r>
              <a:rPr lang="en-US" sz="1400" dirty="0">
                <a:solidFill>
                  <a:srgbClr val="000000"/>
                </a:solidFill>
                <a:latin typeface="Tahoma" pitchFamily="34" charset="0"/>
                <a:ea typeface="MS PGothic" pitchFamily="34" charset="-128"/>
              </a:rPr>
              <a:t>1,000</a:t>
            </a:r>
            <a:endParaRPr lang="en-US" sz="1400" baseline="-25000" dirty="0">
              <a:latin typeface="Tahoma" pitchFamily="34" charset="0"/>
              <a:ea typeface="MS PGothic" pitchFamily="34" charset="-128"/>
            </a:endParaRPr>
          </a:p>
        </p:txBody>
      </p:sp>
      <p:sp>
        <p:nvSpPr>
          <p:cNvPr id="956456" name="Freeform 116"/>
          <p:cNvSpPr>
            <a:spLocks/>
          </p:cNvSpPr>
          <p:nvPr/>
        </p:nvSpPr>
        <p:spPr bwMode="auto">
          <a:xfrm>
            <a:off x="5524054" y="2255838"/>
            <a:ext cx="2979737" cy="2932112"/>
          </a:xfrm>
          <a:custGeom>
            <a:avLst/>
            <a:gdLst>
              <a:gd name="T0" fmla="*/ 1720 w 1720"/>
              <a:gd name="T1" fmla="*/ 1332 h 1332"/>
              <a:gd name="T2" fmla="*/ 0 w 1720"/>
              <a:gd name="T3" fmla="*/ 1332 h 1332"/>
              <a:gd name="T4" fmla="*/ 0 w 1720"/>
              <a:gd name="T5" fmla="*/ 0 h 1332"/>
              <a:gd name="T6" fmla="*/ 0 60000 65536"/>
              <a:gd name="T7" fmla="*/ 0 60000 65536"/>
              <a:gd name="T8" fmla="*/ 0 60000 65536"/>
              <a:gd name="T9" fmla="*/ 0 w 1720"/>
              <a:gd name="T10" fmla="*/ 0 h 1332"/>
              <a:gd name="T11" fmla="*/ 1720 w 1720"/>
              <a:gd name="T12" fmla="*/ 1332 h 1332"/>
            </a:gdLst>
            <a:ahLst/>
            <a:cxnLst>
              <a:cxn ang="T6">
                <a:pos x="T0" y="T1"/>
              </a:cxn>
              <a:cxn ang="T7">
                <a:pos x="T2" y="T3"/>
              </a:cxn>
              <a:cxn ang="T8">
                <a:pos x="T4" y="T5"/>
              </a:cxn>
            </a:cxnLst>
            <a:rect l="T9" t="T10" r="T11" b="T12"/>
            <a:pathLst>
              <a:path w="1720" h="1332">
                <a:moveTo>
                  <a:pt x="1720" y="1332"/>
                </a:moveTo>
                <a:lnTo>
                  <a:pt x="0" y="1332"/>
                </a:lnTo>
                <a:lnTo>
                  <a:pt x="0" y="0"/>
                </a:lnTo>
              </a:path>
            </a:pathLst>
          </a:custGeom>
          <a:noFill/>
          <a:ln w="7938">
            <a:solidFill>
              <a:srgbClr val="000000"/>
            </a:solidFill>
            <a:miter lim="800000"/>
            <a:headEnd/>
            <a:tailEnd/>
          </a:ln>
        </p:spPr>
        <p:txBody>
          <a:bodyPr/>
          <a:lstStyle/>
          <a:p>
            <a:endParaRPr lang="en-US" sz="2000" baseline="-25000" dirty="0">
              <a:latin typeface="Tahoma" pitchFamily="34" charset="0"/>
              <a:ea typeface="MS PGothic" pitchFamily="34" charset="-128"/>
            </a:endParaRPr>
          </a:p>
        </p:txBody>
      </p:sp>
      <p:sp>
        <p:nvSpPr>
          <p:cNvPr id="956457" name="Oval 117"/>
          <p:cNvSpPr>
            <a:spLocks noChangeArrowheads="1"/>
          </p:cNvSpPr>
          <p:nvPr/>
        </p:nvSpPr>
        <p:spPr bwMode="auto">
          <a:xfrm>
            <a:off x="6732141" y="4575175"/>
            <a:ext cx="80963" cy="104775"/>
          </a:xfrm>
          <a:prstGeom prst="ellipse">
            <a:avLst/>
          </a:prstGeom>
          <a:solidFill>
            <a:srgbClr val="000000"/>
          </a:solidFill>
          <a:ln w="9525">
            <a:noFill/>
            <a:round/>
            <a:headEnd/>
            <a:tailEnd/>
          </a:ln>
        </p:spPr>
        <p:txBody>
          <a:bodyPr/>
          <a:lstStyle/>
          <a:p>
            <a:endParaRPr lang="en-US" sz="2000" baseline="-25000" dirty="0">
              <a:latin typeface="Tahoma" pitchFamily="34" charset="0"/>
              <a:ea typeface="MS PGothic" pitchFamily="34" charset="-128"/>
            </a:endParaRPr>
          </a:p>
        </p:txBody>
      </p:sp>
      <p:sp>
        <p:nvSpPr>
          <p:cNvPr id="956458" name="Rectangle 118"/>
          <p:cNvSpPr>
            <a:spLocks noChangeArrowheads="1"/>
          </p:cNvSpPr>
          <p:nvPr/>
        </p:nvSpPr>
        <p:spPr bwMode="auto">
          <a:xfrm>
            <a:off x="7895779" y="4868863"/>
            <a:ext cx="291747" cy="215444"/>
          </a:xfrm>
          <a:prstGeom prst="rect">
            <a:avLst/>
          </a:prstGeom>
          <a:noFill/>
          <a:ln w="9525">
            <a:noFill/>
            <a:miter lim="800000"/>
            <a:headEnd/>
            <a:tailEnd/>
          </a:ln>
        </p:spPr>
        <p:txBody>
          <a:bodyPr wrap="none" lIns="0" tIns="0" rIns="0" bIns="0">
            <a:spAutoFit/>
          </a:bodyPr>
          <a:lstStyle/>
          <a:p>
            <a:pPr marL="1588" indent="-1588"/>
            <a:r>
              <a:rPr lang="en-US" sz="1400" i="1" dirty="0">
                <a:solidFill>
                  <a:srgbClr val="000000"/>
                </a:solidFill>
                <a:latin typeface="Tahoma" pitchFamily="34" charset="0"/>
                <a:ea typeface="MS PGothic" pitchFamily="34" charset="-128"/>
              </a:rPr>
              <a:t>PPF</a:t>
            </a:r>
            <a:endParaRPr lang="en-US" sz="1400" i="1" baseline="-25000" dirty="0">
              <a:latin typeface="Tahoma" pitchFamily="34" charset="0"/>
              <a:ea typeface="MS PGothic" pitchFamily="34" charset="-128"/>
            </a:endParaRPr>
          </a:p>
        </p:txBody>
      </p:sp>
      <p:sp>
        <p:nvSpPr>
          <p:cNvPr id="956459" name="Rectangle 119"/>
          <p:cNvSpPr>
            <a:spLocks noChangeArrowheads="1"/>
          </p:cNvSpPr>
          <p:nvPr/>
        </p:nvSpPr>
        <p:spPr bwMode="auto">
          <a:xfrm>
            <a:off x="8172400" y="4941168"/>
            <a:ext cx="137858" cy="215444"/>
          </a:xfrm>
          <a:prstGeom prst="rect">
            <a:avLst/>
          </a:prstGeom>
          <a:noFill/>
          <a:ln w="9525">
            <a:noFill/>
            <a:miter lim="800000"/>
            <a:headEnd/>
            <a:tailEnd/>
          </a:ln>
        </p:spPr>
        <p:txBody>
          <a:bodyPr wrap="none" lIns="0" tIns="0" rIns="0" bIns="0">
            <a:spAutoFit/>
          </a:bodyPr>
          <a:lstStyle/>
          <a:p>
            <a:pPr marL="1588" indent="-1588"/>
            <a:r>
              <a:rPr lang="en-US" sz="1400" i="1" dirty="0">
                <a:solidFill>
                  <a:srgbClr val="000000"/>
                </a:solidFill>
                <a:latin typeface="Tahoma" pitchFamily="34" charset="0"/>
              </a:rPr>
              <a:t>M</a:t>
            </a:r>
            <a:endParaRPr lang="en-US" sz="1400" i="1" baseline="-25000" dirty="0">
              <a:latin typeface="Tahoma" pitchFamily="34" charset="0"/>
              <a:ea typeface="MS PGothic" pitchFamily="34" charset="-128"/>
            </a:endParaRPr>
          </a:p>
        </p:txBody>
      </p:sp>
      <p:sp>
        <p:nvSpPr>
          <p:cNvPr id="956460" name="Rectangle 120"/>
          <p:cNvSpPr>
            <a:spLocks noChangeArrowheads="1"/>
          </p:cNvSpPr>
          <p:nvPr/>
        </p:nvSpPr>
        <p:spPr bwMode="auto">
          <a:xfrm>
            <a:off x="6789291" y="4338638"/>
            <a:ext cx="107402" cy="215444"/>
          </a:xfrm>
          <a:prstGeom prst="rect">
            <a:avLst/>
          </a:prstGeom>
          <a:noFill/>
          <a:ln w="9525">
            <a:noFill/>
            <a:miter lim="800000"/>
            <a:headEnd/>
            <a:tailEnd/>
          </a:ln>
        </p:spPr>
        <p:txBody>
          <a:bodyPr wrap="none" lIns="0" tIns="0" rIns="0" bIns="0">
            <a:spAutoFit/>
          </a:bodyPr>
          <a:lstStyle/>
          <a:p>
            <a:pPr marL="1588" indent="-1588"/>
            <a:r>
              <a:rPr lang="en-US" sz="1400" i="1" dirty="0">
                <a:solidFill>
                  <a:srgbClr val="000000"/>
                </a:solidFill>
                <a:latin typeface="Tahoma" pitchFamily="34" charset="0"/>
                <a:ea typeface="MS PGothic" pitchFamily="34" charset="-128"/>
              </a:rPr>
              <a:t>C</a:t>
            </a:r>
            <a:endParaRPr lang="en-US" sz="1400" i="1" baseline="-25000" dirty="0">
              <a:latin typeface="Tahoma" pitchFamily="34" charset="0"/>
              <a:ea typeface="MS PGothic" pitchFamily="34" charset="-128"/>
            </a:endParaRPr>
          </a:p>
        </p:txBody>
      </p:sp>
      <p:sp>
        <p:nvSpPr>
          <p:cNvPr id="956461" name="Rectangle 121"/>
          <p:cNvSpPr>
            <a:spLocks noChangeArrowheads="1"/>
          </p:cNvSpPr>
          <p:nvPr/>
        </p:nvSpPr>
        <p:spPr bwMode="auto">
          <a:xfrm>
            <a:off x="6876256" y="4437112"/>
            <a:ext cx="137858" cy="215444"/>
          </a:xfrm>
          <a:prstGeom prst="rect">
            <a:avLst/>
          </a:prstGeom>
          <a:noFill/>
          <a:ln w="9525">
            <a:noFill/>
            <a:miter lim="800000"/>
            <a:headEnd/>
            <a:tailEnd/>
          </a:ln>
        </p:spPr>
        <p:txBody>
          <a:bodyPr wrap="none" lIns="0" tIns="0" rIns="0" bIns="0">
            <a:spAutoFit/>
          </a:bodyPr>
          <a:lstStyle/>
          <a:p>
            <a:pPr marL="1588" indent="-1588"/>
            <a:r>
              <a:rPr lang="en-US" sz="1400" i="1" dirty="0">
                <a:solidFill>
                  <a:srgbClr val="000000"/>
                </a:solidFill>
                <a:latin typeface="Tahoma" pitchFamily="34" charset="0"/>
              </a:rPr>
              <a:t>M</a:t>
            </a:r>
            <a:endParaRPr lang="en-US" sz="1400" i="1" baseline="-25000" dirty="0">
              <a:latin typeface="Tahoma" pitchFamily="34" charset="0"/>
              <a:ea typeface="MS PGothic" pitchFamily="34" charset="-128"/>
            </a:endParaRPr>
          </a:p>
        </p:txBody>
      </p:sp>
      <p:grpSp>
        <p:nvGrpSpPr>
          <p:cNvPr id="3" name="Group 55"/>
          <p:cNvGrpSpPr>
            <a:grpSpLocks/>
          </p:cNvGrpSpPr>
          <p:nvPr/>
        </p:nvGrpSpPr>
        <p:grpSpPr bwMode="auto">
          <a:xfrm>
            <a:off x="6011416" y="3276600"/>
            <a:ext cx="2506663" cy="1308100"/>
            <a:chOff x="3696" y="2064"/>
            <a:chExt cx="1579" cy="824"/>
          </a:xfrm>
        </p:grpSpPr>
        <p:sp>
          <p:nvSpPr>
            <p:cNvPr id="956442" name="Line 85"/>
            <p:cNvSpPr>
              <a:spLocks noChangeShapeType="1"/>
            </p:cNvSpPr>
            <p:nvPr/>
          </p:nvSpPr>
          <p:spPr bwMode="auto">
            <a:xfrm>
              <a:off x="4031" y="2400"/>
              <a:ext cx="132" cy="476"/>
            </a:xfrm>
            <a:prstGeom prst="line">
              <a:avLst/>
            </a:prstGeom>
            <a:noFill/>
            <a:ln w="7938">
              <a:solidFill>
                <a:srgbClr val="000000"/>
              </a:solidFill>
              <a:miter lim="800000"/>
              <a:headEnd/>
              <a:tailEnd/>
            </a:ln>
          </p:spPr>
          <p:txBody>
            <a:bodyPr/>
            <a:lstStyle/>
            <a:p>
              <a:endParaRPr lang="en-US" dirty="0"/>
            </a:p>
          </p:txBody>
        </p:sp>
        <p:sp>
          <p:nvSpPr>
            <p:cNvPr id="956445" name="Freeform 90"/>
            <p:cNvSpPr>
              <a:spLocks/>
            </p:cNvSpPr>
            <p:nvPr/>
          </p:nvSpPr>
          <p:spPr bwMode="auto">
            <a:xfrm>
              <a:off x="3696" y="2064"/>
              <a:ext cx="1488" cy="361"/>
            </a:xfrm>
            <a:custGeom>
              <a:avLst/>
              <a:gdLst>
                <a:gd name="T0" fmla="*/ 235 w 235"/>
                <a:gd name="T1" fmla="*/ 159 h 175"/>
                <a:gd name="T2" fmla="*/ 219 w 235"/>
                <a:gd name="T3" fmla="*/ 175 h 175"/>
                <a:gd name="T4" fmla="*/ 16 w 235"/>
                <a:gd name="T5" fmla="*/ 175 h 175"/>
                <a:gd name="T6" fmla="*/ 0 w 235"/>
                <a:gd name="T7" fmla="*/ 159 h 175"/>
                <a:gd name="T8" fmla="*/ 0 w 235"/>
                <a:gd name="T9" fmla="*/ 16 h 175"/>
                <a:gd name="T10" fmla="*/ 16 w 235"/>
                <a:gd name="T11" fmla="*/ 0 h 175"/>
                <a:gd name="T12" fmla="*/ 219 w 235"/>
                <a:gd name="T13" fmla="*/ 0 h 175"/>
                <a:gd name="T14" fmla="*/ 235 w 235"/>
                <a:gd name="T15" fmla="*/ 16 h 175"/>
                <a:gd name="T16" fmla="*/ 235 w 235"/>
                <a:gd name="T17" fmla="*/ 159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5"/>
                <a:gd name="T28" fmla="*/ 0 h 175"/>
                <a:gd name="T29" fmla="*/ 235 w 235"/>
                <a:gd name="T30" fmla="*/ 175 h 1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5" h="175">
                  <a:moveTo>
                    <a:pt x="235" y="159"/>
                  </a:moveTo>
                  <a:cubicBezTo>
                    <a:pt x="235" y="168"/>
                    <a:pt x="228" y="175"/>
                    <a:pt x="219" y="175"/>
                  </a:cubicBezTo>
                  <a:cubicBezTo>
                    <a:pt x="16" y="175"/>
                    <a:pt x="16" y="175"/>
                    <a:pt x="16" y="175"/>
                  </a:cubicBezTo>
                  <a:cubicBezTo>
                    <a:pt x="7" y="175"/>
                    <a:pt x="0" y="168"/>
                    <a:pt x="0" y="159"/>
                  </a:cubicBezTo>
                  <a:cubicBezTo>
                    <a:pt x="0" y="16"/>
                    <a:pt x="0" y="16"/>
                    <a:pt x="0" y="16"/>
                  </a:cubicBezTo>
                  <a:cubicBezTo>
                    <a:pt x="0" y="7"/>
                    <a:pt x="7" y="0"/>
                    <a:pt x="16" y="0"/>
                  </a:cubicBezTo>
                  <a:cubicBezTo>
                    <a:pt x="219" y="0"/>
                    <a:pt x="219" y="0"/>
                    <a:pt x="219" y="0"/>
                  </a:cubicBezTo>
                  <a:cubicBezTo>
                    <a:pt x="228" y="0"/>
                    <a:pt x="235" y="7"/>
                    <a:pt x="235" y="16"/>
                  </a:cubicBezTo>
                  <a:lnTo>
                    <a:pt x="235" y="159"/>
                  </a:lnTo>
                  <a:close/>
                </a:path>
              </a:pathLst>
            </a:custGeom>
            <a:solidFill>
              <a:srgbClr val="D6E2E0"/>
            </a:solidFill>
            <a:ln w="9525">
              <a:noFill/>
              <a:round/>
              <a:headEnd/>
              <a:tailEnd/>
            </a:ln>
          </p:spPr>
          <p:txBody>
            <a:bodyPr/>
            <a:lstStyle/>
            <a:p>
              <a:endParaRPr lang="en-US" sz="2000" baseline="-25000" dirty="0">
                <a:latin typeface="Tahoma" pitchFamily="34" charset="0"/>
                <a:ea typeface="MS PGothic" pitchFamily="34" charset="-128"/>
              </a:endParaRPr>
            </a:p>
          </p:txBody>
        </p:sp>
        <p:sp>
          <p:nvSpPr>
            <p:cNvPr id="956446" name="Rectangle 91"/>
            <p:cNvSpPr>
              <a:spLocks noChangeArrowheads="1"/>
            </p:cNvSpPr>
            <p:nvPr/>
          </p:nvSpPr>
          <p:spPr bwMode="auto">
            <a:xfrm>
              <a:off x="3744" y="2112"/>
              <a:ext cx="1378" cy="271"/>
            </a:xfrm>
            <a:prstGeom prst="rect">
              <a:avLst/>
            </a:prstGeom>
            <a:noFill/>
            <a:ln w="9525">
              <a:noFill/>
              <a:miter lim="800000"/>
              <a:headEnd/>
              <a:tailEnd/>
            </a:ln>
          </p:spPr>
          <p:txBody>
            <a:bodyPr lIns="0" tIns="0" rIns="0" bIns="0">
              <a:spAutoFit/>
            </a:bodyPr>
            <a:lstStyle/>
            <a:p>
              <a:pPr marL="1588" indent="-1588" algn="ctr"/>
              <a:r>
                <a:rPr lang="en-US" sz="1400" dirty="0">
                  <a:solidFill>
                    <a:srgbClr val="000000"/>
                  </a:solidFill>
                  <a:latin typeface="Tahoma" pitchFamily="34" charset="0"/>
                </a:rPr>
                <a:t>Mexico</a:t>
              </a:r>
              <a:r>
                <a:rPr lang="en-US" sz="1400" dirty="0">
                  <a:latin typeface="Tahoma" pitchFamily="34" charset="0"/>
                </a:rPr>
                <a:t>’s</a:t>
              </a:r>
              <a:r>
                <a:rPr lang="en-US" sz="1400" dirty="0">
                  <a:solidFill>
                    <a:srgbClr val="000000"/>
                  </a:solidFill>
                  <a:latin typeface="Tahoma" pitchFamily="34" charset="0"/>
                  <a:ea typeface="MS PGothic" pitchFamily="34" charset="-128"/>
                </a:rPr>
                <a:t> production and consumption in autarky</a:t>
              </a:r>
              <a:endParaRPr lang="en-US" sz="1400" baseline="-25000" dirty="0">
                <a:latin typeface="Tahoma" pitchFamily="34" charset="0"/>
                <a:ea typeface="MS PGothic" pitchFamily="34" charset="-128"/>
              </a:endParaRPr>
            </a:p>
          </p:txBody>
        </p:sp>
        <p:sp>
          <p:nvSpPr>
            <p:cNvPr id="956462" name="Freeform 122"/>
            <p:cNvSpPr>
              <a:spLocks/>
            </p:cNvSpPr>
            <p:nvPr/>
          </p:nvSpPr>
          <p:spPr bwMode="auto">
            <a:xfrm>
              <a:off x="4416" y="2688"/>
              <a:ext cx="859" cy="200"/>
            </a:xfrm>
            <a:custGeom>
              <a:avLst/>
              <a:gdLst>
                <a:gd name="T0" fmla="*/ 201 w 201"/>
                <a:gd name="T1" fmla="*/ 45 h 61"/>
                <a:gd name="T2" fmla="*/ 185 w 201"/>
                <a:gd name="T3" fmla="*/ 61 h 61"/>
                <a:gd name="T4" fmla="*/ 16 w 201"/>
                <a:gd name="T5" fmla="*/ 61 h 61"/>
                <a:gd name="T6" fmla="*/ 0 w 201"/>
                <a:gd name="T7" fmla="*/ 45 h 61"/>
                <a:gd name="T8" fmla="*/ 0 w 201"/>
                <a:gd name="T9" fmla="*/ 16 h 61"/>
                <a:gd name="T10" fmla="*/ 16 w 201"/>
                <a:gd name="T11" fmla="*/ 0 h 61"/>
                <a:gd name="T12" fmla="*/ 185 w 201"/>
                <a:gd name="T13" fmla="*/ 0 h 61"/>
                <a:gd name="T14" fmla="*/ 201 w 201"/>
                <a:gd name="T15" fmla="*/ 16 h 61"/>
                <a:gd name="T16" fmla="*/ 201 w 201"/>
                <a:gd name="T17" fmla="*/ 45 h 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1"/>
                <a:gd name="T28" fmla="*/ 0 h 61"/>
                <a:gd name="T29" fmla="*/ 201 w 201"/>
                <a:gd name="T30" fmla="*/ 61 h 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1" h="61">
                  <a:moveTo>
                    <a:pt x="201" y="45"/>
                  </a:moveTo>
                  <a:cubicBezTo>
                    <a:pt x="201" y="54"/>
                    <a:pt x="194" y="61"/>
                    <a:pt x="185" y="61"/>
                  </a:cubicBezTo>
                  <a:cubicBezTo>
                    <a:pt x="16" y="61"/>
                    <a:pt x="16" y="61"/>
                    <a:pt x="16" y="61"/>
                  </a:cubicBezTo>
                  <a:cubicBezTo>
                    <a:pt x="7" y="61"/>
                    <a:pt x="0" y="54"/>
                    <a:pt x="0" y="45"/>
                  </a:cubicBezTo>
                  <a:cubicBezTo>
                    <a:pt x="0" y="16"/>
                    <a:pt x="0" y="16"/>
                    <a:pt x="0" y="16"/>
                  </a:cubicBezTo>
                  <a:cubicBezTo>
                    <a:pt x="0" y="7"/>
                    <a:pt x="7" y="0"/>
                    <a:pt x="16" y="0"/>
                  </a:cubicBezTo>
                  <a:cubicBezTo>
                    <a:pt x="185" y="0"/>
                    <a:pt x="185" y="0"/>
                    <a:pt x="185" y="0"/>
                  </a:cubicBezTo>
                  <a:cubicBezTo>
                    <a:pt x="194" y="0"/>
                    <a:pt x="201" y="7"/>
                    <a:pt x="201" y="16"/>
                  </a:cubicBezTo>
                  <a:lnTo>
                    <a:pt x="201" y="45"/>
                  </a:lnTo>
                  <a:close/>
                </a:path>
              </a:pathLst>
            </a:custGeom>
            <a:solidFill>
              <a:srgbClr val="D6E2E0"/>
            </a:solidFill>
            <a:ln w="9525">
              <a:noFill/>
              <a:round/>
              <a:headEnd/>
              <a:tailEnd/>
            </a:ln>
          </p:spPr>
          <p:txBody>
            <a:bodyPr/>
            <a:lstStyle/>
            <a:p>
              <a:endParaRPr lang="en-US" sz="2000" baseline="-25000" dirty="0">
                <a:latin typeface="Tahoma" pitchFamily="34" charset="0"/>
                <a:ea typeface="MS PGothic" pitchFamily="34" charset="-128"/>
              </a:endParaRPr>
            </a:p>
          </p:txBody>
        </p:sp>
        <p:sp>
          <p:nvSpPr>
            <p:cNvPr id="956463" name="Rectangle 123"/>
            <p:cNvSpPr>
              <a:spLocks noChangeArrowheads="1"/>
            </p:cNvSpPr>
            <p:nvPr/>
          </p:nvSpPr>
          <p:spPr bwMode="auto">
            <a:xfrm>
              <a:off x="4493" y="2731"/>
              <a:ext cx="644" cy="136"/>
            </a:xfrm>
            <a:prstGeom prst="rect">
              <a:avLst/>
            </a:prstGeom>
            <a:noFill/>
            <a:ln w="9525">
              <a:noFill/>
              <a:miter lim="800000"/>
              <a:headEnd/>
              <a:tailEnd/>
            </a:ln>
          </p:spPr>
          <p:txBody>
            <a:bodyPr wrap="none" lIns="0" tIns="0" rIns="0" bIns="0">
              <a:spAutoFit/>
            </a:bodyPr>
            <a:lstStyle/>
            <a:p>
              <a:pPr marL="1588" indent="-1588" algn="ctr"/>
              <a:r>
                <a:rPr lang="en-US" sz="1400" dirty="0">
                  <a:solidFill>
                    <a:srgbClr val="000000"/>
                  </a:solidFill>
                  <a:latin typeface="Tahoma" pitchFamily="34" charset="0"/>
                  <a:ea typeface="MS PGothic" pitchFamily="34" charset="-128"/>
                </a:rPr>
                <a:t>Slope = –0.5</a:t>
              </a:r>
              <a:endParaRPr lang="en-US" sz="1400" baseline="-25000" dirty="0">
                <a:latin typeface="Tahoma" pitchFamily="34" charset="0"/>
                <a:ea typeface="MS PGothic" pitchFamily="34" charset="-128"/>
              </a:endParaRPr>
            </a:p>
          </p:txBody>
        </p:sp>
      </p:grpSp>
      <p:sp>
        <p:nvSpPr>
          <p:cNvPr id="956464" name="Rectangle 51"/>
          <p:cNvSpPr>
            <a:spLocks noChangeArrowheads="1"/>
          </p:cNvSpPr>
          <p:nvPr/>
        </p:nvSpPr>
        <p:spPr bwMode="auto">
          <a:xfrm>
            <a:off x="2563813" y="5603875"/>
            <a:ext cx="1797159" cy="430887"/>
          </a:xfrm>
          <a:prstGeom prst="rect">
            <a:avLst/>
          </a:prstGeom>
          <a:noFill/>
          <a:ln w="9525">
            <a:noFill/>
            <a:miter lim="800000"/>
            <a:headEnd/>
            <a:tailEnd/>
          </a:ln>
        </p:spPr>
        <p:txBody>
          <a:bodyPr wrap="none" lIns="0" tIns="0" rIns="0" bIns="0">
            <a:spAutoFit/>
          </a:bodyPr>
          <a:lstStyle/>
          <a:p>
            <a:pPr marL="1588" indent="-1588" algn="ctr"/>
            <a:r>
              <a:rPr lang="en-US" sz="1400" dirty="0">
                <a:solidFill>
                  <a:srgbClr val="000000"/>
                </a:solidFill>
                <a:latin typeface="Tahoma" pitchFamily="34" charset="0"/>
                <a:ea typeface="MS PGothic" pitchFamily="34" charset="-128"/>
              </a:rPr>
              <a:t>Quantity of </a:t>
            </a:r>
            <a:r>
              <a:rPr lang="en-US" sz="1400" dirty="0">
                <a:solidFill>
                  <a:srgbClr val="000000"/>
                </a:solidFill>
                <a:latin typeface="Tahoma" pitchFamily="34" charset="0"/>
              </a:rPr>
              <a:t>auto parts</a:t>
            </a:r>
            <a:r>
              <a:rPr lang="en-US" sz="1400" dirty="0">
                <a:solidFill>
                  <a:srgbClr val="000000"/>
                </a:solidFill>
                <a:latin typeface="Tahoma" pitchFamily="34" charset="0"/>
                <a:ea typeface="MS PGothic" pitchFamily="34" charset="-128"/>
              </a:rPr>
              <a:t> </a:t>
            </a:r>
          </a:p>
          <a:p>
            <a:pPr marL="1588" indent="-1588" algn="ctr"/>
            <a:r>
              <a:rPr lang="en-US" sz="1400" dirty="0">
                <a:solidFill>
                  <a:srgbClr val="000000"/>
                </a:solidFill>
                <a:latin typeface="Tahoma" pitchFamily="34" charset="0"/>
                <a:ea typeface="MS PGothic" pitchFamily="34" charset="-128"/>
              </a:rPr>
              <a:t>(</a:t>
            </a:r>
            <a:r>
              <a:rPr lang="en-US" sz="1400" dirty="0">
                <a:solidFill>
                  <a:srgbClr val="000000"/>
                </a:solidFill>
                <a:latin typeface="Tahoma" pitchFamily="34" charset="0"/>
              </a:rPr>
              <a:t>bundles of </a:t>
            </a:r>
            <a:r>
              <a:rPr lang="en-US" sz="1400" dirty="0">
                <a:solidFill>
                  <a:srgbClr val="000000"/>
                </a:solidFill>
                <a:latin typeface="Tahoma" pitchFamily="34" charset="0"/>
                <a:ea typeface="MS PGothic" pitchFamily="34" charset="-128"/>
              </a:rPr>
              <a:t>10,000)</a:t>
            </a:r>
            <a:endParaRPr lang="en-US" sz="1400" baseline="-25000" dirty="0">
              <a:latin typeface="Tahoma" pitchFamily="34" charset="0"/>
              <a:ea typeface="MS PGothic" pitchFamily="34" charset="-128"/>
            </a:endParaRPr>
          </a:p>
        </p:txBody>
      </p:sp>
      <p:cxnSp>
        <p:nvCxnSpPr>
          <p:cNvPr id="125" name="Straight Connector 86"/>
          <p:cNvCxnSpPr>
            <a:cxnSpLocks noChangeShapeType="1"/>
            <a:endCxn id="956431" idx="1"/>
          </p:cNvCxnSpPr>
          <p:nvPr/>
        </p:nvCxnSpPr>
        <p:spPr bwMode="auto">
          <a:xfrm rot="16200000" flipH="1">
            <a:off x="1496567" y="4575175"/>
            <a:ext cx="963612" cy="14287"/>
          </a:xfrm>
          <a:prstGeom prst="line">
            <a:avLst/>
          </a:prstGeom>
          <a:noFill/>
          <a:ln w="15875">
            <a:solidFill>
              <a:srgbClr val="808080"/>
            </a:solidFill>
            <a:prstDash val="sysDot"/>
            <a:round/>
            <a:headEnd/>
            <a:tailEnd type="none" w="med" len="lg"/>
          </a:ln>
        </p:spPr>
      </p:cxnSp>
      <p:cxnSp>
        <p:nvCxnSpPr>
          <p:cNvPr id="126" name="Straight Connector 86"/>
          <p:cNvCxnSpPr>
            <a:cxnSpLocks noChangeShapeType="1"/>
            <a:endCxn id="956434" idx="2"/>
          </p:cNvCxnSpPr>
          <p:nvPr/>
        </p:nvCxnSpPr>
        <p:spPr bwMode="auto">
          <a:xfrm>
            <a:off x="1464816" y="4068763"/>
            <a:ext cx="479425" cy="3175"/>
          </a:xfrm>
          <a:prstGeom prst="line">
            <a:avLst/>
          </a:prstGeom>
          <a:noFill/>
          <a:ln w="15875">
            <a:solidFill>
              <a:srgbClr val="808080"/>
            </a:solidFill>
            <a:prstDash val="sysDot"/>
            <a:round/>
            <a:headEnd/>
            <a:tailEnd type="none" w="med" len="lg"/>
          </a:ln>
        </p:spPr>
      </p:cxnSp>
      <p:cxnSp>
        <p:nvCxnSpPr>
          <p:cNvPr id="129" name="Straight Connector 86"/>
          <p:cNvCxnSpPr>
            <a:cxnSpLocks noChangeShapeType="1"/>
            <a:endCxn id="956453" idx="1"/>
          </p:cNvCxnSpPr>
          <p:nvPr/>
        </p:nvCxnSpPr>
        <p:spPr bwMode="auto">
          <a:xfrm rot="5400000">
            <a:off x="6574979" y="4862512"/>
            <a:ext cx="400050" cy="3175"/>
          </a:xfrm>
          <a:prstGeom prst="line">
            <a:avLst/>
          </a:prstGeom>
          <a:noFill/>
          <a:ln w="15875">
            <a:solidFill>
              <a:srgbClr val="808080"/>
            </a:solidFill>
            <a:prstDash val="sysDot"/>
            <a:round/>
            <a:headEnd/>
            <a:tailEnd type="none" w="med" len="lg"/>
          </a:ln>
        </p:spPr>
      </p:cxnSp>
      <p:cxnSp>
        <p:nvCxnSpPr>
          <p:cNvPr id="130" name="Straight Connector 86"/>
          <p:cNvCxnSpPr>
            <a:cxnSpLocks noChangeShapeType="1"/>
            <a:stCxn id="956451" idx="1"/>
          </p:cNvCxnSpPr>
          <p:nvPr/>
        </p:nvCxnSpPr>
        <p:spPr bwMode="auto">
          <a:xfrm rot="16200000" flipH="1">
            <a:off x="6182866" y="4067175"/>
            <a:ext cx="7938" cy="1125538"/>
          </a:xfrm>
          <a:prstGeom prst="line">
            <a:avLst/>
          </a:prstGeom>
          <a:noFill/>
          <a:ln w="15875">
            <a:solidFill>
              <a:srgbClr val="808080"/>
            </a:solidFill>
            <a:prstDash val="sysDot"/>
            <a:round/>
            <a:headEnd/>
            <a:tailEnd type="none" w="med" len="lg"/>
          </a:ln>
        </p:spPr>
      </p:cxnSp>
      <p:sp>
        <p:nvSpPr>
          <p:cNvPr id="53" name="Rectangle 51"/>
          <p:cNvSpPr>
            <a:spLocks noChangeArrowheads="1"/>
          </p:cNvSpPr>
          <p:nvPr/>
        </p:nvSpPr>
        <p:spPr bwMode="auto">
          <a:xfrm>
            <a:off x="7164288" y="5517232"/>
            <a:ext cx="1797159" cy="430887"/>
          </a:xfrm>
          <a:prstGeom prst="rect">
            <a:avLst/>
          </a:prstGeom>
          <a:noFill/>
          <a:ln w="9525">
            <a:noFill/>
            <a:miter lim="800000"/>
            <a:headEnd/>
            <a:tailEnd/>
          </a:ln>
        </p:spPr>
        <p:txBody>
          <a:bodyPr wrap="none" lIns="0" tIns="0" rIns="0" bIns="0">
            <a:spAutoFit/>
          </a:bodyPr>
          <a:lstStyle/>
          <a:p>
            <a:pPr marL="1588" indent="-1588" algn="ctr"/>
            <a:r>
              <a:rPr lang="en-US" sz="1400" dirty="0">
                <a:solidFill>
                  <a:srgbClr val="000000"/>
                </a:solidFill>
                <a:latin typeface="Tahoma" pitchFamily="34" charset="0"/>
                <a:ea typeface="MS PGothic" pitchFamily="34" charset="-128"/>
              </a:rPr>
              <a:t>Quantity of </a:t>
            </a:r>
            <a:r>
              <a:rPr lang="en-US" sz="1400" dirty="0">
                <a:solidFill>
                  <a:srgbClr val="000000"/>
                </a:solidFill>
                <a:latin typeface="Tahoma" pitchFamily="34" charset="0"/>
              </a:rPr>
              <a:t>auto parts</a:t>
            </a:r>
            <a:r>
              <a:rPr lang="en-US" sz="1400" dirty="0">
                <a:solidFill>
                  <a:srgbClr val="000000"/>
                </a:solidFill>
                <a:latin typeface="Tahoma" pitchFamily="34" charset="0"/>
                <a:ea typeface="MS PGothic" pitchFamily="34" charset="-128"/>
              </a:rPr>
              <a:t> </a:t>
            </a:r>
          </a:p>
          <a:p>
            <a:pPr marL="1588" indent="-1588" algn="ctr"/>
            <a:r>
              <a:rPr lang="en-US" sz="1400" dirty="0">
                <a:solidFill>
                  <a:srgbClr val="000000"/>
                </a:solidFill>
                <a:latin typeface="Tahoma" pitchFamily="34" charset="0"/>
                <a:ea typeface="MS PGothic" pitchFamily="34" charset="-128"/>
              </a:rPr>
              <a:t>(</a:t>
            </a:r>
            <a:r>
              <a:rPr lang="en-US" sz="1400" dirty="0">
                <a:solidFill>
                  <a:srgbClr val="000000"/>
                </a:solidFill>
                <a:latin typeface="Tahoma" pitchFamily="34" charset="0"/>
              </a:rPr>
              <a:t>bundles of </a:t>
            </a:r>
            <a:r>
              <a:rPr lang="en-US" sz="1400" dirty="0">
                <a:solidFill>
                  <a:srgbClr val="000000"/>
                </a:solidFill>
                <a:latin typeface="Tahoma" pitchFamily="34" charset="0"/>
                <a:ea typeface="MS PGothic" pitchFamily="34" charset="-128"/>
              </a:rPr>
              <a:t>10,000)</a:t>
            </a:r>
            <a:endParaRPr lang="en-US" sz="1400" baseline="-25000" dirty="0">
              <a:latin typeface="Tahoma" pitchFamily="34" charset="0"/>
              <a:ea typeface="MS PGothic" pitchFamily="34" charset="-128"/>
            </a:endParaRPr>
          </a:p>
        </p:txBody>
      </p:sp>
      <p:sp>
        <p:nvSpPr>
          <p:cNvPr id="4" name="Slide Number Placeholder 3"/>
          <p:cNvSpPr>
            <a:spLocks noGrp="1"/>
          </p:cNvSpPr>
          <p:nvPr>
            <p:ph type="sldNum" sz="quarter" idx="12"/>
          </p:nvPr>
        </p:nvSpPr>
        <p:spPr/>
        <p:txBody>
          <a:bodyPr/>
          <a:lstStyle/>
          <a:p>
            <a:endParaRPr lang="id-ID" dirty="0"/>
          </a:p>
        </p:txBody>
      </p:sp>
    </p:spTree>
    <p:extLst>
      <p:ext uri="{BB962C8B-B14F-4D97-AF65-F5344CB8AC3E}">
        <p14:creationId xmlns:p14="http://schemas.microsoft.com/office/powerpoint/2010/main" val="4705282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 presetClass="entr" presetSubtype="0" fill="hold" grpId="0" nodeType="withEffect">
                                  <p:stCondLst>
                                    <p:cond delay="0"/>
                                  </p:stCondLst>
                                  <p:childTnLst>
                                    <p:set>
                                      <p:cBhvr>
                                        <p:cTn id="9" dur="1" fill="hold">
                                          <p:stCondLst>
                                            <p:cond delay="0"/>
                                          </p:stCondLst>
                                        </p:cTn>
                                        <p:tgtEl>
                                          <p:spTgt spid="95644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644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0" y="100939"/>
            <a:ext cx="9143999" cy="860961"/>
          </a:xfrm>
        </p:spPr>
        <p:txBody>
          <a:bodyPr wrap="square" anchor="t"/>
          <a:lstStyle/>
          <a:p>
            <a:r>
              <a:rPr lang="en-US" altLang="en-US" dirty="0"/>
              <a:t>Interdependence</a:t>
            </a:r>
          </a:p>
        </p:txBody>
      </p:sp>
      <p:sp>
        <p:nvSpPr>
          <p:cNvPr id="10243" name="Content Placeholder 2"/>
          <p:cNvSpPr>
            <a:spLocks noGrp="1"/>
          </p:cNvSpPr>
          <p:nvPr>
            <p:ph idx="1"/>
          </p:nvPr>
        </p:nvSpPr>
        <p:spPr>
          <a:xfrm>
            <a:off x="49213" y="1025525"/>
            <a:ext cx="3684587" cy="5422900"/>
          </a:xfrm>
        </p:spPr>
        <p:txBody>
          <a:bodyPr/>
          <a:lstStyle/>
          <a:p>
            <a:pPr marL="457200" lvl="1" indent="0">
              <a:buNone/>
            </a:pPr>
            <a:r>
              <a:rPr lang="en-US" altLang="en-US" sz="3100" dirty="0"/>
              <a:t>Every day you rely on many people from around the world, most of whom you’ve never met, to provide you </a:t>
            </a:r>
            <a:br>
              <a:rPr lang="en-US" altLang="en-US" sz="3100" dirty="0"/>
            </a:br>
            <a:r>
              <a:rPr lang="en-US" altLang="en-US" sz="3100" dirty="0"/>
              <a:t>with the goods and services you enjoy.</a:t>
            </a:r>
          </a:p>
        </p:txBody>
      </p:sp>
      <p:sp>
        <p:nvSpPr>
          <p:cNvPr id="10245"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4735A9CC-8307-49D8-9CF3-BACC5A936230}" type="slidenum">
              <a:rPr lang="en-US" altLang="en-US" sz="1200" smtClean="0">
                <a:solidFill>
                  <a:srgbClr val="002060"/>
                </a:solidFill>
              </a:rPr>
              <a:pPr algn="ctr" eaLnBrk="1" hangingPunct="1"/>
              <a:t>3</a:t>
            </a:fld>
            <a:endParaRPr lang="en-US" altLang="en-US" sz="1200">
              <a:solidFill>
                <a:srgbClr val="002060"/>
              </a:solidFill>
            </a:endParaRPr>
          </a:p>
        </p:txBody>
      </p:sp>
      <p:grpSp>
        <p:nvGrpSpPr>
          <p:cNvPr id="7" name="Group 6"/>
          <p:cNvGrpSpPr/>
          <p:nvPr/>
        </p:nvGrpSpPr>
        <p:grpSpPr>
          <a:xfrm>
            <a:off x="3223696" y="1259180"/>
            <a:ext cx="5996504" cy="5903620"/>
            <a:chOff x="3163622" y="674284"/>
            <a:chExt cx="5996504" cy="5903620"/>
          </a:xfrm>
        </p:grpSpPr>
        <p:pic>
          <p:nvPicPr>
            <p:cNvPr id="8" name="Pictur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780777" y="674284"/>
              <a:ext cx="3090172" cy="4897029"/>
            </a:xfrm>
            <a:prstGeom prst="rect">
              <a:avLst/>
            </a:prstGeom>
            <a:noFill/>
            <a:ln w="9525">
              <a:solidFill>
                <a:srgbClr val="000000"/>
              </a:solidFill>
              <a:miter lim="800000"/>
              <a:headEnd/>
              <a:tailEnd/>
            </a:ln>
          </p:spPr>
        </p:pic>
        <p:sp>
          <p:nvSpPr>
            <p:cNvPr id="9" name="Oval 5"/>
            <p:cNvSpPr>
              <a:spLocks noChangeArrowheads="1"/>
            </p:cNvSpPr>
            <p:nvPr/>
          </p:nvSpPr>
          <p:spPr bwMode="auto">
            <a:xfrm>
              <a:off x="6485152" y="928688"/>
              <a:ext cx="1193800" cy="811212"/>
            </a:xfrm>
            <a:prstGeom prst="ellipse">
              <a:avLst/>
            </a:prstGeom>
            <a:noFill/>
            <a:ln w="38100">
              <a:solidFill>
                <a:srgbClr val="FF9900"/>
              </a:solidFill>
              <a:round/>
              <a:headEnd/>
              <a:tailEnd/>
            </a:ln>
          </p:spPr>
          <p:txBody>
            <a:bodyPr wrap="none" anchor="ctr"/>
            <a:lstStyle/>
            <a:p>
              <a:endParaRPr lang="en-US">
                <a:cs typeface="Arial" charset="0"/>
              </a:endParaRPr>
            </a:p>
          </p:txBody>
        </p:sp>
        <p:grpSp>
          <p:nvGrpSpPr>
            <p:cNvPr id="10" name="Group 7"/>
            <p:cNvGrpSpPr>
              <a:grpSpLocks/>
            </p:cNvGrpSpPr>
            <p:nvPr/>
          </p:nvGrpSpPr>
          <p:grpSpPr bwMode="auto">
            <a:xfrm>
              <a:off x="3963989" y="4597400"/>
              <a:ext cx="3362325" cy="1130300"/>
              <a:chOff x="2497" y="2896"/>
              <a:chExt cx="2118" cy="712"/>
            </a:xfrm>
          </p:grpSpPr>
          <p:sp>
            <p:nvSpPr>
              <p:cNvPr id="21" name="Line 8"/>
              <p:cNvSpPr>
                <a:spLocks noChangeShapeType="1"/>
              </p:cNvSpPr>
              <p:nvPr/>
            </p:nvSpPr>
            <p:spPr bwMode="auto">
              <a:xfrm flipV="1">
                <a:off x="3502" y="2896"/>
                <a:ext cx="1113" cy="439"/>
              </a:xfrm>
              <a:prstGeom prst="line">
                <a:avLst/>
              </a:prstGeom>
              <a:noFill/>
              <a:ln w="57150">
                <a:solidFill>
                  <a:srgbClr val="FF9900"/>
                </a:solidFill>
                <a:round/>
                <a:headEnd/>
                <a:tailEnd type="triangle" w="lg" len="med"/>
              </a:ln>
            </p:spPr>
            <p:txBody>
              <a:bodyPr/>
              <a:lstStyle/>
              <a:p>
                <a:endParaRPr lang="en-US"/>
              </a:p>
            </p:txBody>
          </p:sp>
          <p:sp>
            <p:nvSpPr>
              <p:cNvPr id="22" name="Text Box 9"/>
              <p:cNvSpPr txBox="1">
                <a:spLocks noChangeArrowheads="1"/>
              </p:cNvSpPr>
              <p:nvPr/>
            </p:nvSpPr>
            <p:spPr bwMode="auto">
              <a:xfrm>
                <a:off x="2497" y="3084"/>
                <a:ext cx="1143" cy="524"/>
              </a:xfrm>
              <a:prstGeom prst="rect">
                <a:avLst/>
              </a:prstGeom>
              <a:solidFill>
                <a:srgbClr val="FFFFCC"/>
              </a:solidFill>
              <a:ln w="9525">
                <a:solidFill>
                  <a:srgbClr val="FF9900"/>
                </a:solidFill>
                <a:miter lim="800000"/>
                <a:headEnd/>
                <a:tailEnd/>
              </a:ln>
            </p:spPr>
            <p:txBody>
              <a:bodyPr>
                <a:spAutoFit/>
              </a:bodyPr>
              <a:lstStyle/>
              <a:p>
                <a:pPr algn="ctr">
                  <a:spcBef>
                    <a:spcPct val="50000"/>
                  </a:spcBef>
                </a:pPr>
                <a:r>
                  <a:rPr lang="en-US" sz="2400" dirty="0">
                    <a:latin typeface="Arial"/>
                    <a:cs typeface="Arial"/>
                  </a:rPr>
                  <a:t>coffee from Kenya</a:t>
                </a:r>
              </a:p>
            </p:txBody>
          </p:sp>
        </p:grpSp>
        <p:grpSp>
          <p:nvGrpSpPr>
            <p:cNvPr id="11" name="Group 10"/>
            <p:cNvGrpSpPr>
              <a:grpSpLocks/>
            </p:cNvGrpSpPr>
            <p:nvPr/>
          </p:nvGrpSpPr>
          <p:grpSpPr bwMode="auto">
            <a:xfrm>
              <a:off x="3540126" y="3586163"/>
              <a:ext cx="3094038" cy="1200150"/>
              <a:chOff x="2230" y="2259"/>
              <a:chExt cx="1949" cy="756"/>
            </a:xfrm>
          </p:grpSpPr>
          <p:sp>
            <p:nvSpPr>
              <p:cNvPr id="19" name="Line 11"/>
              <p:cNvSpPr>
                <a:spLocks noChangeShapeType="1"/>
              </p:cNvSpPr>
              <p:nvPr/>
            </p:nvSpPr>
            <p:spPr bwMode="auto">
              <a:xfrm flipV="1">
                <a:off x="3075" y="2466"/>
                <a:ext cx="1104" cy="1"/>
              </a:xfrm>
              <a:prstGeom prst="line">
                <a:avLst/>
              </a:prstGeom>
              <a:noFill/>
              <a:ln w="57150">
                <a:solidFill>
                  <a:srgbClr val="FF9900"/>
                </a:solidFill>
                <a:round/>
                <a:headEnd/>
                <a:tailEnd type="triangle" w="lg" len="med"/>
              </a:ln>
            </p:spPr>
            <p:txBody>
              <a:bodyPr/>
              <a:lstStyle/>
              <a:p>
                <a:endParaRPr lang="en-US"/>
              </a:p>
            </p:txBody>
          </p:sp>
          <p:sp>
            <p:nvSpPr>
              <p:cNvPr id="20" name="Text Box 12"/>
              <p:cNvSpPr txBox="1">
                <a:spLocks noChangeArrowheads="1"/>
              </p:cNvSpPr>
              <p:nvPr/>
            </p:nvSpPr>
            <p:spPr bwMode="auto">
              <a:xfrm>
                <a:off x="2230" y="2259"/>
                <a:ext cx="1254" cy="756"/>
              </a:xfrm>
              <a:prstGeom prst="rect">
                <a:avLst/>
              </a:prstGeom>
              <a:solidFill>
                <a:srgbClr val="FFFFCC"/>
              </a:solidFill>
              <a:ln w="9525">
                <a:solidFill>
                  <a:srgbClr val="FF9900"/>
                </a:solidFill>
                <a:miter lim="800000"/>
                <a:headEnd/>
                <a:tailEnd/>
              </a:ln>
            </p:spPr>
            <p:txBody>
              <a:bodyPr>
                <a:spAutoFit/>
              </a:bodyPr>
              <a:lstStyle/>
              <a:p>
                <a:pPr algn="ctr">
                  <a:spcBef>
                    <a:spcPct val="50000"/>
                  </a:spcBef>
                </a:pPr>
                <a:r>
                  <a:rPr lang="en-US" sz="2400" dirty="0">
                    <a:latin typeface="Arial"/>
                    <a:cs typeface="Arial"/>
                  </a:rPr>
                  <a:t>dress shirt from China Mainland</a:t>
                </a:r>
              </a:p>
            </p:txBody>
          </p:sp>
        </p:grpSp>
        <p:grpSp>
          <p:nvGrpSpPr>
            <p:cNvPr id="12" name="Group 13"/>
            <p:cNvGrpSpPr>
              <a:grpSpLocks/>
            </p:cNvGrpSpPr>
            <p:nvPr/>
          </p:nvGrpSpPr>
          <p:grpSpPr bwMode="auto">
            <a:xfrm>
              <a:off x="3541713" y="2235167"/>
              <a:ext cx="4137024" cy="1425576"/>
              <a:chOff x="2231" y="1341"/>
              <a:chExt cx="2606" cy="898"/>
            </a:xfrm>
          </p:grpSpPr>
          <p:sp>
            <p:nvSpPr>
              <p:cNvPr id="17" name="Line 14"/>
              <p:cNvSpPr>
                <a:spLocks noChangeShapeType="1"/>
              </p:cNvSpPr>
              <p:nvPr/>
            </p:nvSpPr>
            <p:spPr bwMode="auto">
              <a:xfrm flipV="1">
                <a:off x="3206" y="1341"/>
                <a:ext cx="1631" cy="482"/>
              </a:xfrm>
              <a:prstGeom prst="line">
                <a:avLst/>
              </a:prstGeom>
              <a:noFill/>
              <a:ln w="57150">
                <a:solidFill>
                  <a:srgbClr val="FF9900"/>
                </a:solidFill>
                <a:round/>
                <a:headEnd/>
                <a:tailEnd type="triangle" w="lg" len="med"/>
              </a:ln>
            </p:spPr>
            <p:txBody>
              <a:bodyPr/>
              <a:lstStyle/>
              <a:p>
                <a:endParaRPr lang="en-US"/>
              </a:p>
            </p:txBody>
          </p:sp>
          <p:sp>
            <p:nvSpPr>
              <p:cNvPr id="18" name="Text Box 15"/>
              <p:cNvSpPr txBox="1">
                <a:spLocks noChangeArrowheads="1"/>
              </p:cNvSpPr>
              <p:nvPr/>
            </p:nvSpPr>
            <p:spPr bwMode="auto">
              <a:xfrm>
                <a:off x="2231" y="1483"/>
                <a:ext cx="1254" cy="756"/>
              </a:xfrm>
              <a:prstGeom prst="rect">
                <a:avLst/>
              </a:prstGeom>
              <a:solidFill>
                <a:srgbClr val="FFFFCC"/>
              </a:solidFill>
              <a:ln w="9525">
                <a:solidFill>
                  <a:srgbClr val="FF9900"/>
                </a:solidFill>
                <a:miter lim="800000"/>
                <a:headEnd/>
                <a:tailEnd/>
              </a:ln>
            </p:spPr>
            <p:txBody>
              <a:bodyPr>
                <a:spAutoFit/>
              </a:bodyPr>
              <a:lstStyle/>
              <a:p>
                <a:pPr algn="ctr">
                  <a:spcBef>
                    <a:spcPct val="50000"/>
                  </a:spcBef>
                </a:pPr>
                <a:r>
                  <a:rPr lang="en-US" sz="2400" dirty="0">
                    <a:latin typeface="Arial"/>
                    <a:cs typeface="Arial"/>
                  </a:rPr>
                  <a:t>cell phone from Taiwan, China</a:t>
                </a:r>
              </a:p>
            </p:txBody>
          </p:sp>
        </p:grpSp>
        <p:grpSp>
          <p:nvGrpSpPr>
            <p:cNvPr id="13" name="Group 16"/>
            <p:cNvGrpSpPr>
              <a:grpSpLocks/>
            </p:cNvGrpSpPr>
            <p:nvPr/>
          </p:nvGrpSpPr>
          <p:grpSpPr bwMode="auto">
            <a:xfrm>
              <a:off x="3163622" y="1201738"/>
              <a:ext cx="3321050" cy="831850"/>
              <a:chOff x="2100" y="757"/>
              <a:chExt cx="2092" cy="524"/>
            </a:xfrm>
          </p:grpSpPr>
          <p:sp>
            <p:nvSpPr>
              <p:cNvPr id="15" name="Line 17"/>
              <p:cNvSpPr>
                <a:spLocks noChangeShapeType="1"/>
              </p:cNvSpPr>
              <p:nvPr/>
            </p:nvSpPr>
            <p:spPr bwMode="auto">
              <a:xfrm flipV="1">
                <a:off x="3290" y="848"/>
                <a:ext cx="902" cy="186"/>
              </a:xfrm>
              <a:prstGeom prst="line">
                <a:avLst/>
              </a:prstGeom>
              <a:noFill/>
              <a:ln w="57150">
                <a:solidFill>
                  <a:srgbClr val="FF9900"/>
                </a:solidFill>
                <a:round/>
                <a:headEnd/>
                <a:tailEnd type="triangle" w="lg" len="med"/>
              </a:ln>
            </p:spPr>
            <p:txBody>
              <a:bodyPr/>
              <a:lstStyle/>
              <a:p>
                <a:endParaRPr lang="en-US"/>
              </a:p>
            </p:txBody>
          </p:sp>
          <p:sp>
            <p:nvSpPr>
              <p:cNvPr id="16" name="Text Box 18"/>
              <p:cNvSpPr txBox="1">
                <a:spLocks noChangeArrowheads="1"/>
              </p:cNvSpPr>
              <p:nvPr/>
            </p:nvSpPr>
            <p:spPr bwMode="auto">
              <a:xfrm>
                <a:off x="2100" y="757"/>
                <a:ext cx="1514" cy="524"/>
              </a:xfrm>
              <a:prstGeom prst="rect">
                <a:avLst/>
              </a:prstGeom>
              <a:solidFill>
                <a:srgbClr val="FFFFCC"/>
              </a:solidFill>
              <a:ln w="9525">
                <a:solidFill>
                  <a:srgbClr val="FF9900"/>
                </a:solidFill>
                <a:miter lim="800000"/>
                <a:headEnd/>
                <a:tailEnd/>
              </a:ln>
            </p:spPr>
            <p:txBody>
              <a:bodyPr>
                <a:spAutoFit/>
              </a:bodyPr>
              <a:lstStyle/>
              <a:p>
                <a:pPr algn="ctr">
                  <a:spcBef>
                    <a:spcPct val="50000"/>
                  </a:spcBef>
                </a:pPr>
                <a:r>
                  <a:rPr lang="en-US" sz="2400" dirty="0">
                    <a:latin typeface="Arial"/>
                    <a:cs typeface="Arial"/>
                  </a:rPr>
                  <a:t>hair gel from Cleveland, OH</a:t>
                </a:r>
              </a:p>
            </p:txBody>
          </p:sp>
        </p:grpSp>
        <p:sp>
          <p:nvSpPr>
            <p:cNvPr id="14" name="Rectangle 13"/>
            <p:cNvSpPr/>
            <p:nvPr/>
          </p:nvSpPr>
          <p:spPr>
            <a:xfrm>
              <a:off x="7742750" y="6362460"/>
              <a:ext cx="1417376" cy="215444"/>
            </a:xfrm>
            <a:prstGeom prst="rect">
              <a:avLst/>
            </a:prstGeom>
          </p:spPr>
          <p:txBody>
            <a:bodyPr wrap="none">
              <a:spAutoFit/>
            </a:bodyPr>
            <a:lstStyle/>
            <a:p>
              <a:r>
                <a:rPr lang="en-US" sz="800" dirty="0">
                  <a:solidFill>
                    <a:schemeClr val="bg1">
                      <a:lumMod val="50000"/>
                    </a:schemeClr>
                  </a:solidFill>
                </a:rPr>
                <a:t>©Phil Date/Shutterstock.com</a:t>
              </a:r>
            </a:p>
          </p:txBody>
        </p:sp>
      </p:grpSp>
    </p:spTree>
    <p:extLst>
      <p:ext uri="{BB962C8B-B14F-4D97-AF65-F5344CB8AC3E}">
        <p14:creationId xmlns:p14="http://schemas.microsoft.com/office/powerpoint/2010/main" val="22309942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28600"/>
            <a:ext cx="9036496" cy="555625"/>
          </a:xfrm>
        </p:spPr>
        <p:txBody>
          <a:bodyPr/>
          <a:lstStyle/>
          <a:p>
            <a:r>
              <a:rPr lang="en-US" dirty="0"/>
              <a:t>Production Possibilities</a:t>
            </a:r>
          </a:p>
        </p:txBody>
      </p:sp>
      <p:pic>
        <p:nvPicPr>
          <p:cNvPr id="2" name="Picture 1" descr="Krug3e_table_8_0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929" y="1684312"/>
            <a:ext cx="8229600" cy="1853184"/>
          </a:xfrm>
          <a:prstGeom prst="rect">
            <a:avLst/>
          </a:prstGeom>
        </p:spPr>
      </p:pic>
      <p:sp>
        <p:nvSpPr>
          <p:cNvPr id="3" name="Slide Number Placeholder 2"/>
          <p:cNvSpPr>
            <a:spLocks noGrp="1"/>
          </p:cNvSpPr>
          <p:nvPr>
            <p:ph type="sldNum" sz="quarter" idx="12"/>
          </p:nvPr>
        </p:nvSpPr>
        <p:spPr/>
        <p:txBody>
          <a:bodyPr/>
          <a:lstStyle/>
          <a:p>
            <a:endParaRPr lang="id-ID" dirty="0"/>
          </a:p>
        </p:txBody>
      </p:sp>
    </p:spTree>
    <p:extLst>
      <p:ext uri="{BB962C8B-B14F-4D97-AF65-F5344CB8AC3E}">
        <p14:creationId xmlns:p14="http://schemas.microsoft.com/office/powerpoint/2010/main" val="3945706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37314" name="Rectangle 2"/>
          <p:cNvSpPr>
            <a:spLocks noGrp="1" noRot="1" noChangeArrowheads="1"/>
          </p:cNvSpPr>
          <p:nvPr>
            <p:ph type="title"/>
          </p:nvPr>
        </p:nvSpPr>
        <p:spPr>
          <a:xfrm>
            <a:off x="152400" y="60325"/>
            <a:ext cx="8812088" cy="555625"/>
          </a:xfrm>
        </p:spPr>
        <p:txBody>
          <a:bodyPr/>
          <a:lstStyle/>
          <a:p>
            <a:pPr algn="l"/>
            <a:r>
              <a:rPr lang="en-US" dirty="0"/>
              <a:t>The Gains from International Trade</a:t>
            </a:r>
          </a:p>
        </p:txBody>
      </p:sp>
      <p:sp>
        <p:nvSpPr>
          <p:cNvPr id="1037315" name="Rectangle 3"/>
          <p:cNvSpPr>
            <a:spLocks noGrp="1" noChangeArrowheads="1"/>
          </p:cNvSpPr>
          <p:nvPr>
            <p:ph type="body" idx="1"/>
          </p:nvPr>
        </p:nvSpPr>
        <p:spPr>
          <a:xfrm>
            <a:off x="0" y="969540"/>
            <a:ext cx="8964488" cy="5411788"/>
          </a:xfrm>
        </p:spPr>
        <p:txBody>
          <a:bodyPr/>
          <a:lstStyle/>
          <a:p>
            <a:r>
              <a:rPr lang="en-US" sz="2800" dirty="0"/>
              <a:t>The </a:t>
            </a:r>
            <a:r>
              <a:rPr lang="en-US" sz="2800" i="1" dirty="0"/>
              <a:t>Ricardian model of international trade </a:t>
            </a:r>
            <a:r>
              <a:rPr lang="en-US" sz="2800" dirty="0"/>
              <a:t>shows that </a:t>
            </a:r>
            <a:r>
              <a:rPr lang="en-US" sz="2800" b="1" i="1" dirty="0"/>
              <a:t>trade between two countries makes both countries better off </a:t>
            </a:r>
            <a:r>
              <a:rPr lang="en-US" sz="2800" dirty="0"/>
              <a:t>than they would be in </a:t>
            </a:r>
            <a:r>
              <a:rPr lang="en-US" sz="2800" i="1" dirty="0"/>
              <a:t>autarky</a:t>
            </a:r>
            <a:r>
              <a:rPr lang="en-US" sz="2800" dirty="0"/>
              <a:t>—that is, there are gains from trade.</a:t>
            </a:r>
          </a:p>
          <a:p>
            <a:endParaRPr lang="en-US" sz="2800" dirty="0"/>
          </a:p>
          <a:p>
            <a:r>
              <a:rPr lang="en-US" sz="2800" dirty="0"/>
              <a:t>The following tables and figures illustrate that </a:t>
            </a:r>
            <a:r>
              <a:rPr lang="en-US" sz="2800" b="1" i="1" dirty="0"/>
              <a:t>specialization has the effect of increasing total world production of both goods and that each country can consume more of both goods than it did under autarky</a:t>
            </a:r>
            <a:r>
              <a:rPr lang="en-US" sz="2800" dirty="0"/>
              <a:t>.</a:t>
            </a:r>
          </a:p>
        </p:txBody>
      </p:sp>
      <p:sp>
        <p:nvSpPr>
          <p:cNvPr id="2" name="Slide Number Placeholder 1"/>
          <p:cNvSpPr>
            <a:spLocks noGrp="1"/>
          </p:cNvSpPr>
          <p:nvPr>
            <p:ph type="sldNum" sz="quarter" idx="12"/>
          </p:nvPr>
        </p:nvSpPr>
        <p:spPr/>
        <p:txBody>
          <a:bodyPr/>
          <a:lstStyle/>
          <a:p>
            <a:endParaRPr lang="id-ID" dirty="0"/>
          </a:p>
        </p:txBody>
      </p:sp>
    </p:spTree>
    <p:extLst>
      <p:ext uri="{BB962C8B-B14F-4D97-AF65-F5344CB8AC3E}">
        <p14:creationId xmlns:p14="http://schemas.microsoft.com/office/powerpoint/2010/main" val="41597643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37315">
                                            <p:txEl>
                                              <p:pRg st="0" end="0"/>
                                            </p:txEl>
                                          </p:spTgt>
                                        </p:tgtEl>
                                        <p:attrNameLst>
                                          <p:attrName>style.visibility</p:attrName>
                                        </p:attrNameLst>
                                      </p:cBhvr>
                                      <p:to>
                                        <p:strVal val="visible"/>
                                      </p:to>
                                    </p:set>
                                    <p:animEffect transition="in" filter="fade">
                                      <p:cBhvr>
                                        <p:cTn id="7" dur="500"/>
                                        <p:tgtEl>
                                          <p:spTgt spid="10373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37315">
                                            <p:txEl>
                                              <p:pRg st="2" end="2"/>
                                            </p:txEl>
                                          </p:spTgt>
                                        </p:tgtEl>
                                        <p:attrNameLst>
                                          <p:attrName>style.visibility</p:attrName>
                                        </p:attrNameLst>
                                      </p:cBhvr>
                                      <p:to>
                                        <p:strVal val="visible"/>
                                      </p:to>
                                    </p:set>
                                    <p:animEffect transition="in" filter="fade">
                                      <p:cBhvr>
                                        <p:cTn id="12" dur="500"/>
                                        <p:tgtEl>
                                          <p:spTgt spid="10373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7315"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844" name="Rectangle 4"/>
          <p:cNvSpPr>
            <a:spLocks noGrp="1" noRot="1" noChangeArrowheads="1"/>
          </p:cNvSpPr>
          <p:nvPr>
            <p:ph type="title"/>
          </p:nvPr>
        </p:nvSpPr>
        <p:spPr>
          <a:xfrm>
            <a:off x="0" y="60325"/>
            <a:ext cx="8964488" cy="555625"/>
          </a:xfrm>
        </p:spPr>
        <p:txBody>
          <a:bodyPr/>
          <a:lstStyle/>
          <a:p>
            <a:pPr algn="l"/>
            <a:r>
              <a:rPr lang="en-US" sz="3100" dirty="0"/>
              <a:t>Production and Consumption Under Autarky</a:t>
            </a:r>
          </a:p>
        </p:txBody>
      </p:sp>
      <p:graphicFrame>
        <p:nvGraphicFramePr>
          <p:cNvPr id="1060086" name="Group 246"/>
          <p:cNvGraphicFramePr>
            <a:graphicFrameLocks noGrp="1"/>
          </p:cNvGraphicFramePr>
          <p:nvPr>
            <p:ph idx="1"/>
            <p:extLst>
              <p:ext uri="{D42A27DB-BD31-4B8C-83A1-F6EECF244321}">
                <p14:modId xmlns:p14="http://schemas.microsoft.com/office/powerpoint/2010/main" val="1594759187"/>
              </p:ext>
            </p:extLst>
          </p:nvPr>
        </p:nvGraphicFramePr>
        <p:xfrm>
          <a:off x="205848" y="1447800"/>
          <a:ext cx="8552791" cy="4289649"/>
        </p:xfrm>
        <a:graphic>
          <a:graphicData uri="http://schemas.openxmlformats.org/drawingml/2006/table">
            <a:tbl>
              <a:tblPr/>
              <a:tblGrid>
                <a:gridCol w="4768370">
                  <a:extLst>
                    <a:ext uri="{9D8B030D-6E8A-4147-A177-3AD203B41FA5}">
                      <a16:colId xmlns:a16="http://schemas.microsoft.com/office/drawing/2014/main" val="20000"/>
                    </a:ext>
                  </a:extLst>
                </a:gridCol>
                <a:gridCol w="1693528">
                  <a:extLst>
                    <a:ext uri="{9D8B030D-6E8A-4147-A177-3AD203B41FA5}">
                      <a16:colId xmlns:a16="http://schemas.microsoft.com/office/drawing/2014/main" val="20001"/>
                    </a:ext>
                  </a:extLst>
                </a:gridCol>
                <a:gridCol w="2090893">
                  <a:extLst>
                    <a:ext uri="{9D8B030D-6E8A-4147-A177-3AD203B41FA5}">
                      <a16:colId xmlns:a16="http://schemas.microsoft.com/office/drawing/2014/main" val="20002"/>
                    </a:ext>
                  </a:extLst>
                </a:gridCol>
              </a:tblGrid>
              <a:tr h="440992">
                <a:tc>
                  <a:txBody>
                    <a:bodyPr/>
                    <a:lstStyle/>
                    <a:p>
                      <a:pPr marL="0" marR="0" lvl="0" indent="0" algn="l" defTabSz="914400" rtl="0" eaLnBrk="0" fontAlgn="b" latinLnBrk="0" hangingPunct="0">
                        <a:lnSpc>
                          <a:spcPct val="80000"/>
                        </a:lnSpc>
                        <a:spcBef>
                          <a:spcPct val="50000"/>
                        </a:spcBef>
                        <a:spcAft>
                          <a:spcPct val="0"/>
                        </a:spcAft>
                        <a:buClr>
                          <a:schemeClr val="hlink"/>
                        </a:buClr>
                        <a:buSzPct val="70000"/>
                        <a:buFont typeface="Wingdings" pitchFamily="2" charset="2"/>
                        <a:buNone/>
                        <a:tabLst/>
                      </a:pPr>
                      <a:r>
                        <a:rPr kumimoji="0" lang="en-US" sz="2000" b="1" i="0" u="none" strike="noStrike" cap="none" normalizeH="0" baseline="0" dirty="0">
                          <a:ln>
                            <a:noFill/>
                          </a:ln>
                          <a:solidFill>
                            <a:schemeClr val="tx1"/>
                          </a:solidFill>
                          <a:effectLst/>
                          <a:latin typeface="Arial" pitchFamily="34" charset="0"/>
                          <a:cs typeface="Arial" pitchFamily="34" charset="0"/>
                        </a:rPr>
                        <a:t>(a) United States</a:t>
                      </a:r>
                      <a:endParaRPr kumimoji="0" lang="en-US" sz="2000" b="0" i="0" u="none" strike="noStrike" cap="none" normalizeH="0" baseline="0" dirty="0">
                        <a:ln>
                          <a:noFill/>
                        </a:ln>
                        <a:solidFill>
                          <a:schemeClr val="tx1"/>
                        </a:solidFill>
                        <a:effectLst/>
                        <a:latin typeface="Arial" pitchFamily="34" charset="0"/>
                      </a:endParaRPr>
                    </a:p>
                  </a:txBody>
                  <a:tcPr anchor="b" horzOverflow="overflow">
                    <a:lnL w="28575" cap="flat" cmpd="sng" algn="ctr">
                      <a:solidFill>
                        <a:schemeClr val="tx1"/>
                      </a:solidFill>
                      <a:prstDash val="solid"/>
                      <a:round/>
                      <a:headEnd type="none" w="med" len="med"/>
                      <a:tailEnd type="none" w="med" len="lg"/>
                    </a:lnL>
                    <a:lnR w="12700" cap="flat" cmpd="sng" algn="ctr">
                      <a:solidFill>
                        <a:srgbClr val="000000"/>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rgbClr val="000000"/>
                      </a:solidFill>
                      <a:prstDash val="solid"/>
                      <a:round/>
                      <a:headEnd type="none" w="med" len="med"/>
                      <a:tailEnd type="none" w="med" len="lg"/>
                    </a:lnB>
                    <a:lnTlToBr>
                      <a:noFill/>
                    </a:lnTlToBr>
                    <a:lnBlToTr>
                      <a:noFill/>
                    </a:lnBlToTr>
                    <a:solidFill>
                      <a:srgbClr val="B2B2B2">
                        <a:alpha val="50000"/>
                      </a:srgbClr>
                    </a:solidFill>
                  </a:tcPr>
                </a:tc>
                <a:tc>
                  <a:txBody>
                    <a:bodyPr/>
                    <a:lstStyle/>
                    <a:p>
                      <a:pPr marL="0" marR="0" lvl="0" indent="0" algn="ctr" defTabSz="914400" rtl="0" eaLnBrk="0" fontAlgn="b" latinLnBrk="0" hangingPunct="0">
                        <a:lnSpc>
                          <a:spcPct val="80000"/>
                        </a:lnSpc>
                        <a:spcBef>
                          <a:spcPct val="50000"/>
                        </a:spcBef>
                        <a:spcAft>
                          <a:spcPct val="0"/>
                        </a:spcAft>
                        <a:buClr>
                          <a:schemeClr val="hlink"/>
                        </a:buClr>
                        <a:buSzPct val="70000"/>
                        <a:buFont typeface="Wingdings" pitchFamily="2" charset="2"/>
                        <a:buNone/>
                        <a:tabLst/>
                      </a:pPr>
                      <a:r>
                        <a:rPr kumimoji="0" lang="en-US" sz="2000" b="1" i="0" u="none" strike="noStrike" cap="none" normalizeH="0" baseline="0" dirty="0">
                          <a:ln>
                            <a:noFill/>
                          </a:ln>
                          <a:solidFill>
                            <a:schemeClr val="tx1"/>
                          </a:solidFill>
                          <a:effectLst/>
                          <a:latin typeface="Arial" pitchFamily="34" charset="0"/>
                          <a:cs typeface="Arial" pitchFamily="34" charset="0"/>
                        </a:rPr>
                        <a:t>Production </a:t>
                      </a:r>
                      <a:endParaRPr kumimoji="0" lang="en-US" sz="2000" b="0" i="0" u="none" strike="noStrike" cap="none" normalizeH="0" baseline="0" dirty="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lg"/>
                    </a:lnL>
                    <a:lnR w="12700" cap="flat" cmpd="sng" algn="ctr">
                      <a:solidFill>
                        <a:srgbClr val="000000"/>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rgbClr val="000000"/>
                      </a:solidFill>
                      <a:prstDash val="solid"/>
                      <a:round/>
                      <a:headEnd type="none" w="med" len="med"/>
                      <a:tailEnd type="none" w="med" len="lg"/>
                    </a:lnB>
                    <a:lnTlToBr>
                      <a:noFill/>
                    </a:lnTlToBr>
                    <a:lnBlToTr>
                      <a:noFill/>
                    </a:lnBlToTr>
                    <a:solidFill>
                      <a:srgbClr val="B2B2B2">
                        <a:alpha val="50000"/>
                      </a:srgbClr>
                    </a:solidFill>
                  </a:tcPr>
                </a:tc>
                <a:tc>
                  <a:txBody>
                    <a:bodyPr/>
                    <a:lstStyle/>
                    <a:p>
                      <a:pPr marL="0" marR="0" lvl="0" indent="0" algn="ctr" defTabSz="914400" rtl="0" eaLnBrk="0" fontAlgn="b" latinLnBrk="0" hangingPunct="0">
                        <a:lnSpc>
                          <a:spcPct val="80000"/>
                        </a:lnSpc>
                        <a:spcBef>
                          <a:spcPct val="50000"/>
                        </a:spcBef>
                        <a:spcAft>
                          <a:spcPct val="0"/>
                        </a:spcAft>
                        <a:buClr>
                          <a:schemeClr val="hlink"/>
                        </a:buClr>
                        <a:buSzPct val="70000"/>
                        <a:buFont typeface="Wingdings" pitchFamily="2" charset="2"/>
                        <a:buNone/>
                        <a:tabLst/>
                      </a:pPr>
                      <a:r>
                        <a:rPr kumimoji="0" lang="en-US" sz="2000" b="1" i="0" u="none" strike="noStrike" cap="none" normalizeH="0" baseline="0" dirty="0">
                          <a:ln>
                            <a:noFill/>
                          </a:ln>
                          <a:solidFill>
                            <a:schemeClr val="tx1"/>
                          </a:solidFill>
                          <a:effectLst/>
                          <a:latin typeface="Arial" pitchFamily="34" charset="0"/>
                          <a:cs typeface="Arial" pitchFamily="34" charset="0"/>
                        </a:rPr>
                        <a:t>Consumption</a:t>
                      </a:r>
                      <a:endParaRPr kumimoji="0" lang="en-US" sz="2000" b="0" i="0" u="none" strike="noStrike" cap="none" normalizeH="0" baseline="0" dirty="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rgbClr val="000000"/>
                      </a:solidFill>
                      <a:prstDash val="solid"/>
                      <a:round/>
                      <a:headEnd type="none" w="med" len="med"/>
                      <a:tailEnd type="none" w="med" len="lg"/>
                    </a:lnB>
                    <a:lnTlToBr>
                      <a:noFill/>
                    </a:lnTlToBr>
                    <a:lnBlToTr>
                      <a:noFill/>
                    </a:lnBlToTr>
                    <a:solidFill>
                      <a:srgbClr val="B2B2B2">
                        <a:alpha val="50000"/>
                      </a:srgbClr>
                    </a:solidFill>
                  </a:tcPr>
                </a:tc>
                <a:extLst>
                  <a:ext uri="{0D108BD9-81ED-4DB2-BD59-A6C34878D82A}">
                    <a16:rowId xmlns:a16="http://schemas.microsoft.com/office/drawing/2014/main" val="10000"/>
                  </a:ext>
                </a:extLst>
              </a:tr>
              <a:tr h="440992">
                <a:tc>
                  <a:txBody>
                    <a:bodyPr/>
                    <a:lstStyle/>
                    <a:p>
                      <a:pPr marL="0" marR="0" lvl="0" indent="0" algn="l" defTabSz="914400" rtl="0" eaLnBrk="0" fontAlgn="b" latinLnBrk="0" hangingPunct="0">
                        <a:lnSpc>
                          <a:spcPct val="80000"/>
                        </a:lnSpc>
                        <a:spcBef>
                          <a:spcPct val="50000"/>
                        </a:spcBef>
                        <a:spcAft>
                          <a:spcPct val="0"/>
                        </a:spcAft>
                        <a:buClr>
                          <a:schemeClr val="hlink"/>
                        </a:buClr>
                        <a:buSzPct val="70000"/>
                        <a:buFont typeface="Wingdings" pitchFamily="2" charset="2"/>
                        <a:buNone/>
                        <a:tabLst/>
                      </a:pPr>
                      <a:r>
                        <a:rPr kumimoji="0" lang="en-US" sz="2000" b="0" i="0" u="none" strike="noStrike" cap="none" normalizeH="0" baseline="0" dirty="0">
                          <a:ln>
                            <a:noFill/>
                          </a:ln>
                          <a:solidFill>
                            <a:schemeClr val="tx1"/>
                          </a:solidFill>
                          <a:effectLst/>
                          <a:latin typeface="Arial" pitchFamily="34" charset="0"/>
                          <a:cs typeface="Arial" pitchFamily="34" charset="0"/>
                        </a:rPr>
                        <a:t>Quantity of auto parts (bundles) </a:t>
                      </a:r>
                      <a:endParaRPr kumimoji="0" lang="en-US" sz="2000" b="0" i="0" u="none" strike="noStrike" cap="none" normalizeH="0" baseline="0" dirty="0">
                        <a:ln>
                          <a:noFill/>
                        </a:ln>
                        <a:solidFill>
                          <a:schemeClr val="tx1"/>
                        </a:solidFill>
                        <a:effectLst/>
                        <a:latin typeface="Arial" pitchFamily="34" charset="0"/>
                      </a:endParaRPr>
                    </a:p>
                  </a:txBody>
                  <a:tcPr anchor="b" horzOverflow="overflow">
                    <a:lnL w="28575" cap="flat" cmpd="sng" algn="ctr">
                      <a:solidFill>
                        <a:schemeClr val="tx1"/>
                      </a:solidFill>
                      <a:prstDash val="solid"/>
                      <a:round/>
                      <a:headEnd type="none" w="med" len="med"/>
                      <a:tailEnd type="none" w="med" len="lg"/>
                    </a:lnL>
                    <a:lnR w="12700" cap="flat" cmpd="sng" algn="ctr">
                      <a:solidFill>
                        <a:srgbClr val="000000"/>
                      </a:solidFill>
                      <a:prstDash val="solid"/>
                      <a:round/>
                      <a:headEnd type="none" w="med" len="med"/>
                      <a:tailEnd type="none" w="med" len="lg"/>
                    </a:lnR>
                    <a:lnT w="12700" cap="flat" cmpd="sng" algn="ctr">
                      <a:solidFill>
                        <a:srgbClr val="000000"/>
                      </a:solidFill>
                      <a:prstDash val="solid"/>
                      <a:round/>
                      <a:headEnd type="none" w="med" len="med"/>
                      <a:tailEnd type="none" w="med" len="lg"/>
                    </a:lnT>
                    <a:lnB w="12700" cap="flat" cmpd="sng" algn="ctr">
                      <a:solidFill>
                        <a:srgbClr val="000000"/>
                      </a:solidFill>
                      <a:prstDash val="solid"/>
                      <a:round/>
                      <a:headEnd type="none" w="med" len="med"/>
                      <a:tailEnd type="none" w="med" len="lg"/>
                    </a:lnB>
                    <a:lnTlToBr>
                      <a:noFill/>
                    </a:lnTlToBr>
                    <a:lnBlToTr>
                      <a:noFill/>
                    </a:lnBlToTr>
                    <a:solidFill>
                      <a:srgbClr val="FFFFFF">
                        <a:alpha val="50000"/>
                      </a:srgbClr>
                    </a:solidFill>
                  </a:tcPr>
                </a:tc>
                <a:tc>
                  <a:txBody>
                    <a:bodyPr/>
                    <a:lstStyle/>
                    <a:p>
                      <a:pPr marL="0" marR="0" lvl="0" indent="0" algn="ctr" defTabSz="914400" rtl="0" eaLnBrk="0" fontAlgn="b" latinLnBrk="0" hangingPunct="0">
                        <a:lnSpc>
                          <a:spcPct val="80000"/>
                        </a:lnSpc>
                        <a:spcBef>
                          <a:spcPct val="50000"/>
                        </a:spcBef>
                        <a:spcAft>
                          <a:spcPct val="0"/>
                        </a:spcAft>
                        <a:buClr>
                          <a:schemeClr val="hlink"/>
                        </a:buClr>
                        <a:buSzPct val="70000"/>
                        <a:buFont typeface="Wingdings" pitchFamily="2" charset="2"/>
                        <a:buNone/>
                        <a:tabLst/>
                      </a:pPr>
                      <a:r>
                        <a:rPr kumimoji="0" lang="en-US" sz="2000" b="0" i="0" u="none" strike="noStrike" cap="none" normalizeH="0" baseline="0" dirty="0">
                          <a:ln>
                            <a:noFill/>
                          </a:ln>
                          <a:solidFill>
                            <a:schemeClr val="tx1"/>
                          </a:solidFill>
                          <a:effectLst/>
                          <a:latin typeface="Arial" pitchFamily="34" charset="0"/>
                          <a:cs typeface="Arial" pitchFamily="34" charset="0"/>
                        </a:rPr>
                        <a:t>500</a:t>
                      </a:r>
                      <a:endParaRPr kumimoji="0" lang="en-US" sz="2000" b="0" i="0" u="none" strike="noStrike" cap="none" normalizeH="0" baseline="0" dirty="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lg"/>
                    </a:lnL>
                    <a:lnR w="12700" cap="flat" cmpd="sng" algn="ctr">
                      <a:solidFill>
                        <a:srgbClr val="000000"/>
                      </a:solidFill>
                      <a:prstDash val="solid"/>
                      <a:round/>
                      <a:headEnd type="none" w="med" len="med"/>
                      <a:tailEnd type="none" w="med" len="lg"/>
                    </a:lnR>
                    <a:lnT w="12700" cap="flat" cmpd="sng" algn="ctr">
                      <a:solidFill>
                        <a:srgbClr val="000000"/>
                      </a:solidFill>
                      <a:prstDash val="solid"/>
                      <a:round/>
                      <a:headEnd type="none" w="med" len="med"/>
                      <a:tailEnd type="none" w="med" len="lg"/>
                    </a:lnT>
                    <a:lnB w="12700" cap="flat" cmpd="sng" algn="ctr">
                      <a:solidFill>
                        <a:srgbClr val="000000"/>
                      </a:solidFill>
                      <a:prstDash val="solid"/>
                      <a:round/>
                      <a:headEnd type="none" w="med" len="med"/>
                      <a:tailEnd type="none" w="med" len="lg"/>
                    </a:lnB>
                    <a:lnTlToBr>
                      <a:noFill/>
                    </a:lnTlToBr>
                    <a:lnBlToTr>
                      <a:noFill/>
                    </a:lnBlToTr>
                    <a:solidFill>
                      <a:srgbClr val="FFFFFF">
                        <a:alpha val="50000"/>
                      </a:srgbClr>
                    </a:solidFill>
                  </a:tcPr>
                </a:tc>
                <a:tc>
                  <a:txBody>
                    <a:bodyPr/>
                    <a:lstStyle/>
                    <a:p>
                      <a:pPr marL="0" marR="0" lvl="0" indent="0" algn="ctr" defTabSz="914400" rtl="0" eaLnBrk="0" fontAlgn="b" latinLnBrk="0" hangingPunct="0">
                        <a:lnSpc>
                          <a:spcPct val="80000"/>
                        </a:lnSpc>
                        <a:spcBef>
                          <a:spcPct val="50000"/>
                        </a:spcBef>
                        <a:spcAft>
                          <a:spcPct val="0"/>
                        </a:spcAft>
                        <a:buClr>
                          <a:schemeClr val="hlink"/>
                        </a:buClr>
                        <a:buSzPct val="70000"/>
                        <a:buFont typeface="Wingdings" pitchFamily="2" charset="2"/>
                        <a:buNone/>
                        <a:tabLst/>
                      </a:pPr>
                      <a:r>
                        <a:rPr kumimoji="0" lang="en-US" sz="2000" b="0" i="0" u="none" strike="noStrike" cap="none" normalizeH="0" baseline="0" dirty="0">
                          <a:ln>
                            <a:noFill/>
                          </a:ln>
                          <a:solidFill>
                            <a:schemeClr val="tx1"/>
                          </a:solidFill>
                          <a:effectLst/>
                          <a:latin typeface="Arial" pitchFamily="34" charset="0"/>
                          <a:cs typeface="Arial" pitchFamily="34" charset="0"/>
                        </a:rPr>
                        <a:t>500</a:t>
                      </a:r>
                      <a:endParaRPr kumimoji="0" lang="en-US" sz="2000" b="0" i="0" u="none" strike="noStrike" cap="none" normalizeH="0" baseline="0" dirty="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rgbClr val="000000"/>
                      </a:solidFill>
                      <a:prstDash val="solid"/>
                      <a:round/>
                      <a:headEnd type="none" w="med" len="med"/>
                      <a:tailEnd type="none" w="med" len="lg"/>
                    </a:lnT>
                    <a:lnB w="12700" cap="flat" cmpd="sng" algn="ctr">
                      <a:solidFill>
                        <a:srgbClr val="000000"/>
                      </a:solidFill>
                      <a:prstDash val="solid"/>
                      <a:round/>
                      <a:headEnd type="none" w="med" len="med"/>
                      <a:tailEnd type="none" w="med" len="lg"/>
                    </a:lnB>
                    <a:lnTlToBr>
                      <a:noFill/>
                    </a:lnTlToBr>
                    <a:lnBlToTr>
                      <a:noFill/>
                    </a:lnBlToTr>
                    <a:solidFill>
                      <a:srgbClr val="FFFFFF">
                        <a:alpha val="50000"/>
                      </a:srgbClr>
                    </a:solidFill>
                  </a:tcPr>
                </a:tc>
                <a:extLst>
                  <a:ext uri="{0D108BD9-81ED-4DB2-BD59-A6C34878D82A}">
                    <a16:rowId xmlns:a16="http://schemas.microsoft.com/office/drawing/2014/main" val="10001"/>
                  </a:ext>
                </a:extLst>
              </a:tr>
              <a:tr h="440992">
                <a:tc>
                  <a:txBody>
                    <a:bodyPr/>
                    <a:lstStyle/>
                    <a:p>
                      <a:pPr marL="0" marR="0" lvl="0" indent="0" algn="l" defTabSz="914400" rtl="0" eaLnBrk="0" fontAlgn="b" latinLnBrk="0" hangingPunct="0">
                        <a:lnSpc>
                          <a:spcPct val="80000"/>
                        </a:lnSpc>
                        <a:spcBef>
                          <a:spcPct val="50000"/>
                        </a:spcBef>
                        <a:spcAft>
                          <a:spcPct val="0"/>
                        </a:spcAft>
                        <a:buClr>
                          <a:schemeClr val="hlink"/>
                        </a:buClr>
                        <a:buSzPct val="70000"/>
                        <a:buFont typeface="Wingdings" pitchFamily="2" charset="2"/>
                        <a:buNone/>
                        <a:tabLst/>
                      </a:pPr>
                      <a:r>
                        <a:rPr kumimoji="0" lang="en-US" sz="2000" b="0" i="0" u="none" strike="noStrike" cap="none" normalizeH="0" baseline="0" dirty="0">
                          <a:ln>
                            <a:noFill/>
                          </a:ln>
                          <a:solidFill>
                            <a:schemeClr val="tx1"/>
                          </a:solidFill>
                          <a:effectLst/>
                          <a:latin typeface="Arial" pitchFamily="34" charset="0"/>
                          <a:cs typeface="Arial" pitchFamily="34" charset="0"/>
                        </a:rPr>
                        <a:t>Quantity of airplanes </a:t>
                      </a:r>
                      <a:endParaRPr kumimoji="0" lang="en-US" sz="2000" b="0" i="0" u="none" strike="noStrike" cap="none" normalizeH="0" baseline="0" dirty="0">
                        <a:ln>
                          <a:noFill/>
                        </a:ln>
                        <a:solidFill>
                          <a:schemeClr val="tx1"/>
                        </a:solidFill>
                        <a:effectLst/>
                        <a:latin typeface="Arial" pitchFamily="34" charset="0"/>
                      </a:endParaRPr>
                    </a:p>
                  </a:txBody>
                  <a:tcPr anchor="b" horzOverflow="overflow">
                    <a:lnL w="28575" cap="flat" cmpd="sng" algn="ctr">
                      <a:solidFill>
                        <a:schemeClr val="tx1"/>
                      </a:solidFill>
                      <a:prstDash val="solid"/>
                      <a:round/>
                      <a:headEnd type="none" w="med" len="med"/>
                      <a:tailEnd type="none" w="med" len="lg"/>
                    </a:lnL>
                    <a:lnR w="12700" cap="flat" cmpd="sng" algn="ctr">
                      <a:solidFill>
                        <a:srgbClr val="000000"/>
                      </a:solidFill>
                      <a:prstDash val="solid"/>
                      <a:round/>
                      <a:headEnd type="none" w="med" len="med"/>
                      <a:tailEnd type="none" w="med" len="lg"/>
                    </a:lnR>
                    <a:lnT w="12700" cap="flat" cmpd="sng" algn="ctr">
                      <a:solidFill>
                        <a:srgbClr val="000000"/>
                      </a:solidFill>
                      <a:prstDash val="solid"/>
                      <a:round/>
                      <a:headEnd type="none" w="med" len="med"/>
                      <a:tailEnd type="none" w="med" len="lg"/>
                    </a:lnT>
                    <a:lnB w="12700" cap="flat" cmpd="sng" algn="ctr">
                      <a:solidFill>
                        <a:srgbClr val="000000"/>
                      </a:solidFill>
                      <a:prstDash val="solid"/>
                      <a:round/>
                      <a:headEnd type="none" w="med" len="med"/>
                      <a:tailEnd type="none" w="med" len="lg"/>
                    </a:lnB>
                    <a:lnTlToBr>
                      <a:noFill/>
                    </a:lnTlToBr>
                    <a:lnBlToTr>
                      <a:noFill/>
                    </a:lnBlToTr>
                    <a:solidFill>
                      <a:srgbClr val="FFFFFF">
                        <a:alpha val="50000"/>
                      </a:srgbClr>
                    </a:solidFill>
                  </a:tcPr>
                </a:tc>
                <a:tc>
                  <a:txBody>
                    <a:bodyPr/>
                    <a:lstStyle/>
                    <a:p>
                      <a:pPr marL="0" marR="0" lvl="0" indent="0" algn="ctr" defTabSz="914400" rtl="0" eaLnBrk="0" fontAlgn="b" latinLnBrk="0" hangingPunct="0">
                        <a:lnSpc>
                          <a:spcPct val="80000"/>
                        </a:lnSpc>
                        <a:spcBef>
                          <a:spcPct val="50000"/>
                        </a:spcBef>
                        <a:spcAft>
                          <a:spcPct val="0"/>
                        </a:spcAft>
                        <a:buClr>
                          <a:schemeClr val="hlink"/>
                        </a:buClr>
                        <a:buSzPct val="70000"/>
                        <a:buFont typeface="Wingdings" pitchFamily="2" charset="2"/>
                        <a:buNone/>
                        <a:tabLst/>
                      </a:pPr>
                      <a:r>
                        <a:rPr kumimoji="0" lang="en-US" sz="2000" b="0" i="0" u="none" strike="noStrike" cap="none" normalizeH="0" baseline="0" dirty="0">
                          <a:ln>
                            <a:noFill/>
                          </a:ln>
                          <a:solidFill>
                            <a:schemeClr val="tx1"/>
                          </a:solidFill>
                          <a:effectLst/>
                          <a:latin typeface="Arial" pitchFamily="34" charset="0"/>
                          <a:cs typeface="Arial" pitchFamily="34" charset="0"/>
                        </a:rPr>
                        <a:t>1,000</a:t>
                      </a:r>
                      <a:endParaRPr kumimoji="0" lang="en-US" sz="2000" b="0" i="0" u="none" strike="noStrike" cap="none" normalizeH="0" baseline="0" dirty="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lg"/>
                    </a:lnL>
                    <a:lnR w="12700" cap="flat" cmpd="sng" algn="ctr">
                      <a:solidFill>
                        <a:srgbClr val="000000"/>
                      </a:solidFill>
                      <a:prstDash val="solid"/>
                      <a:round/>
                      <a:headEnd type="none" w="med" len="med"/>
                      <a:tailEnd type="none" w="med" len="lg"/>
                    </a:lnR>
                    <a:lnT w="12700" cap="flat" cmpd="sng" algn="ctr">
                      <a:solidFill>
                        <a:srgbClr val="000000"/>
                      </a:solidFill>
                      <a:prstDash val="solid"/>
                      <a:round/>
                      <a:headEnd type="none" w="med" len="med"/>
                      <a:tailEnd type="none" w="med" len="lg"/>
                    </a:lnT>
                    <a:lnB w="12700" cap="flat" cmpd="sng" algn="ctr">
                      <a:solidFill>
                        <a:srgbClr val="000000"/>
                      </a:solidFill>
                      <a:prstDash val="solid"/>
                      <a:round/>
                      <a:headEnd type="none" w="med" len="med"/>
                      <a:tailEnd type="none" w="med" len="lg"/>
                    </a:lnB>
                    <a:lnTlToBr>
                      <a:noFill/>
                    </a:lnTlToBr>
                    <a:lnBlToTr>
                      <a:noFill/>
                    </a:lnBlToTr>
                    <a:solidFill>
                      <a:srgbClr val="FFFFFF">
                        <a:alpha val="50000"/>
                      </a:srgbClr>
                    </a:solidFill>
                  </a:tcPr>
                </a:tc>
                <a:tc>
                  <a:txBody>
                    <a:bodyPr/>
                    <a:lstStyle/>
                    <a:p>
                      <a:pPr marL="0" marR="0" lvl="0" indent="0" algn="ctr" defTabSz="914400" rtl="0" eaLnBrk="0" fontAlgn="b" latinLnBrk="0" hangingPunct="0">
                        <a:lnSpc>
                          <a:spcPct val="80000"/>
                        </a:lnSpc>
                        <a:spcBef>
                          <a:spcPct val="50000"/>
                        </a:spcBef>
                        <a:spcAft>
                          <a:spcPct val="0"/>
                        </a:spcAft>
                        <a:buClr>
                          <a:schemeClr val="hlink"/>
                        </a:buClr>
                        <a:buSzPct val="70000"/>
                        <a:buFont typeface="Wingdings" pitchFamily="2" charset="2"/>
                        <a:buNone/>
                        <a:tabLst/>
                      </a:pPr>
                      <a:r>
                        <a:rPr kumimoji="0" lang="en-US" sz="2000" b="0" i="0" u="none" strike="noStrike" cap="none" normalizeH="0" baseline="0" dirty="0">
                          <a:ln>
                            <a:noFill/>
                          </a:ln>
                          <a:solidFill>
                            <a:schemeClr val="tx1"/>
                          </a:solidFill>
                          <a:effectLst/>
                          <a:latin typeface="Arial" pitchFamily="34" charset="0"/>
                          <a:cs typeface="Arial" pitchFamily="34" charset="0"/>
                        </a:rPr>
                        <a:t>1,000</a:t>
                      </a:r>
                      <a:endParaRPr kumimoji="0" lang="en-US" sz="2000" b="0" i="0" u="none" strike="noStrike" cap="none" normalizeH="0" baseline="0" dirty="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rgbClr val="000000"/>
                      </a:solidFill>
                      <a:prstDash val="solid"/>
                      <a:round/>
                      <a:headEnd type="none" w="med" len="med"/>
                      <a:tailEnd type="none" w="med" len="lg"/>
                    </a:lnT>
                    <a:lnB w="12700" cap="flat" cmpd="sng" algn="ctr">
                      <a:solidFill>
                        <a:srgbClr val="000000"/>
                      </a:solidFill>
                      <a:prstDash val="solid"/>
                      <a:round/>
                      <a:headEnd type="none" w="med" len="med"/>
                      <a:tailEnd type="none" w="med" len="lg"/>
                    </a:lnB>
                    <a:lnTlToBr>
                      <a:noFill/>
                    </a:lnTlToBr>
                    <a:lnBlToTr>
                      <a:noFill/>
                    </a:lnBlToTr>
                    <a:solidFill>
                      <a:srgbClr val="FFFFFF">
                        <a:alpha val="50000"/>
                      </a:srgbClr>
                    </a:solidFill>
                  </a:tcPr>
                </a:tc>
                <a:extLst>
                  <a:ext uri="{0D108BD9-81ED-4DB2-BD59-A6C34878D82A}">
                    <a16:rowId xmlns:a16="http://schemas.microsoft.com/office/drawing/2014/main" val="10002"/>
                  </a:ext>
                </a:extLst>
              </a:tr>
              <a:tr h="440992">
                <a:tc>
                  <a:txBody>
                    <a:bodyPr/>
                    <a:lstStyle/>
                    <a:p>
                      <a:pPr marL="0" marR="0" lvl="0" indent="0" algn="l" defTabSz="914400" rtl="0" eaLnBrk="0" fontAlgn="b" latinLnBrk="0" hangingPunct="0">
                        <a:lnSpc>
                          <a:spcPct val="80000"/>
                        </a:lnSpc>
                        <a:spcBef>
                          <a:spcPct val="50000"/>
                        </a:spcBef>
                        <a:spcAft>
                          <a:spcPct val="0"/>
                        </a:spcAft>
                        <a:buClr>
                          <a:schemeClr val="hlink"/>
                        </a:buClr>
                        <a:buSzPct val="70000"/>
                        <a:buFont typeface="Wingdings" pitchFamily="2" charset="2"/>
                        <a:buNone/>
                        <a:tabLst/>
                      </a:pPr>
                      <a:r>
                        <a:rPr kumimoji="0" lang="en-US" sz="2000" b="1" i="0" u="none" strike="noStrike" cap="none" normalizeH="0" baseline="0" dirty="0">
                          <a:ln>
                            <a:noFill/>
                          </a:ln>
                          <a:solidFill>
                            <a:schemeClr val="tx1"/>
                          </a:solidFill>
                          <a:effectLst/>
                          <a:latin typeface="Arial" pitchFamily="34" charset="0"/>
                          <a:cs typeface="Arial" pitchFamily="34" charset="0"/>
                        </a:rPr>
                        <a:t>(b) Mexico</a:t>
                      </a:r>
                      <a:endParaRPr kumimoji="0" lang="en-US" sz="2000" b="0" i="0" u="none" strike="noStrike" cap="none" normalizeH="0" baseline="0" dirty="0">
                        <a:ln>
                          <a:noFill/>
                        </a:ln>
                        <a:solidFill>
                          <a:schemeClr val="tx1"/>
                        </a:solidFill>
                        <a:effectLst/>
                        <a:latin typeface="Arial" pitchFamily="34" charset="0"/>
                      </a:endParaRPr>
                    </a:p>
                  </a:txBody>
                  <a:tcPr anchor="b" horzOverflow="overflow">
                    <a:lnL w="28575" cap="flat" cmpd="sng" algn="ctr">
                      <a:solidFill>
                        <a:schemeClr val="tx1"/>
                      </a:solidFill>
                      <a:prstDash val="solid"/>
                      <a:round/>
                      <a:headEnd type="none" w="med" len="med"/>
                      <a:tailEnd type="none" w="med" len="lg"/>
                    </a:lnL>
                    <a:lnR w="12700" cap="flat" cmpd="sng" algn="ctr">
                      <a:solidFill>
                        <a:srgbClr val="000000"/>
                      </a:solidFill>
                      <a:prstDash val="solid"/>
                      <a:round/>
                      <a:headEnd type="none" w="med" len="med"/>
                      <a:tailEnd type="none" w="med" len="lg"/>
                    </a:lnR>
                    <a:lnT w="12700" cap="flat" cmpd="sng" algn="ctr">
                      <a:solidFill>
                        <a:srgbClr val="000000"/>
                      </a:solidFill>
                      <a:prstDash val="solid"/>
                      <a:round/>
                      <a:headEnd type="none" w="med" len="med"/>
                      <a:tailEnd type="none" w="med" len="lg"/>
                    </a:lnT>
                    <a:lnB w="12700" cap="flat" cmpd="sng" algn="ctr">
                      <a:solidFill>
                        <a:srgbClr val="000000"/>
                      </a:solidFill>
                      <a:prstDash val="solid"/>
                      <a:round/>
                      <a:headEnd type="none" w="med" len="med"/>
                      <a:tailEnd type="none" w="med" len="lg"/>
                    </a:lnB>
                    <a:lnTlToBr>
                      <a:noFill/>
                    </a:lnTlToBr>
                    <a:lnBlToTr>
                      <a:noFill/>
                    </a:lnBlToTr>
                    <a:solidFill>
                      <a:srgbClr val="B2B2B2">
                        <a:alpha val="50000"/>
                      </a:srgbClr>
                    </a:solidFill>
                  </a:tcPr>
                </a:tc>
                <a:tc>
                  <a:txBody>
                    <a:bodyPr/>
                    <a:lstStyle/>
                    <a:p>
                      <a:pPr marL="0" marR="0" lvl="0" indent="0" algn="ctr" defTabSz="914400" rtl="0" eaLnBrk="0" fontAlgn="b" latinLnBrk="0" hangingPunct="0">
                        <a:lnSpc>
                          <a:spcPct val="80000"/>
                        </a:lnSpc>
                        <a:spcBef>
                          <a:spcPct val="50000"/>
                        </a:spcBef>
                        <a:spcAft>
                          <a:spcPct val="0"/>
                        </a:spcAft>
                        <a:buClr>
                          <a:schemeClr val="hlink"/>
                        </a:buClr>
                        <a:buSzPct val="70000"/>
                        <a:buFont typeface="Wingdings" pitchFamily="2" charset="2"/>
                        <a:buNone/>
                        <a:tabLst/>
                      </a:pPr>
                      <a:r>
                        <a:rPr kumimoji="0" lang="en-US" sz="2000" b="1" i="0" u="none" strike="noStrike" cap="none" normalizeH="0" baseline="0" dirty="0">
                          <a:ln>
                            <a:noFill/>
                          </a:ln>
                          <a:solidFill>
                            <a:schemeClr val="tx1"/>
                          </a:solidFill>
                          <a:effectLst/>
                          <a:latin typeface="Arial" pitchFamily="34" charset="0"/>
                          <a:cs typeface="Arial" pitchFamily="34" charset="0"/>
                        </a:rPr>
                        <a:t>Production </a:t>
                      </a:r>
                      <a:endParaRPr kumimoji="0" lang="en-US" sz="2000" b="0" i="0" u="none" strike="noStrike" cap="none" normalizeH="0" baseline="0" dirty="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lg"/>
                    </a:lnL>
                    <a:lnR w="12700" cap="flat" cmpd="sng" algn="ctr">
                      <a:solidFill>
                        <a:srgbClr val="000000"/>
                      </a:solidFill>
                      <a:prstDash val="solid"/>
                      <a:round/>
                      <a:headEnd type="none" w="med" len="med"/>
                      <a:tailEnd type="none" w="med" len="lg"/>
                    </a:lnR>
                    <a:lnT w="12700" cap="flat" cmpd="sng" algn="ctr">
                      <a:solidFill>
                        <a:srgbClr val="000000"/>
                      </a:solidFill>
                      <a:prstDash val="solid"/>
                      <a:round/>
                      <a:headEnd type="none" w="med" len="med"/>
                      <a:tailEnd type="none" w="med" len="lg"/>
                    </a:lnT>
                    <a:lnB w="12700" cap="flat" cmpd="sng" algn="ctr">
                      <a:solidFill>
                        <a:srgbClr val="000000"/>
                      </a:solidFill>
                      <a:prstDash val="solid"/>
                      <a:round/>
                      <a:headEnd type="none" w="med" len="med"/>
                      <a:tailEnd type="none" w="med" len="lg"/>
                    </a:lnB>
                    <a:lnTlToBr>
                      <a:noFill/>
                    </a:lnTlToBr>
                    <a:lnBlToTr>
                      <a:noFill/>
                    </a:lnBlToTr>
                    <a:solidFill>
                      <a:srgbClr val="B2B2B2">
                        <a:alpha val="50000"/>
                      </a:srgbClr>
                    </a:solidFill>
                  </a:tcPr>
                </a:tc>
                <a:tc>
                  <a:txBody>
                    <a:bodyPr/>
                    <a:lstStyle/>
                    <a:p>
                      <a:pPr marL="0" marR="0" lvl="0" indent="0" algn="ctr" defTabSz="914400" rtl="0" eaLnBrk="0" fontAlgn="b" latinLnBrk="0" hangingPunct="0">
                        <a:lnSpc>
                          <a:spcPct val="80000"/>
                        </a:lnSpc>
                        <a:spcBef>
                          <a:spcPct val="50000"/>
                        </a:spcBef>
                        <a:spcAft>
                          <a:spcPct val="0"/>
                        </a:spcAft>
                        <a:buClr>
                          <a:schemeClr val="hlink"/>
                        </a:buClr>
                        <a:buSzPct val="70000"/>
                        <a:buFont typeface="Wingdings" pitchFamily="2" charset="2"/>
                        <a:buNone/>
                        <a:tabLst/>
                      </a:pPr>
                      <a:r>
                        <a:rPr kumimoji="0" lang="en-US" sz="2000" b="1" i="0" u="none" strike="noStrike" cap="none" normalizeH="0" baseline="0" dirty="0">
                          <a:ln>
                            <a:noFill/>
                          </a:ln>
                          <a:solidFill>
                            <a:schemeClr val="tx1"/>
                          </a:solidFill>
                          <a:effectLst/>
                          <a:latin typeface="Arial" pitchFamily="34" charset="0"/>
                          <a:cs typeface="Arial" pitchFamily="34" charset="0"/>
                        </a:rPr>
                        <a:t>Consumption</a:t>
                      </a:r>
                      <a:endParaRPr kumimoji="0" lang="en-US" sz="2000" b="0" i="0" u="none" strike="noStrike" cap="none" normalizeH="0" baseline="0" dirty="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rgbClr val="000000"/>
                      </a:solidFill>
                      <a:prstDash val="solid"/>
                      <a:round/>
                      <a:headEnd type="none" w="med" len="med"/>
                      <a:tailEnd type="none" w="med" len="lg"/>
                    </a:lnT>
                    <a:lnB w="12700" cap="flat" cmpd="sng" algn="ctr">
                      <a:solidFill>
                        <a:srgbClr val="000000"/>
                      </a:solidFill>
                      <a:prstDash val="solid"/>
                      <a:round/>
                      <a:headEnd type="none" w="med" len="med"/>
                      <a:tailEnd type="none" w="med" len="lg"/>
                    </a:lnB>
                    <a:lnTlToBr>
                      <a:noFill/>
                    </a:lnTlToBr>
                    <a:lnBlToTr>
                      <a:noFill/>
                    </a:lnBlToTr>
                    <a:solidFill>
                      <a:srgbClr val="B2B2B2">
                        <a:alpha val="50000"/>
                      </a:srgbClr>
                    </a:solidFill>
                  </a:tcPr>
                </a:tc>
                <a:extLst>
                  <a:ext uri="{0D108BD9-81ED-4DB2-BD59-A6C34878D82A}">
                    <a16:rowId xmlns:a16="http://schemas.microsoft.com/office/drawing/2014/main" val="10003"/>
                  </a:ext>
                </a:extLst>
              </a:tr>
              <a:tr h="440992">
                <a:tc>
                  <a:txBody>
                    <a:bodyPr/>
                    <a:lstStyle/>
                    <a:p>
                      <a:pPr marL="0" marR="0" lvl="0" indent="0" algn="l" defTabSz="914400" rtl="0" eaLnBrk="0" fontAlgn="b" latinLnBrk="0" hangingPunct="0">
                        <a:lnSpc>
                          <a:spcPct val="80000"/>
                        </a:lnSpc>
                        <a:spcBef>
                          <a:spcPct val="50000"/>
                        </a:spcBef>
                        <a:spcAft>
                          <a:spcPct val="0"/>
                        </a:spcAft>
                        <a:buClr>
                          <a:schemeClr val="hlink"/>
                        </a:buClr>
                        <a:buSzPct val="70000"/>
                        <a:buFont typeface="Wingdings" pitchFamily="2" charset="2"/>
                        <a:buNone/>
                        <a:tabLst/>
                      </a:pPr>
                      <a:r>
                        <a:rPr kumimoji="0" lang="en-US" sz="2000" b="0" i="0" u="none" strike="noStrike" cap="none" normalizeH="0" baseline="0" dirty="0">
                          <a:ln>
                            <a:noFill/>
                          </a:ln>
                          <a:solidFill>
                            <a:schemeClr val="tx1"/>
                          </a:solidFill>
                          <a:effectLst/>
                          <a:latin typeface="Arial" pitchFamily="34" charset="0"/>
                          <a:cs typeface="Arial" pitchFamily="34" charset="0"/>
                        </a:rPr>
                        <a:t>Quantity of auto parts (bundles) </a:t>
                      </a:r>
                      <a:endParaRPr kumimoji="0" lang="en-US" sz="2000" b="0" i="0" u="none" strike="noStrike" cap="none" normalizeH="0" baseline="0" dirty="0">
                        <a:ln>
                          <a:noFill/>
                        </a:ln>
                        <a:solidFill>
                          <a:schemeClr val="tx1"/>
                        </a:solidFill>
                        <a:effectLst/>
                        <a:latin typeface="Arial" pitchFamily="34" charset="0"/>
                      </a:endParaRPr>
                    </a:p>
                  </a:txBody>
                  <a:tcPr anchor="b" horzOverflow="overflow">
                    <a:lnL w="28575" cap="flat" cmpd="sng" algn="ctr">
                      <a:solidFill>
                        <a:schemeClr val="tx1"/>
                      </a:solidFill>
                      <a:prstDash val="solid"/>
                      <a:round/>
                      <a:headEnd type="none" w="med" len="med"/>
                      <a:tailEnd type="none" w="med" len="lg"/>
                    </a:lnL>
                    <a:lnR w="12700" cap="flat" cmpd="sng" algn="ctr">
                      <a:solidFill>
                        <a:srgbClr val="000000"/>
                      </a:solidFill>
                      <a:prstDash val="solid"/>
                      <a:round/>
                      <a:headEnd type="none" w="med" len="med"/>
                      <a:tailEnd type="none" w="med" len="lg"/>
                    </a:lnR>
                    <a:lnT w="12700" cap="flat" cmpd="sng" algn="ctr">
                      <a:solidFill>
                        <a:srgbClr val="000000"/>
                      </a:solidFill>
                      <a:prstDash val="solid"/>
                      <a:round/>
                      <a:headEnd type="none" w="med" len="med"/>
                      <a:tailEnd type="none" w="med" len="lg"/>
                    </a:lnT>
                    <a:lnB w="12700" cap="flat" cmpd="sng" algn="ctr">
                      <a:solidFill>
                        <a:srgbClr val="000000"/>
                      </a:solidFill>
                      <a:prstDash val="solid"/>
                      <a:round/>
                      <a:headEnd type="none" w="med" len="med"/>
                      <a:tailEnd type="none" w="med" len="lg"/>
                    </a:lnB>
                    <a:lnTlToBr>
                      <a:noFill/>
                    </a:lnTlToBr>
                    <a:lnBlToTr>
                      <a:noFill/>
                    </a:lnBlToTr>
                    <a:solidFill>
                      <a:srgbClr val="FFFFFF">
                        <a:alpha val="50000"/>
                      </a:srgbClr>
                    </a:solidFill>
                  </a:tcPr>
                </a:tc>
                <a:tc>
                  <a:txBody>
                    <a:bodyPr/>
                    <a:lstStyle/>
                    <a:p>
                      <a:pPr marL="0" marR="0" lvl="0" indent="0" algn="ctr" defTabSz="914400" rtl="0" eaLnBrk="0" fontAlgn="b" latinLnBrk="0" hangingPunct="0">
                        <a:lnSpc>
                          <a:spcPct val="80000"/>
                        </a:lnSpc>
                        <a:spcBef>
                          <a:spcPct val="50000"/>
                        </a:spcBef>
                        <a:spcAft>
                          <a:spcPct val="0"/>
                        </a:spcAft>
                        <a:buClr>
                          <a:schemeClr val="hlink"/>
                        </a:buClr>
                        <a:buSzPct val="70000"/>
                        <a:buFont typeface="Wingdings" pitchFamily="2" charset="2"/>
                        <a:buNone/>
                        <a:tabLst/>
                      </a:pPr>
                      <a:r>
                        <a:rPr kumimoji="0" lang="en-US" sz="2000" b="0" i="0" u="none" strike="noStrike" cap="none" normalizeH="0" baseline="0" dirty="0">
                          <a:ln>
                            <a:noFill/>
                          </a:ln>
                          <a:solidFill>
                            <a:schemeClr val="tx1"/>
                          </a:solidFill>
                          <a:effectLst/>
                          <a:latin typeface="Arial" pitchFamily="34" charset="0"/>
                          <a:cs typeface="Arial" pitchFamily="34" charset="0"/>
                        </a:rPr>
                        <a:t>1,000</a:t>
                      </a:r>
                      <a:endParaRPr kumimoji="0" lang="en-US" sz="2000" b="0" i="0" u="none" strike="noStrike" cap="none" normalizeH="0" baseline="0" dirty="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lg"/>
                    </a:lnL>
                    <a:lnR w="12700" cap="flat" cmpd="sng" algn="ctr">
                      <a:solidFill>
                        <a:srgbClr val="000000"/>
                      </a:solidFill>
                      <a:prstDash val="solid"/>
                      <a:round/>
                      <a:headEnd type="none" w="med" len="med"/>
                      <a:tailEnd type="none" w="med" len="lg"/>
                    </a:lnR>
                    <a:lnT w="12700" cap="flat" cmpd="sng" algn="ctr">
                      <a:solidFill>
                        <a:srgbClr val="000000"/>
                      </a:solidFill>
                      <a:prstDash val="solid"/>
                      <a:round/>
                      <a:headEnd type="none" w="med" len="med"/>
                      <a:tailEnd type="none" w="med" len="lg"/>
                    </a:lnT>
                    <a:lnB w="12700" cap="flat" cmpd="sng" algn="ctr">
                      <a:solidFill>
                        <a:srgbClr val="000000"/>
                      </a:solidFill>
                      <a:prstDash val="solid"/>
                      <a:round/>
                      <a:headEnd type="none" w="med" len="med"/>
                      <a:tailEnd type="none" w="med" len="lg"/>
                    </a:lnB>
                    <a:lnTlToBr>
                      <a:noFill/>
                    </a:lnTlToBr>
                    <a:lnBlToTr>
                      <a:noFill/>
                    </a:lnBlToTr>
                    <a:solidFill>
                      <a:srgbClr val="FFFFFF">
                        <a:alpha val="50000"/>
                      </a:srgbClr>
                    </a:solidFill>
                  </a:tcPr>
                </a:tc>
                <a:tc>
                  <a:txBody>
                    <a:bodyPr/>
                    <a:lstStyle/>
                    <a:p>
                      <a:pPr marL="0" marR="0" lvl="0" indent="0" algn="ctr" defTabSz="914400" rtl="0" eaLnBrk="0" fontAlgn="b" latinLnBrk="0" hangingPunct="0">
                        <a:lnSpc>
                          <a:spcPct val="80000"/>
                        </a:lnSpc>
                        <a:spcBef>
                          <a:spcPct val="50000"/>
                        </a:spcBef>
                        <a:spcAft>
                          <a:spcPct val="0"/>
                        </a:spcAft>
                        <a:buClr>
                          <a:schemeClr val="hlink"/>
                        </a:buClr>
                        <a:buSzPct val="70000"/>
                        <a:buFont typeface="Wingdings" pitchFamily="2" charset="2"/>
                        <a:buNone/>
                        <a:tabLst/>
                      </a:pPr>
                      <a:r>
                        <a:rPr kumimoji="0" lang="en-US" sz="2000" b="0" i="0" u="none" strike="noStrike" cap="none" normalizeH="0" baseline="0" dirty="0">
                          <a:ln>
                            <a:noFill/>
                          </a:ln>
                          <a:solidFill>
                            <a:schemeClr val="tx1"/>
                          </a:solidFill>
                          <a:effectLst/>
                          <a:latin typeface="Arial" pitchFamily="34" charset="0"/>
                          <a:cs typeface="Arial" pitchFamily="34" charset="0"/>
                        </a:rPr>
                        <a:t>1,000</a:t>
                      </a:r>
                      <a:endParaRPr kumimoji="0" lang="en-US" sz="2000" b="0" i="0" u="none" strike="noStrike" cap="none" normalizeH="0" baseline="0" dirty="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rgbClr val="000000"/>
                      </a:solidFill>
                      <a:prstDash val="solid"/>
                      <a:round/>
                      <a:headEnd type="none" w="med" len="med"/>
                      <a:tailEnd type="none" w="med" len="lg"/>
                    </a:lnT>
                    <a:lnB w="12700" cap="flat" cmpd="sng" algn="ctr">
                      <a:solidFill>
                        <a:srgbClr val="000000"/>
                      </a:solidFill>
                      <a:prstDash val="solid"/>
                      <a:round/>
                      <a:headEnd type="none" w="med" len="med"/>
                      <a:tailEnd type="none" w="med" len="lg"/>
                    </a:lnB>
                    <a:lnTlToBr>
                      <a:noFill/>
                    </a:lnTlToBr>
                    <a:lnBlToTr>
                      <a:noFill/>
                    </a:lnBlToTr>
                    <a:solidFill>
                      <a:srgbClr val="FFFFFF">
                        <a:alpha val="50000"/>
                      </a:srgbClr>
                    </a:solidFill>
                  </a:tcPr>
                </a:tc>
                <a:extLst>
                  <a:ext uri="{0D108BD9-81ED-4DB2-BD59-A6C34878D82A}">
                    <a16:rowId xmlns:a16="http://schemas.microsoft.com/office/drawing/2014/main" val="10004"/>
                  </a:ext>
                </a:extLst>
              </a:tr>
              <a:tr h="440992">
                <a:tc>
                  <a:txBody>
                    <a:bodyPr/>
                    <a:lstStyle/>
                    <a:p>
                      <a:pPr marL="0" marR="0" lvl="0" indent="0" algn="l" defTabSz="914400" rtl="0" eaLnBrk="0" fontAlgn="b" latinLnBrk="0" hangingPunct="0">
                        <a:lnSpc>
                          <a:spcPct val="80000"/>
                        </a:lnSpc>
                        <a:spcBef>
                          <a:spcPct val="50000"/>
                        </a:spcBef>
                        <a:spcAft>
                          <a:spcPct val="0"/>
                        </a:spcAft>
                        <a:buClr>
                          <a:schemeClr val="hlink"/>
                        </a:buClr>
                        <a:buSzPct val="70000"/>
                        <a:buFont typeface="Wingdings" pitchFamily="2" charset="2"/>
                        <a:buNone/>
                        <a:tabLst/>
                      </a:pPr>
                      <a:r>
                        <a:rPr kumimoji="0" lang="en-US" sz="2000" b="0" i="0" u="none" strike="noStrike" cap="none" normalizeH="0" baseline="0" dirty="0">
                          <a:ln>
                            <a:noFill/>
                          </a:ln>
                          <a:solidFill>
                            <a:schemeClr val="tx1"/>
                          </a:solidFill>
                          <a:effectLst/>
                          <a:latin typeface="Arial" pitchFamily="34" charset="0"/>
                          <a:cs typeface="Arial" pitchFamily="34" charset="0"/>
                        </a:rPr>
                        <a:t>Quantity of airplanes </a:t>
                      </a:r>
                      <a:endParaRPr kumimoji="0" lang="en-US" sz="2000" b="0" i="0" u="none" strike="noStrike" cap="none" normalizeH="0" baseline="0" dirty="0">
                        <a:ln>
                          <a:noFill/>
                        </a:ln>
                        <a:solidFill>
                          <a:schemeClr val="tx1"/>
                        </a:solidFill>
                        <a:effectLst/>
                        <a:latin typeface="Arial" pitchFamily="34" charset="0"/>
                      </a:endParaRPr>
                    </a:p>
                  </a:txBody>
                  <a:tcPr anchor="b" horzOverflow="overflow">
                    <a:lnL w="28575" cap="flat" cmpd="sng" algn="ctr">
                      <a:solidFill>
                        <a:schemeClr val="tx1"/>
                      </a:solidFill>
                      <a:prstDash val="solid"/>
                      <a:round/>
                      <a:headEnd type="none" w="med" len="med"/>
                      <a:tailEnd type="none" w="med" len="lg"/>
                    </a:lnL>
                    <a:lnR w="12700" cap="flat" cmpd="sng" algn="ctr">
                      <a:solidFill>
                        <a:srgbClr val="000000"/>
                      </a:solidFill>
                      <a:prstDash val="solid"/>
                      <a:round/>
                      <a:headEnd type="none" w="med" len="med"/>
                      <a:tailEnd type="none" w="med" len="lg"/>
                    </a:lnR>
                    <a:lnT w="12700" cap="flat" cmpd="sng" algn="ctr">
                      <a:solidFill>
                        <a:srgbClr val="000000"/>
                      </a:solidFill>
                      <a:prstDash val="solid"/>
                      <a:round/>
                      <a:headEnd type="none" w="med" len="med"/>
                      <a:tailEnd type="none" w="med" len="lg"/>
                    </a:lnT>
                    <a:lnB w="12700" cap="flat" cmpd="sng" algn="ctr">
                      <a:solidFill>
                        <a:srgbClr val="000000"/>
                      </a:solidFill>
                      <a:prstDash val="solid"/>
                      <a:round/>
                      <a:headEnd type="none" w="med" len="med"/>
                      <a:tailEnd type="none" w="med" len="lg"/>
                    </a:lnB>
                    <a:lnTlToBr>
                      <a:noFill/>
                    </a:lnTlToBr>
                    <a:lnBlToTr>
                      <a:noFill/>
                    </a:lnBlToTr>
                    <a:solidFill>
                      <a:srgbClr val="FFFFFF">
                        <a:alpha val="50000"/>
                      </a:srgbClr>
                    </a:solidFill>
                  </a:tcPr>
                </a:tc>
                <a:tc>
                  <a:txBody>
                    <a:bodyPr/>
                    <a:lstStyle/>
                    <a:p>
                      <a:pPr marL="0" marR="0" lvl="0" indent="0" algn="ctr" defTabSz="914400" rtl="0" eaLnBrk="0" fontAlgn="b" latinLnBrk="0" hangingPunct="0">
                        <a:lnSpc>
                          <a:spcPct val="80000"/>
                        </a:lnSpc>
                        <a:spcBef>
                          <a:spcPct val="50000"/>
                        </a:spcBef>
                        <a:spcAft>
                          <a:spcPct val="0"/>
                        </a:spcAft>
                        <a:buClr>
                          <a:schemeClr val="hlink"/>
                        </a:buClr>
                        <a:buSzPct val="70000"/>
                        <a:buFont typeface="Wingdings" pitchFamily="2" charset="2"/>
                        <a:buNone/>
                        <a:tabLst/>
                      </a:pPr>
                      <a:r>
                        <a:rPr kumimoji="0" lang="en-US" sz="2000" b="0" i="0" u="none" strike="noStrike" cap="none" normalizeH="0" baseline="0" dirty="0">
                          <a:ln>
                            <a:noFill/>
                          </a:ln>
                          <a:solidFill>
                            <a:schemeClr val="tx1"/>
                          </a:solidFill>
                          <a:effectLst/>
                          <a:latin typeface="Arial" pitchFamily="34" charset="0"/>
                          <a:cs typeface="Arial" pitchFamily="34" charset="0"/>
                        </a:rPr>
                        <a:t>500</a:t>
                      </a:r>
                      <a:endParaRPr kumimoji="0" lang="en-US" sz="2000" b="0" i="0" u="none" strike="noStrike" cap="none" normalizeH="0" baseline="0" dirty="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lg"/>
                    </a:lnL>
                    <a:lnR w="12700" cap="flat" cmpd="sng" algn="ctr">
                      <a:solidFill>
                        <a:srgbClr val="000000"/>
                      </a:solidFill>
                      <a:prstDash val="solid"/>
                      <a:round/>
                      <a:headEnd type="none" w="med" len="med"/>
                      <a:tailEnd type="none" w="med" len="lg"/>
                    </a:lnR>
                    <a:lnT w="12700" cap="flat" cmpd="sng" algn="ctr">
                      <a:solidFill>
                        <a:srgbClr val="000000"/>
                      </a:solidFill>
                      <a:prstDash val="solid"/>
                      <a:round/>
                      <a:headEnd type="none" w="med" len="med"/>
                      <a:tailEnd type="none" w="med" len="lg"/>
                    </a:lnT>
                    <a:lnB w="12700" cap="flat" cmpd="sng" algn="ctr">
                      <a:solidFill>
                        <a:srgbClr val="000000"/>
                      </a:solidFill>
                      <a:prstDash val="solid"/>
                      <a:round/>
                      <a:headEnd type="none" w="med" len="med"/>
                      <a:tailEnd type="none" w="med" len="lg"/>
                    </a:lnB>
                    <a:lnTlToBr>
                      <a:noFill/>
                    </a:lnTlToBr>
                    <a:lnBlToTr>
                      <a:noFill/>
                    </a:lnBlToTr>
                    <a:solidFill>
                      <a:srgbClr val="FFFFFF">
                        <a:alpha val="50000"/>
                      </a:srgbClr>
                    </a:solidFill>
                  </a:tcPr>
                </a:tc>
                <a:tc>
                  <a:txBody>
                    <a:bodyPr/>
                    <a:lstStyle/>
                    <a:p>
                      <a:pPr marL="0" marR="0" lvl="0" indent="0" algn="ctr" defTabSz="914400" rtl="0" eaLnBrk="0" fontAlgn="b" latinLnBrk="0" hangingPunct="0">
                        <a:lnSpc>
                          <a:spcPct val="80000"/>
                        </a:lnSpc>
                        <a:spcBef>
                          <a:spcPct val="50000"/>
                        </a:spcBef>
                        <a:spcAft>
                          <a:spcPct val="0"/>
                        </a:spcAft>
                        <a:buClr>
                          <a:schemeClr val="hlink"/>
                        </a:buClr>
                        <a:buSzPct val="70000"/>
                        <a:buFont typeface="Wingdings" pitchFamily="2" charset="2"/>
                        <a:buNone/>
                        <a:tabLst/>
                      </a:pPr>
                      <a:r>
                        <a:rPr kumimoji="0" lang="en-US" sz="2000" b="0" i="0" u="none" strike="noStrike" cap="none" normalizeH="0" baseline="0" dirty="0">
                          <a:ln>
                            <a:noFill/>
                          </a:ln>
                          <a:solidFill>
                            <a:schemeClr val="tx1"/>
                          </a:solidFill>
                          <a:effectLst/>
                          <a:latin typeface="Arial" pitchFamily="34" charset="0"/>
                          <a:cs typeface="Arial" pitchFamily="34" charset="0"/>
                        </a:rPr>
                        <a:t>500</a:t>
                      </a:r>
                      <a:endParaRPr kumimoji="0" lang="en-US" sz="2000" b="0" i="0" u="none" strike="noStrike" cap="none" normalizeH="0" baseline="0" dirty="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rgbClr val="000000"/>
                      </a:solidFill>
                      <a:prstDash val="solid"/>
                      <a:round/>
                      <a:headEnd type="none" w="med" len="med"/>
                      <a:tailEnd type="none" w="med" len="lg"/>
                    </a:lnT>
                    <a:lnB w="12700" cap="flat" cmpd="sng" algn="ctr">
                      <a:solidFill>
                        <a:srgbClr val="000000"/>
                      </a:solidFill>
                      <a:prstDash val="solid"/>
                      <a:round/>
                      <a:headEnd type="none" w="med" len="med"/>
                      <a:tailEnd type="none" w="med" len="lg"/>
                    </a:lnB>
                    <a:lnTlToBr>
                      <a:noFill/>
                    </a:lnTlToBr>
                    <a:lnBlToTr>
                      <a:noFill/>
                    </a:lnBlToTr>
                    <a:solidFill>
                      <a:srgbClr val="FFFFFF">
                        <a:alpha val="50000"/>
                      </a:srgbClr>
                    </a:solidFill>
                  </a:tcPr>
                </a:tc>
                <a:extLst>
                  <a:ext uri="{0D108BD9-81ED-4DB2-BD59-A6C34878D82A}">
                    <a16:rowId xmlns:a16="http://schemas.microsoft.com/office/drawing/2014/main" val="10005"/>
                  </a:ext>
                </a:extLst>
              </a:tr>
              <a:tr h="761713">
                <a:tc>
                  <a:txBody>
                    <a:bodyPr/>
                    <a:lstStyle/>
                    <a:p>
                      <a:pPr marL="0" marR="0" lvl="0" indent="0" algn="l" defTabSz="914400" rtl="0" eaLnBrk="0" fontAlgn="b" latinLnBrk="0" hangingPunct="0">
                        <a:lnSpc>
                          <a:spcPct val="80000"/>
                        </a:lnSpc>
                        <a:spcBef>
                          <a:spcPct val="50000"/>
                        </a:spcBef>
                        <a:spcAft>
                          <a:spcPct val="0"/>
                        </a:spcAft>
                        <a:buClr>
                          <a:schemeClr val="hlink"/>
                        </a:buClr>
                        <a:buSzPct val="70000"/>
                        <a:buFont typeface="Wingdings" pitchFamily="2" charset="2"/>
                        <a:buNone/>
                        <a:tabLst/>
                      </a:pPr>
                      <a:r>
                        <a:rPr kumimoji="0" lang="en-US" sz="2000" b="1" i="0" u="none" strike="noStrike" cap="none" normalizeH="0" baseline="0" dirty="0">
                          <a:ln>
                            <a:noFill/>
                          </a:ln>
                          <a:solidFill>
                            <a:schemeClr val="tx1"/>
                          </a:solidFill>
                          <a:effectLst/>
                          <a:latin typeface="Arial" pitchFamily="34" charset="0"/>
                          <a:cs typeface="Arial" pitchFamily="34" charset="0"/>
                        </a:rPr>
                        <a:t>(c) World (United States and Mexico)</a:t>
                      </a:r>
                      <a:endParaRPr kumimoji="0" lang="en-US" sz="2000" b="0" i="0" u="none" strike="noStrike" cap="none" normalizeH="0" baseline="0" dirty="0">
                        <a:ln>
                          <a:noFill/>
                        </a:ln>
                        <a:solidFill>
                          <a:schemeClr val="tx1"/>
                        </a:solidFill>
                        <a:effectLst/>
                        <a:latin typeface="Arial" pitchFamily="34" charset="0"/>
                      </a:endParaRPr>
                    </a:p>
                  </a:txBody>
                  <a:tcPr anchor="b" horzOverflow="overflow">
                    <a:lnL w="28575" cap="flat" cmpd="sng" algn="ctr">
                      <a:solidFill>
                        <a:schemeClr val="tx1"/>
                      </a:solidFill>
                      <a:prstDash val="solid"/>
                      <a:round/>
                      <a:headEnd type="none" w="med" len="med"/>
                      <a:tailEnd type="none" w="med" len="lg"/>
                    </a:lnL>
                    <a:lnR w="12700" cap="flat" cmpd="sng" algn="ctr">
                      <a:solidFill>
                        <a:srgbClr val="000000"/>
                      </a:solidFill>
                      <a:prstDash val="solid"/>
                      <a:round/>
                      <a:headEnd type="none" w="med" len="med"/>
                      <a:tailEnd type="none" w="med" len="lg"/>
                    </a:lnR>
                    <a:lnT w="12700" cap="flat" cmpd="sng" algn="ctr">
                      <a:solidFill>
                        <a:srgbClr val="000000"/>
                      </a:solidFill>
                      <a:prstDash val="solid"/>
                      <a:round/>
                      <a:headEnd type="none" w="med" len="med"/>
                      <a:tailEnd type="none" w="med" len="lg"/>
                    </a:lnT>
                    <a:lnB w="12700" cap="flat" cmpd="sng" algn="ctr">
                      <a:solidFill>
                        <a:srgbClr val="000000"/>
                      </a:solidFill>
                      <a:prstDash val="solid"/>
                      <a:round/>
                      <a:headEnd type="none" w="med" len="med"/>
                      <a:tailEnd type="none" w="med" len="lg"/>
                    </a:lnB>
                    <a:lnTlToBr>
                      <a:noFill/>
                    </a:lnTlToBr>
                    <a:lnBlToTr>
                      <a:noFill/>
                    </a:lnBlToTr>
                    <a:solidFill>
                      <a:srgbClr val="B2B2B2">
                        <a:alpha val="50000"/>
                      </a:srgbClr>
                    </a:solidFill>
                  </a:tcPr>
                </a:tc>
                <a:tc>
                  <a:txBody>
                    <a:bodyPr/>
                    <a:lstStyle/>
                    <a:p>
                      <a:pPr marL="0" marR="0" lvl="0" indent="0" algn="ctr" defTabSz="914400" rtl="0" eaLnBrk="0" fontAlgn="b" latinLnBrk="0" hangingPunct="0">
                        <a:lnSpc>
                          <a:spcPct val="80000"/>
                        </a:lnSpc>
                        <a:spcBef>
                          <a:spcPct val="50000"/>
                        </a:spcBef>
                        <a:spcAft>
                          <a:spcPct val="0"/>
                        </a:spcAft>
                        <a:buClr>
                          <a:schemeClr val="hlink"/>
                        </a:buClr>
                        <a:buSzPct val="70000"/>
                        <a:buFont typeface="Wingdings" pitchFamily="2" charset="2"/>
                        <a:buNone/>
                        <a:tabLst/>
                      </a:pPr>
                      <a:r>
                        <a:rPr kumimoji="0" lang="en-US" sz="2000" b="1" i="0" u="none" strike="noStrike" cap="none" normalizeH="0" baseline="0" dirty="0">
                          <a:ln>
                            <a:noFill/>
                          </a:ln>
                          <a:solidFill>
                            <a:schemeClr val="tx1"/>
                          </a:solidFill>
                          <a:effectLst/>
                          <a:latin typeface="Arial" pitchFamily="34" charset="0"/>
                          <a:cs typeface="Arial" pitchFamily="34" charset="0"/>
                        </a:rPr>
                        <a:t>Production </a:t>
                      </a:r>
                      <a:endParaRPr kumimoji="0" lang="en-US" sz="2000" b="0" i="0" u="none" strike="noStrike" cap="none" normalizeH="0" baseline="0" dirty="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lg"/>
                    </a:lnL>
                    <a:lnR w="12700" cap="flat" cmpd="sng" algn="ctr">
                      <a:solidFill>
                        <a:srgbClr val="000000"/>
                      </a:solidFill>
                      <a:prstDash val="solid"/>
                      <a:round/>
                      <a:headEnd type="none" w="med" len="med"/>
                      <a:tailEnd type="none" w="med" len="lg"/>
                    </a:lnR>
                    <a:lnT w="12700" cap="flat" cmpd="sng" algn="ctr">
                      <a:solidFill>
                        <a:srgbClr val="000000"/>
                      </a:solidFill>
                      <a:prstDash val="solid"/>
                      <a:round/>
                      <a:headEnd type="none" w="med" len="med"/>
                      <a:tailEnd type="none" w="med" len="lg"/>
                    </a:lnT>
                    <a:lnB w="12700" cap="flat" cmpd="sng" algn="ctr">
                      <a:solidFill>
                        <a:srgbClr val="000000"/>
                      </a:solidFill>
                      <a:prstDash val="solid"/>
                      <a:round/>
                      <a:headEnd type="none" w="med" len="med"/>
                      <a:tailEnd type="none" w="med" len="lg"/>
                    </a:lnB>
                    <a:lnTlToBr>
                      <a:noFill/>
                    </a:lnTlToBr>
                    <a:lnBlToTr>
                      <a:noFill/>
                    </a:lnBlToTr>
                    <a:solidFill>
                      <a:srgbClr val="B2B2B2">
                        <a:alpha val="50000"/>
                      </a:srgbClr>
                    </a:solidFill>
                  </a:tcPr>
                </a:tc>
                <a:tc>
                  <a:txBody>
                    <a:bodyPr/>
                    <a:lstStyle/>
                    <a:p>
                      <a:pPr marL="0" marR="0" lvl="0" indent="0" algn="ctr" defTabSz="914400" rtl="0" eaLnBrk="0" fontAlgn="b" latinLnBrk="0" hangingPunct="0">
                        <a:lnSpc>
                          <a:spcPct val="80000"/>
                        </a:lnSpc>
                        <a:spcBef>
                          <a:spcPct val="50000"/>
                        </a:spcBef>
                        <a:spcAft>
                          <a:spcPct val="0"/>
                        </a:spcAft>
                        <a:buClr>
                          <a:schemeClr val="hlink"/>
                        </a:buClr>
                        <a:buSzPct val="70000"/>
                        <a:buFont typeface="Wingdings" pitchFamily="2" charset="2"/>
                        <a:buNone/>
                        <a:tabLst/>
                      </a:pPr>
                      <a:r>
                        <a:rPr kumimoji="0" lang="en-US" sz="2000" b="1" i="0" u="none" strike="noStrike" cap="none" normalizeH="0" baseline="0" dirty="0">
                          <a:ln>
                            <a:noFill/>
                          </a:ln>
                          <a:solidFill>
                            <a:schemeClr val="tx1"/>
                          </a:solidFill>
                          <a:effectLst/>
                          <a:latin typeface="Arial" pitchFamily="34" charset="0"/>
                          <a:cs typeface="Arial" pitchFamily="34" charset="0"/>
                        </a:rPr>
                        <a:t>Consumption</a:t>
                      </a:r>
                      <a:endParaRPr kumimoji="0" lang="en-US" sz="2000" b="0" i="0" u="none" strike="noStrike" cap="none" normalizeH="0" baseline="0" dirty="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rgbClr val="000000"/>
                      </a:solidFill>
                      <a:prstDash val="solid"/>
                      <a:round/>
                      <a:headEnd type="none" w="med" len="med"/>
                      <a:tailEnd type="none" w="med" len="lg"/>
                    </a:lnT>
                    <a:lnB w="12700" cap="flat" cmpd="sng" algn="ctr">
                      <a:solidFill>
                        <a:srgbClr val="000000"/>
                      </a:solidFill>
                      <a:prstDash val="solid"/>
                      <a:round/>
                      <a:headEnd type="none" w="med" len="med"/>
                      <a:tailEnd type="none" w="med" len="lg"/>
                    </a:lnB>
                    <a:lnTlToBr>
                      <a:noFill/>
                    </a:lnTlToBr>
                    <a:lnBlToTr>
                      <a:noFill/>
                    </a:lnBlToTr>
                    <a:solidFill>
                      <a:srgbClr val="B2B2B2">
                        <a:alpha val="50000"/>
                      </a:srgbClr>
                    </a:solidFill>
                  </a:tcPr>
                </a:tc>
                <a:extLst>
                  <a:ext uri="{0D108BD9-81ED-4DB2-BD59-A6C34878D82A}">
                    <a16:rowId xmlns:a16="http://schemas.microsoft.com/office/drawing/2014/main" val="10006"/>
                  </a:ext>
                </a:extLst>
              </a:tr>
              <a:tr h="440992">
                <a:tc>
                  <a:txBody>
                    <a:bodyPr/>
                    <a:lstStyle/>
                    <a:p>
                      <a:pPr marL="0" marR="0" lvl="0" indent="0" algn="l" defTabSz="914400" rtl="0" eaLnBrk="0" fontAlgn="b" latinLnBrk="0" hangingPunct="0">
                        <a:lnSpc>
                          <a:spcPct val="80000"/>
                        </a:lnSpc>
                        <a:spcBef>
                          <a:spcPct val="50000"/>
                        </a:spcBef>
                        <a:spcAft>
                          <a:spcPct val="0"/>
                        </a:spcAft>
                        <a:buClr>
                          <a:schemeClr val="hlink"/>
                        </a:buClr>
                        <a:buSzPct val="70000"/>
                        <a:buFont typeface="Wingdings" pitchFamily="2" charset="2"/>
                        <a:buNone/>
                        <a:tabLst/>
                      </a:pPr>
                      <a:r>
                        <a:rPr kumimoji="0" lang="en-US" sz="2000" b="0" i="0" u="none" strike="noStrike" cap="none" normalizeH="0" baseline="0" dirty="0">
                          <a:ln>
                            <a:noFill/>
                          </a:ln>
                          <a:solidFill>
                            <a:schemeClr val="tx1"/>
                          </a:solidFill>
                          <a:effectLst/>
                          <a:latin typeface="Arial" pitchFamily="34" charset="0"/>
                          <a:cs typeface="Arial" pitchFamily="34" charset="0"/>
                        </a:rPr>
                        <a:t>Quantity of auto parts (bundles) </a:t>
                      </a:r>
                      <a:endParaRPr kumimoji="0" lang="en-US" sz="2000" b="0" i="0" u="none" strike="noStrike" cap="none" normalizeH="0" baseline="0" dirty="0">
                        <a:ln>
                          <a:noFill/>
                        </a:ln>
                        <a:solidFill>
                          <a:schemeClr val="tx1"/>
                        </a:solidFill>
                        <a:effectLst/>
                        <a:latin typeface="Arial" pitchFamily="34" charset="0"/>
                      </a:endParaRPr>
                    </a:p>
                  </a:txBody>
                  <a:tcPr anchor="b" horzOverflow="overflow">
                    <a:lnL w="28575" cap="flat" cmpd="sng" algn="ctr">
                      <a:solidFill>
                        <a:schemeClr val="tx1"/>
                      </a:solidFill>
                      <a:prstDash val="solid"/>
                      <a:round/>
                      <a:headEnd type="none" w="med" len="med"/>
                      <a:tailEnd type="none" w="med" len="lg"/>
                    </a:lnL>
                    <a:lnR w="12700" cap="flat" cmpd="sng" algn="ctr">
                      <a:solidFill>
                        <a:srgbClr val="000000"/>
                      </a:solidFill>
                      <a:prstDash val="solid"/>
                      <a:round/>
                      <a:headEnd type="none" w="med" len="med"/>
                      <a:tailEnd type="none" w="med" len="lg"/>
                    </a:lnR>
                    <a:lnT w="12700" cap="flat" cmpd="sng" algn="ctr">
                      <a:solidFill>
                        <a:srgbClr val="000000"/>
                      </a:solidFill>
                      <a:prstDash val="solid"/>
                      <a:round/>
                      <a:headEnd type="none" w="med" len="med"/>
                      <a:tailEnd type="none" w="med" len="lg"/>
                    </a:lnT>
                    <a:lnB w="12700" cap="flat" cmpd="sng" algn="ctr">
                      <a:solidFill>
                        <a:srgbClr val="000000"/>
                      </a:solidFill>
                      <a:prstDash val="solid"/>
                      <a:round/>
                      <a:headEnd type="none" w="med" len="med"/>
                      <a:tailEnd type="none" w="med" len="lg"/>
                    </a:lnB>
                    <a:lnTlToBr>
                      <a:noFill/>
                    </a:lnTlToBr>
                    <a:lnBlToTr>
                      <a:noFill/>
                    </a:lnBlToTr>
                    <a:solidFill>
                      <a:srgbClr val="FFFFFF">
                        <a:alpha val="50000"/>
                      </a:srgbClr>
                    </a:solidFill>
                  </a:tcPr>
                </a:tc>
                <a:tc>
                  <a:txBody>
                    <a:bodyPr/>
                    <a:lstStyle/>
                    <a:p>
                      <a:pPr marL="0" marR="0" lvl="0" indent="0" algn="ctr" defTabSz="914400" rtl="0" eaLnBrk="0" fontAlgn="b" latinLnBrk="0" hangingPunct="0">
                        <a:lnSpc>
                          <a:spcPct val="80000"/>
                        </a:lnSpc>
                        <a:spcBef>
                          <a:spcPct val="50000"/>
                        </a:spcBef>
                        <a:spcAft>
                          <a:spcPct val="0"/>
                        </a:spcAft>
                        <a:buClr>
                          <a:schemeClr val="hlink"/>
                        </a:buClr>
                        <a:buSzPct val="70000"/>
                        <a:buFont typeface="Wingdings" pitchFamily="2" charset="2"/>
                        <a:buNone/>
                        <a:tabLst/>
                      </a:pPr>
                      <a:r>
                        <a:rPr kumimoji="0" lang="en-US" sz="2000" b="0" i="0" u="none" strike="noStrike" cap="none" normalizeH="0" baseline="0" dirty="0">
                          <a:ln>
                            <a:noFill/>
                          </a:ln>
                          <a:solidFill>
                            <a:schemeClr val="tx1"/>
                          </a:solidFill>
                          <a:effectLst/>
                          <a:latin typeface="Arial" pitchFamily="34" charset="0"/>
                          <a:cs typeface="Arial" pitchFamily="34" charset="0"/>
                        </a:rPr>
                        <a:t>1,500</a:t>
                      </a:r>
                      <a:endParaRPr kumimoji="0" lang="en-US" sz="2000" b="0" i="0" u="none" strike="noStrike" cap="none" normalizeH="0" baseline="0" dirty="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lg"/>
                    </a:lnL>
                    <a:lnR w="12700" cap="flat" cmpd="sng" algn="ctr">
                      <a:solidFill>
                        <a:srgbClr val="000000"/>
                      </a:solidFill>
                      <a:prstDash val="solid"/>
                      <a:round/>
                      <a:headEnd type="none" w="med" len="med"/>
                      <a:tailEnd type="none" w="med" len="lg"/>
                    </a:lnR>
                    <a:lnT w="12700" cap="flat" cmpd="sng" algn="ctr">
                      <a:solidFill>
                        <a:srgbClr val="000000"/>
                      </a:solidFill>
                      <a:prstDash val="solid"/>
                      <a:round/>
                      <a:headEnd type="none" w="med" len="med"/>
                      <a:tailEnd type="none" w="med" len="lg"/>
                    </a:lnT>
                    <a:lnB w="12700" cap="flat" cmpd="sng" algn="ctr">
                      <a:solidFill>
                        <a:srgbClr val="000000"/>
                      </a:solidFill>
                      <a:prstDash val="solid"/>
                      <a:round/>
                      <a:headEnd type="none" w="med" len="med"/>
                      <a:tailEnd type="none" w="med" len="lg"/>
                    </a:lnB>
                    <a:lnTlToBr>
                      <a:noFill/>
                    </a:lnTlToBr>
                    <a:lnBlToTr>
                      <a:noFill/>
                    </a:lnBlToTr>
                    <a:solidFill>
                      <a:srgbClr val="FFFFFF">
                        <a:alpha val="50000"/>
                      </a:srgbClr>
                    </a:solidFill>
                  </a:tcPr>
                </a:tc>
                <a:tc>
                  <a:txBody>
                    <a:bodyPr/>
                    <a:lstStyle/>
                    <a:p>
                      <a:pPr marL="0" marR="0" lvl="0" indent="0" algn="ctr" defTabSz="914400" rtl="0" eaLnBrk="0" fontAlgn="b" latinLnBrk="0" hangingPunct="0">
                        <a:lnSpc>
                          <a:spcPct val="80000"/>
                        </a:lnSpc>
                        <a:spcBef>
                          <a:spcPct val="50000"/>
                        </a:spcBef>
                        <a:spcAft>
                          <a:spcPct val="0"/>
                        </a:spcAft>
                        <a:buClr>
                          <a:schemeClr val="hlink"/>
                        </a:buClr>
                        <a:buSzPct val="70000"/>
                        <a:buFont typeface="Wingdings" pitchFamily="2" charset="2"/>
                        <a:buNone/>
                        <a:tabLst/>
                      </a:pPr>
                      <a:r>
                        <a:rPr kumimoji="0" lang="en-US" sz="2000" b="0" i="0" u="none" strike="noStrike" cap="none" normalizeH="0" baseline="0" dirty="0">
                          <a:ln>
                            <a:noFill/>
                          </a:ln>
                          <a:solidFill>
                            <a:schemeClr val="tx1"/>
                          </a:solidFill>
                          <a:effectLst/>
                          <a:latin typeface="Arial" pitchFamily="34" charset="0"/>
                          <a:cs typeface="Arial" pitchFamily="34" charset="0"/>
                        </a:rPr>
                        <a:t>1,500</a:t>
                      </a:r>
                      <a:endParaRPr kumimoji="0" lang="en-US" sz="2000" b="0" i="0" u="none" strike="noStrike" cap="none" normalizeH="0" baseline="0" dirty="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rgbClr val="000000"/>
                      </a:solidFill>
                      <a:prstDash val="solid"/>
                      <a:round/>
                      <a:headEnd type="none" w="med" len="med"/>
                      <a:tailEnd type="none" w="med" len="lg"/>
                    </a:lnT>
                    <a:lnB w="12700" cap="flat" cmpd="sng" algn="ctr">
                      <a:solidFill>
                        <a:srgbClr val="000000"/>
                      </a:solidFill>
                      <a:prstDash val="solid"/>
                      <a:round/>
                      <a:headEnd type="none" w="med" len="med"/>
                      <a:tailEnd type="none" w="med" len="lg"/>
                    </a:lnB>
                    <a:lnTlToBr>
                      <a:noFill/>
                    </a:lnTlToBr>
                    <a:lnBlToTr>
                      <a:noFill/>
                    </a:lnBlToTr>
                    <a:solidFill>
                      <a:srgbClr val="FFFFFF">
                        <a:alpha val="50000"/>
                      </a:srgbClr>
                    </a:solidFill>
                  </a:tcPr>
                </a:tc>
                <a:extLst>
                  <a:ext uri="{0D108BD9-81ED-4DB2-BD59-A6C34878D82A}">
                    <a16:rowId xmlns:a16="http://schemas.microsoft.com/office/drawing/2014/main" val="10007"/>
                  </a:ext>
                </a:extLst>
              </a:tr>
              <a:tr h="440992">
                <a:tc>
                  <a:txBody>
                    <a:bodyPr/>
                    <a:lstStyle/>
                    <a:p>
                      <a:pPr marL="0" marR="0" lvl="0" indent="0" algn="l" defTabSz="914400" rtl="0" eaLnBrk="0" fontAlgn="b" latinLnBrk="0" hangingPunct="0">
                        <a:lnSpc>
                          <a:spcPct val="80000"/>
                        </a:lnSpc>
                        <a:spcBef>
                          <a:spcPct val="50000"/>
                        </a:spcBef>
                        <a:spcAft>
                          <a:spcPct val="0"/>
                        </a:spcAft>
                        <a:buClr>
                          <a:schemeClr val="hlink"/>
                        </a:buClr>
                        <a:buSzPct val="70000"/>
                        <a:buFont typeface="Wingdings" pitchFamily="2" charset="2"/>
                        <a:buNone/>
                        <a:tabLst/>
                      </a:pPr>
                      <a:r>
                        <a:rPr kumimoji="0" lang="en-US" sz="2000" b="0" i="0" u="none" strike="noStrike" cap="none" normalizeH="0" baseline="0" dirty="0">
                          <a:ln>
                            <a:noFill/>
                          </a:ln>
                          <a:solidFill>
                            <a:schemeClr val="tx1"/>
                          </a:solidFill>
                          <a:effectLst/>
                          <a:latin typeface="Arial" pitchFamily="34" charset="0"/>
                          <a:cs typeface="Arial" pitchFamily="34" charset="0"/>
                        </a:rPr>
                        <a:t>Quantity of airplanes</a:t>
                      </a:r>
                      <a:endParaRPr kumimoji="0" lang="en-US" sz="2000" b="0" i="0" u="none" strike="noStrike" cap="none" normalizeH="0" baseline="0" dirty="0">
                        <a:ln>
                          <a:noFill/>
                        </a:ln>
                        <a:solidFill>
                          <a:schemeClr val="tx1"/>
                        </a:solidFill>
                        <a:effectLst/>
                        <a:latin typeface="Arial" pitchFamily="34" charset="0"/>
                      </a:endParaRPr>
                    </a:p>
                  </a:txBody>
                  <a:tcPr anchor="b" horzOverflow="overflow">
                    <a:lnL w="28575" cap="flat" cmpd="sng" algn="ctr">
                      <a:solidFill>
                        <a:schemeClr val="tx1"/>
                      </a:solidFill>
                      <a:prstDash val="solid"/>
                      <a:round/>
                      <a:headEnd type="none" w="med" len="med"/>
                      <a:tailEnd type="none" w="med" len="lg"/>
                    </a:lnL>
                    <a:lnR w="12700" cap="flat" cmpd="sng" algn="ctr">
                      <a:solidFill>
                        <a:srgbClr val="000000"/>
                      </a:solidFill>
                      <a:prstDash val="solid"/>
                      <a:round/>
                      <a:headEnd type="none" w="med" len="med"/>
                      <a:tailEnd type="none" w="med" len="lg"/>
                    </a:lnR>
                    <a:lnT w="12700" cap="flat" cmpd="sng" algn="ctr">
                      <a:solidFill>
                        <a:srgbClr val="000000"/>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FF">
                        <a:alpha val="50000"/>
                      </a:srgbClr>
                    </a:solidFill>
                  </a:tcPr>
                </a:tc>
                <a:tc>
                  <a:txBody>
                    <a:bodyPr/>
                    <a:lstStyle/>
                    <a:p>
                      <a:pPr marL="0" marR="0" lvl="0" indent="0" algn="ctr" defTabSz="914400" rtl="0" eaLnBrk="0" fontAlgn="b" latinLnBrk="0" hangingPunct="0">
                        <a:lnSpc>
                          <a:spcPct val="80000"/>
                        </a:lnSpc>
                        <a:spcBef>
                          <a:spcPct val="50000"/>
                        </a:spcBef>
                        <a:spcAft>
                          <a:spcPct val="0"/>
                        </a:spcAft>
                        <a:buClr>
                          <a:schemeClr val="hlink"/>
                        </a:buClr>
                        <a:buSzPct val="70000"/>
                        <a:buFont typeface="Wingdings" pitchFamily="2" charset="2"/>
                        <a:buNone/>
                        <a:tabLst/>
                      </a:pPr>
                      <a:r>
                        <a:rPr kumimoji="0" lang="en-US" sz="2000" b="0" i="0" u="none" strike="noStrike" cap="none" normalizeH="0" baseline="0" dirty="0">
                          <a:ln>
                            <a:noFill/>
                          </a:ln>
                          <a:solidFill>
                            <a:schemeClr val="tx1"/>
                          </a:solidFill>
                          <a:effectLst/>
                          <a:latin typeface="Arial" pitchFamily="34" charset="0"/>
                          <a:cs typeface="Arial" pitchFamily="34" charset="0"/>
                        </a:rPr>
                        <a:t>1,500</a:t>
                      </a:r>
                      <a:endParaRPr kumimoji="0" lang="en-US" sz="2000" b="0" i="0" u="none" strike="noStrike" cap="none" normalizeH="0" baseline="0" dirty="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lg"/>
                    </a:lnL>
                    <a:lnR w="12700" cap="flat" cmpd="sng" algn="ctr">
                      <a:solidFill>
                        <a:srgbClr val="000000"/>
                      </a:solidFill>
                      <a:prstDash val="solid"/>
                      <a:round/>
                      <a:headEnd type="none" w="med" len="med"/>
                      <a:tailEnd type="none" w="med" len="lg"/>
                    </a:lnR>
                    <a:lnT w="12700" cap="flat" cmpd="sng" algn="ctr">
                      <a:solidFill>
                        <a:srgbClr val="000000"/>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FF">
                        <a:alpha val="50000"/>
                      </a:srgbClr>
                    </a:solidFill>
                  </a:tcPr>
                </a:tc>
                <a:tc>
                  <a:txBody>
                    <a:bodyPr/>
                    <a:lstStyle/>
                    <a:p>
                      <a:pPr marL="0" marR="0" lvl="0" indent="0" algn="ctr" defTabSz="914400" rtl="0" eaLnBrk="0" fontAlgn="b" latinLnBrk="0" hangingPunct="0">
                        <a:lnSpc>
                          <a:spcPct val="80000"/>
                        </a:lnSpc>
                        <a:spcBef>
                          <a:spcPct val="50000"/>
                        </a:spcBef>
                        <a:spcAft>
                          <a:spcPct val="0"/>
                        </a:spcAft>
                        <a:buClr>
                          <a:schemeClr val="hlink"/>
                        </a:buClr>
                        <a:buSzPct val="70000"/>
                        <a:buFont typeface="Wingdings" pitchFamily="2" charset="2"/>
                        <a:buNone/>
                        <a:tabLst/>
                      </a:pPr>
                      <a:r>
                        <a:rPr kumimoji="0" lang="en-US" sz="2000" b="0" i="0" u="none" strike="noStrike" cap="none" normalizeH="0" baseline="0" dirty="0">
                          <a:ln>
                            <a:noFill/>
                          </a:ln>
                          <a:solidFill>
                            <a:schemeClr val="tx1"/>
                          </a:solidFill>
                          <a:effectLst/>
                          <a:latin typeface="Arial" pitchFamily="34" charset="0"/>
                          <a:cs typeface="Arial" pitchFamily="34" charset="0"/>
                        </a:rPr>
                        <a:t>1,500</a:t>
                      </a:r>
                      <a:endParaRPr kumimoji="0" lang="en-US" sz="2000" b="0" i="0" u="none" strike="noStrike" cap="none" normalizeH="0" baseline="0" dirty="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rgbClr val="000000"/>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FF">
                        <a:alpha val="50000"/>
                      </a:srgbClr>
                    </a:solidFill>
                  </a:tcPr>
                </a:tc>
                <a:extLst>
                  <a:ext uri="{0D108BD9-81ED-4DB2-BD59-A6C34878D82A}">
                    <a16:rowId xmlns:a16="http://schemas.microsoft.com/office/drawing/2014/main" val="10008"/>
                  </a:ext>
                </a:extLst>
              </a:tr>
            </a:tbl>
          </a:graphicData>
        </a:graphic>
      </p:graphicFrame>
      <p:sp>
        <p:nvSpPr>
          <p:cNvPr id="2" name="Slide Number Placeholder 1"/>
          <p:cNvSpPr>
            <a:spLocks noGrp="1"/>
          </p:cNvSpPr>
          <p:nvPr>
            <p:ph type="sldNum" sz="quarter" idx="12"/>
          </p:nvPr>
        </p:nvSpPr>
        <p:spPr/>
        <p:txBody>
          <a:bodyPr/>
          <a:lstStyle/>
          <a:p>
            <a:endParaRPr lang="id-ID" dirty="0"/>
          </a:p>
        </p:txBody>
      </p:sp>
    </p:spTree>
    <p:extLst>
      <p:ext uri="{BB962C8B-B14F-4D97-AF65-F5344CB8AC3E}">
        <p14:creationId xmlns:p14="http://schemas.microsoft.com/office/powerpoint/2010/main" val="28983085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60086"/>
                                        </p:tgtEl>
                                        <p:attrNameLst>
                                          <p:attrName>style.visibility</p:attrName>
                                        </p:attrNameLst>
                                      </p:cBhvr>
                                      <p:to>
                                        <p:strVal val="visible"/>
                                      </p:to>
                                    </p:set>
                                    <p:animEffect transition="in" filter="wipe(left)">
                                      <p:cBhvr>
                                        <p:cTn id="7" dur="500"/>
                                        <p:tgtEl>
                                          <p:spTgt spid="10600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1890" name="Rectangle 2"/>
          <p:cNvSpPr>
            <a:spLocks noGrp="1" noRot="1" noChangeArrowheads="1"/>
          </p:cNvSpPr>
          <p:nvPr>
            <p:ph type="title"/>
          </p:nvPr>
        </p:nvSpPr>
        <p:spPr>
          <a:xfrm>
            <a:off x="204226" y="152400"/>
            <a:ext cx="8964488" cy="555625"/>
          </a:xfrm>
        </p:spPr>
        <p:txBody>
          <a:bodyPr/>
          <a:lstStyle/>
          <a:p>
            <a:pPr algn="l"/>
            <a:r>
              <a:rPr lang="en-US" sz="2400" dirty="0"/>
              <a:t>Production and Consumption After Specialization and Trade</a:t>
            </a:r>
          </a:p>
        </p:txBody>
      </p:sp>
      <p:graphicFrame>
        <p:nvGraphicFramePr>
          <p:cNvPr id="1061891" name="Group 3"/>
          <p:cNvGraphicFramePr>
            <a:graphicFrameLocks noGrp="1"/>
          </p:cNvGraphicFramePr>
          <p:nvPr>
            <p:ph idx="1"/>
            <p:extLst>
              <p:ext uri="{D42A27DB-BD31-4B8C-83A1-F6EECF244321}">
                <p14:modId xmlns:p14="http://schemas.microsoft.com/office/powerpoint/2010/main" val="3543137678"/>
              </p:ext>
            </p:extLst>
          </p:nvPr>
        </p:nvGraphicFramePr>
        <p:xfrm>
          <a:off x="381000" y="1295400"/>
          <a:ext cx="8229600" cy="4038592"/>
        </p:xfrm>
        <a:graphic>
          <a:graphicData uri="http://schemas.openxmlformats.org/drawingml/2006/table">
            <a:tbl>
              <a:tblPr/>
              <a:tblGrid>
                <a:gridCol w="4588183">
                  <a:extLst>
                    <a:ext uri="{9D8B030D-6E8A-4147-A177-3AD203B41FA5}">
                      <a16:colId xmlns:a16="http://schemas.microsoft.com/office/drawing/2014/main" val="20000"/>
                    </a:ext>
                  </a:extLst>
                </a:gridCol>
                <a:gridCol w="1629534">
                  <a:extLst>
                    <a:ext uri="{9D8B030D-6E8A-4147-A177-3AD203B41FA5}">
                      <a16:colId xmlns:a16="http://schemas.microsoft.com/office/drawing/2014/main" val="20001"/>
                    </a:ext>
                  </a:extLst>
                </a:gridCol>
                <a:gridCol w="2011883">
                  <a:extLst>
                    <a:ext uri="{9D8B030D-6E8A-4147-A177-3AD203B41FA5}">
                      <a16:colId xmlns:a16="http://schemas.microsoft.com/office/drawing/2014/main" val="20002"/>
                    </a:ext>
                  </a:extLst>
                </a:gridCol>
              </a:tblGrid>
              <a:tr h="446917">
                <a:tc>
                  <a:txBody>
                    <a:bodyPr/>
                    <a:lstStyle/>
                    <a:p>
                      <a:pPr marL="0" marR="0" lvl="0" indent="0" algn="l" defTabSz="914400" rtl="0" eaLnBrk="0" fontAlgn="b" latinLnBrk="0" hangingPunct="0">
                        <a:lnSpc>
                          <a:spcPct val="80000"/>
                        </a:lnSpc>
                        <a:spcBef>
                          <a:spcPct val="50000"/>
                        </a:spcBef>
                        <a:spcAft>
                          <a:spcPct val="0"/>
                        </a:spcAft>
                        <a:buClr>
                          <a:schemeClr val="hlink"/>
                        </a:buClr>
                        <a:buSzPct val="70000"/>
                        <a:buFont typeface="Wingdings" pitchFamily="2" charset="2"/>
                        <a:buNone/>
                        <a:tabLst/>
                      </a:pPr>
                      <a:r>
                        <a:rPr kumimoji="0" lang="en-US" sz="2000" b="1" i="0" u="none" strike="noStrike" cap="none" normalizeH="0" baseline="0" dirty="0">
                          <a:ln>
                            <a:noFill/>
                          </a:ln>
                          <a:solidFill>
                            <a:schemeClr val="tx1"/>
                          </a:solidFill>
                          <a:effectLst/>
                          <a:latin typeface="Arial" pitchFamily="34" charset="0"/>
                          <a:cs typeface="Arial" pitchFamily="34" charset="0"/>
                        </a:rPr>
                        <a:t>(a) United States</a:t>
                      </a:r>
                      <a:endParaRPr kumimoji="0" lang="en-US" sz="2000" b="0" i="0" u="none" strike="noStrike" cap="none" normalizeH="0" baseline="0" dirty="0">
                        <a:ln>
                          <a:noFill/>
                        </a:ln>
                        <a:solidFill>
                          <a:schemeClr val="tx1"/>
                        </a:solidFill>
                        <a:effectLst/>
                        <a:latin typeface="Arial" pitchFamily="34" charset="0"/>
                      </a:endParaRPr>
                    </a:p>
                  </a:txBody>
                  <a:tcPr anchor="b" horzOverflow="overflow">
                    <a:lnL w="28575" cap="flat" cmpd="sng" algn="ctr">
                      <a:solidFill>
                        <a:schemeClr val="tx1"/>
                      </a:solidFill>
                      <a:prstDash val="solid"/>
                      <a:round/>
                      <a:headEnd type="none" w="med" len="med"/>
                      <a:tailEnd type="none" w="med" len="lg"/>
                    </a:lnL>
                    <a:lnR w="12700" cap="flat" cmpd="sng" algn="ctr">
                      <a:solidFill>
                        <a:srgbClr val="000000"/>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rgbClr val="000000"/>
                      </a:solidFill>
                      <a:prstDash val="solid"/>
                      <a:round/>
                      <a:headEnd type="none" w="med" len="med"/>
                      <a:tailEnd type="none" w="med" len="lg"/>
                    </a:lnB>
                    <a:lnTlToBr>
                      <a:noFill/>
                    </a:lnTlToBr>
                    <a:lnBlToTr>
                      <a:noFill/>
                    </a:lnBlToTr>
                    <a:solidFill>
                      <a:srgbClr val="B2B2B2">
                        <a:alpha val="50000"/>
                      </a:srgbClr>
                    </a:solidFill>
                  </a:tcPr>
                </a:tc>
                <a:tc>
                  <a:txBody>
                    <a:bodyPr/>
                    <a:lstStyle/>
                    <a:p>
                      <a:pPr marL="0" marR="0" lvl="0" indent="0" algn="ctr" defTabSz="914400" rtl="0" eaLnBrk="0" fontAlgn="b" latinLnBrk="0" hangingPunct="0">
                        <a:lnSpc>
                          <a:spcPct val="80000"/>
                        </a:lnSpc>
                        <a:spcBef>
                          <a:spcPct val="50000"/>
                        </a:spcBef>
                        <a:spcAft>
                          <a:spcPct val="0"/>
                        </a:spcAft>
                        <a:buClr>
                          <a:schemeClr val="hlink"/>
                        </a:buClr>
                        <a:buSzPct val="70000"/>
                        <a:buFont typeface="Wingdings" pitchFamily="2" charset="2"/>
                        <a:buNone/>
                        <a:tabLst/>
                      </a:pPr>
                      <a:r>
                        <a:rPr kumimoji="0" lang="en-US" sz="2000" b="1" i="0" u="none" strike="noStrike" cap="none" normalizeH="0" baseline="0" dirty="0">
                          <a:ln>
                            <a:noFill/>
                          </a:ln>
                          <a:solidFill>
                            <a:schemeClr val="tx1"/>
                          </a:solidFill>
                          <a:effectLst/>
                          <a:latin typeface="Arial" pitchFamily="34" charset="0"/>
                          <a:cs typeface="Arial" pitchFamily="34" charset="0"/>
                        </a:rPr>
                        <a:t>Production </a:t>
                      </a:r>
                      <a:endParaRPr kumimoji="0" lang="en-US" sz="2000" b="0" i="0" u="none" strike="noStrike" cap="none" normalizeH="0" baseline="0" dirty="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lg"/>
                    </a:lnL>
                    <a:lnR w="12700" cap="flat" cmpd="sng" algn="ctr">
                      <a:solidFill>
                        <a:srgbClr val="000000"/>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rgbClr val="000000"/>
                      </a:solidFill>
                      <a:prstDash val="solid"/>
                      <a:round/>
                      <a:headEnd type="none" w="med" len="med"/>
                      <a:tailEnd type="none" w="med" len="lg"/>
                    </a:lnB>
                    <a:lnTlToBr>
                      <a:noFill/>
                    </a:lnTlToBr>
                    <a:lnBlToTr>
                      <a:noFill/>
                    </a:lnBlToTr>
                    <a:solidFill>
                      <a:srgbClr val="B2B2B2">
                        <a:alpha val="50000"/>
                      </a:srgbClr>
                    </a:solidFill>
                  </a:tcPr>
                </a:tc>
                <a:tc>
                  <a:txBody>
                    <a:bodyPr/>
                    <a:lstStyle/>
                    <a:p>
                      <a:pPr marL="0" marR="0" lvl="0" indent="0" algn="ctr" defTabSz="914400" rtl="0" eaLnBrk="0" fontAlgn="b" latinLnBrk="0" hangingPunct="0">
                        <a:lnSpc>
                          <a:spcPct val="80000"/>
                        </a:lnSpc>
                        <a:spcBef>
                          <a:spcPct val="50000"/>
                        </a:spcBef>
                        <a:spcAft>
                          <a:spcPct val="0"/>
                        </a:spcAft>
                        <a:buClr>
                          <a:schemeClr val="hlink"/>
                        </a:buClr>
                        <a:buSzPct val="70000"/>
                        <a:buFont typeface="Wingdings" pitchFamily="2" charset="2"/>
                        <a:buNone/>
                        <a:tabLst/>
                      </a:pPr>
                      <a:r>
                        <a:rPr kumimoji="0" lang="en-US" sz="2000" b="1" i="0" u="none" strike="noStrike" cap="none" normalizeH="0" baseline="0" dirty="0">
                          <a:ln>
                            <a:noFill/>
                          </a:ln>
                          <a:solidFill>
                            <a:schemeClr val="tx1"/>
                          </a:solidFill>
                          <a:effectLst/>
                          <a:latin typeface="Arial" pitchFamily="34" charset="0"/>
                          <a:cs typeface="Arial" pitchFamily="34" charset="0"/>
                        </a:rPr>
                        <a:t>Consumption</a:t>
                      </a:r>
                      <a:endParaRPr kumimoji="0" lang="en-US" sz="2000" b="0" i="0" u="none" strike="noStrike" cap="none" normalizeH="0" baseline="0" dirty="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rgbClr val="000000"/>
                      </a:solidFill>
                      <a:prstDash val="solid"/>
                      <a:round/>
                      <a:headEnd type="none" w="med" len="med"/>
                      <a:tailEnd type="none" w="med" len="lg"/>
                    </a:lnB>
                    <a:lnTlToBr>
                      <a:noFill/>
                    </a:lnTlToBr>
                    <a:lnBlToTr>
                      <a:noFill/>
                    </a:lnBlToTr>
                    <a:solidFill>
                      <a:srgbClr val="B2B2B2">
                        <a:alpha val="50000"/>
                      </a:srgbClr>
                    </a:solidFill>
                  </a:tcPr>
                </a:tc>
                <a:extLst>
                  <a:ext uri="{0D108BD9-81ED-4DB2-BD59-A6C34878D82A}">
                    <a16:rowId xmlns:a16="http://schemas.microsoft.com/office/drawing/2014/main" val="10000"/>
                  </a:ext>
                </a:extLst>
              </a:tr>
              <a:tr h="411546">
                <a:tc>
                  <a:txBody>
                    <a:bodyPr/>
                    <a:lstStyle/>
                    <a:p>
                      <a:pPr marL="0" marR="0" lvl="0" indent="0" algn="l" defTabSz="914400" rtl="0" eaLnBrk="0" fontAlgn="b" latinLnBrk="0" hangingPunct="0">
                        <a:lnSpc>
                          <a:spcPct val="80000"/>
                        </a:lnSpc>
                        <a:spcBef>
                          <a:spcPct val="50000"/>
                        </a:spcBef>
                        <a:spcAft>
                          <a:spcPct val="0"/>
                        </a:spcAft>
                        <a:buClr>
                          <a:schemeClr val="hlink"/>
                        </a:buClr>
                        <a:buSzPct val="70000"/>
                        <a:buFont typeface="Wingdings" pitchFamily="2" charset="2"/>
                        <a:buNone/>
                        <a:tabLst/>
                      </a:pPr>
                      <a:r>
                        <a:rPr kumimoji="0" lang="en-US" sz="2000" b="0" i="0" u="none" strike="noStrike" cap="none" normalizeH="0" baseline="0" dirty="0">
                          <a:ln>
                            <a:noFill/>
                          </a:ln>
                          <a:solidFill>
                            <a:schemeClr val="tx1"/>
                          </a:solidFill>
                          <a:effectLst/>
                          <a:latin typeface="Arial" pitchFamily="34" charset="0"/>
                          <a:cs typeface="Arial" pitchFamily="34" charset="0"/>
                        </a:rPr>
                        <a:t>Quantity of auto parts (bundles) </a:t>
                      </a:r>
                      <a:endParaRPr kumimoji="0" lang="en-US" sz="2000" b="0" i="0" u="none" strike="noStrike" cap="none" normalizeH="0" baseline="0" dirty="0">
                        <a:ln>
                          <a:noFill/>
                        </a:ln>
                        <a:solidFill>
                          <a:schemeClr val="tx1"/>
                        </a:solidFill>
                        <a:effectLst/>
                        <a:latin typeface="Arial" pitchFamily="34" charset="0"/>
                      </a:endParaRPr>
                    </a:p>
                  </a:txBody>
                  <a:tcPr anchor="b" horzOverflow="overflow">
                    <a:lnL w="28575" cap="flat" cmpd="sng" algn="ctr">
                      <a:solidFill>
                        <a:schemeClr val="tx1"/>
                      </a:solidFill>
                      <a:prstDash val="solid"/>
                      <a:round/>
                      <a:headEnd type="none" w="med" len="med"/>
                      <a:tailEnd type="none" w="med" len="lg"/>
                    </a:lnL>
                    <a:lnR w="12700" cap="flat" cmpd="sng" algn="ctr">
                      <a:solidFill>
                        <a:srgbClr val="000000"/>
                      </a:solidFill>
                      <a:prstDash val="solid"/>
                      <a:round/>
                      <a:headEnd type="none" w="med" len="med"/>
                      <a:tailEnd type="none" w="med" len="lg"/>
                    </a:lnR>
                    <a:lnT w="12700" cap="flat" cmpd="sng" algn="ctr">
                      <a:solidFill>
                        <a:srgbClr val="000000"/>
                      </a:solidFill>
                      <a:prstDash val="solid"/>
                      <a:round/>
                      <a:headEnd type="none" w="med" len="med"/>
                      <a:tailEnd type="none" w="med" len="lg"/>
                    </a:lnT>
                    <a:lnB w="12700" cap="flat" cmpd="sng" algn="ctr">
                      <a:solidFill>
                        <a:srgbClr val="000000"/>
                      </a:solidFill>
                      <a:prstDash val="solid"/>
                      <a:round/>
                      <a:headEnd type="none" w="med" len="med"/>
                      <a:tailEnd type="none" w="med" len="lg"/>
                    </a:lnB>
                    <a:lnTlToBr>
                      <a:noFill/>
                    </a:lnTlToBr>
                    <a:lnBlToTr>
                      <a:noFill/>
                    </a:lnBlToTr>
                    <a:solidFill>
                      <a:srgbClr val="FFFFFF">
                        <a:alpha val="50000"/>
                      </a:srgbClr>
                    </a:solidFill>
                  </a:tcPr>
                </a:tc>
                <a:tc>
                  <a:txBody>
                    <a:bodyPr/>
                    <a:lstStyle/>
                    <a:p>
                      <a:pPr marL="0" marR="0" lvl="0" indent="0" algn="ctr" defTabSz="914400" rtl="0" eaLnBrk="0" fontAlgn="b" latinLnBrk="0" hangingPunct="0">
                        <a:lnSpc>
                          <a:spcPct val="80000"/>
                        </a:lnSpc>
                        <a:spcBef>
                          <a:spcPct val="50000"/>
                        </a:spcBef>
                        <a:spcAft>
                          <a:spcPct val="0"/>
                        </a:spcAft>
                        <a:buClr>
                          <a:schemeClr val="hlink"/>
                        </a:buClr>
                        <a:buSzPct val="70000"/>
                        <a:buFont typeface="Wingdings" pitchFamily="2" charset="2"/>
                        <a:buNone/>
                        <a:tabLst/>
                      </a:pPr>
                      <a:r>
                        <a:rPr kumimoji="0" lang="en-US" sz="2000" b="0" i="0" u="none" strike="noStrike" cap="none" normalizeH="0" baseline="0" dirty="0">
                          <a:ln>
                            <a:noFill/>
                          </a:ln>
                          <a:solidFill>
                            <a:schemeClr val="tx1"/>
                          </a:solidFill>
                          <a:effectLst/>
                          <a:latin typeface="Arial" pitchFamily="34" charset="0"/>
                          <a:cs typeface="Arial" pitchFamily="34" charset="0"/>
                        </a:rPr>
                        <a:t>0</a:t>
                      </a:r>
                      <a:endParaRPr kumimoji="0" lang="en-US" sz="2000" b="0" i="0" u="none" strike="noStrike" cap="none" normalizeH="0" baseline="0" dirty="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lg"/>
                    </a:lnL>
                    <a:lnR w="12700" cap="flat" cmpd="sng" algn="ctr">
                      <a:solidFill>
                        <a:srgbClr val="000000"/>
                      </a:solidFill>
                      <a:prstDash val="solid"/>
                      <a:round/>
                      <a:headEnd type="none" w="med" len="med"/>
                      <a:tailEnd type="none" w="med" len="lg"/>
                    </a:lnR>
                    <a:lnT w="12700" cap="flat" cmpd="sng" algn="ctr">
                      <a:solidFill>
                        <a:srgbClr val="000000"/>
                      </a:solidFill>
                      <a:prstDash val="solid"/>
                      <a:round/>
                      <a:headEnd type="none" w="med" len="med"/>
                      <a:tailEnd type="none" w="med" len="lg"/>
                    </a:lnT>
                    <a:lnB w="12700" cap="flat" cmpd="sng" algn="ctr">
                      <a:solidFill>
                        <a:srgbClr val="000000"/>
                      </a:solidFill>
                      <a:prstDash val="solid"/>
                      <a:round/>
                      <a:headEnd type="none" w="med" len="med"/>
                      <a:tailEnd type="none" w="med" len="lg"/>
                    </a:lnB>
                    <a:lnTlToBr>
                      <a:noFill/>
                    </a:lnTlToBr>
                    <a:lnBlToTr>
                      <a:noFill/>
                    </a:lnBlToTr>
                    <a:solidFill>
                      <a:srgbClr val="FFFFFF">
                        <a:alpha val="50000"/>
                      </a:srgbClr>
                    </a:solidFill>
                  </a:tcPr>
                </a:tc>
                <a:tc>
                  <a:txBody>
                    <a:bodyPr/>
                    <a:lstStyle/>
                    <a:p>
                      <a:pPr marL="0" marR="0" lvl="0" indent="0" algn="ctr" defTabSz="914400" rtl="0" eaLnBrk="0" fontAlgn="b" latinLnBrk="0" hangingPunct="0">
                        <a:lnSpc>
                          <a:spcPct val="80000"/>
                        </a:lnSpc>
                        <a:spcBef>
                          <a:spcPct val="50000"/>
                        </a:spcBef>
                        <a:spcAft>
                          <a:spcPct val="0"/>
                        </a:spcAft>
                        <a:buClr>
                          <a:schemeClr val="hlink"/>
                        </a:buClr>
                        <a:buSzPct val="70000"/>
                        <a:buFont typeface="Wingdings" pitchFamily="2" charset="2"/>
                        <a:buNone/>
                        <a:tabLst/>
                      </a:pPr>
                      <a:r>
                        <a:rPr kumimoji="0" lang="en-US" sz="2000" b="0" i="0" u="none" strike="noStrike" cap="none" normalizeH="0" baseline="0" dirty="0">
                          <a:ln>
                            <a:noFill/>
                          </a:ln>
                          <a:solidFill>
                            <a:schemeClr val="tx1"/>
                          </a:solidFill>
                          <a:effectLst/>
                          <a:latin typeface="Arial" pitchFamily="34" charset="0"/>
                          <a:cs typeface="Arial" pitchFamily="34" charset="0"/>
                        </a:rPr>
                        <a:t>750</a:t>
                      </a:r>
                      <a:endParaRPr kumimoji="0" lang="en-US" sz="2000" b="0" i="0" u="none" strike="noStrike" cap="none" normalizeH="0" baseline="0" dirty="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rgbClr val="000000"/>
                      </a:solidFill>
                      <a:prstDash val="solid"/>
                      <a:round/>
                      <a:headEnd type="none" w="med" len="med"/>
                      <a:tailEnd type="none" w="med" len="lg"/>
                    </a:lnT>
                    <a:lnB w="12700" cap="flat" cmpd="sng" algn="ctr">
                      <a:solidFill>
                        <a:srgbClr val="000000"/>
                      </a:solidFill>
                      <a:prstDash val="solid"/>
                      <a:round/>
                      <a:headEnd type="none" w="med" len="med"/>
                      <a:tailEnd type="none" w="med" len="lg"/>
                    </a:lnB>
                    <a:lnTlToBr>
                      <a:noFill/>
                    </a:lnTlToBr>
                    <a:lnBlToTr>
                      <a:noFill/>
                    </a:lnBlToTr>
                    <a:solidFill>
                      <a:srgbClr val="FFFFFF">
                        <a:alpha val="50000"/>
                      </a:srgbClr>
                    </a:solidFill>
                  </a:tcPr>
                </a:tc>
                <a:extLst>
                  <a:ext uri="{0D108BD9-81ED-4DB2-BD59-A6C34878D82A}">
                    <a16:rowId xmlns:a16="http://schemas.microsoft.com/office/drawing/2014/main" val="10001"/>
                  </a:ext>
                </a:extLst>
              </a:tr>
              <a:tr h="411546">
                <a:tc>
                  <a:txBody>
                    <a:bodyPr/>
                    <a:lstStyle/>
                    <a:p>
                      <a:pPr marL="0" marR="0" lvl="0" indent="0" algn="l" defTabSz="914400" rtl="0" eaLnBrk="0" fontAlgn="b" latinLnBrk="0" hangingPunct="0">
                        <a:lnSpc>
                          <a:spcPct val="80000"/>
                        </a:lnSpc>
                        <a:spcBef>
                          <a:spcPct val="50000"/>
                        </a:spcBef>
                        <a:spcAft>
                          <a:spcPct val="0"/>
                        </a:spcAft>
                        <a:buClr>
                          <a:schemeClr val="hlink"/>
                        </a:buClr>
                        <a:buSzPct val="70000"/>
                        <a:buFont typeface="Wingdings" pitchFamily="2" charset="2"/>
                        <a:buNone/>
                        <a:tabLst/>
                      </a:pPr>
                      <a:r>
                        <a:rPr kumimoji="0" lang="en-US" sz="2000" b="0" i="0" u="none" strike="noStrike" cap="none" normalizeH="0" baseline="0" dirty="0">
                          <a:ln>
                            <a:noFill/>
                          </a:ln>
                          <a:solidFill>
                            <a:schemeClr val="tx1"/>
                          </a:solidFill>
                          <a:effectLst/>
                          <a:latin typeface="Arial" pitchFamily="34" charset="0"/>
                          <a:cs typeface="Arial" pitchFamily="34" charset="0"/>
                        </a:rPr>
                        <a:t>Quantity of airplanes </a:t>
                      </a:r>
                      <a:endParaRPr kumimoji="0" lang="en-US" sz="2000" b="0" i="0" u="none" strike="noStrike" cap="none" normalizeH="0" baseline="0" dirty="0">
                        <a:ln>
                          <a:noFill/>
                        </a:ln>
                        <a:solidFill>
                          <a:schemeClr val="tx1"/>
                        </a:solidFill>
                        <a:effectLst/>
                        <a:latin typeface="Arial" pitchFamily="34" charset="0"/>
                      </a:endParaRPr>
                    </a:p>
                  </a:txBody>
                  <a:tcPr anchor="b" horzOverflow="overflow">
                    <a:lnL w="28575" cap="flat" cmpd="sng" algn="ctr">
                      <a:solidFill>
                        <a:schemeClr val="tx1"/>
                      </a:solidFill>
                      <a:prstDash val="solid"/>
                      <a:round/>
                      <a:headEnd type="none" w="med" len="med"/>
                      <a:tailEnd type="none" w="med" len="lg"/>
                    </a:lnL>
                    <a:lnR w="12700" cap="flat" cmpd="sng" algn="ctr">
                      <a:solidFill>
                        <a:srgbClr val="000000"/>
                      </a:solidFill>
                      <a:prstDash val="solid"/>
                      <a:round/>
                      <a:headEnd type="none" w="med" len="med"/>
                      <a:tailEnd type="none" w="med" len="lg"/>
                    </a:lnR>
                    <a:lnT w="12700" cap="flat" cmpd="sng" algn="ctr">
                      <a:solidFill>
                        <a:srgbClr val="000000"/>
                      </a:solidFill>
                      <a:prstDash val="solid"/>
                      <a:round/>
                      <a:headEnd type="none" w="med" len="med"/>
                      <a:tailEnd type="none" w="med" len="lg"/>
                    </a:lnT>
                    <a:lnB w="12700" cap="flat" cmpd="sng" algn="ctr">
                      <a:solidFill>
                        <a:srgbClr val="000000"/>
                      </a:solidFill>
                      <a:prstDash val="solid"/>
                      <a:round/>
                      <a:headEnd type="none" w="med" len="med"/>
                      <a:tailEnd type="none" w="med" len="lg"/>
                    </a:lnB>
                    <a:lnTlToBr>
                      <a:noFill/>
                    </a:lnTlToBr>
                    <a:lnBlToTr>
                      <a:noFill/>
                    </a:lnBlToTr>
                    <a:solidFill>
                      <a:srgbClr val="FFFFFF">
                        <a:alpha val="50000"/>
                      </a:srgbClr>
                    </a:solidFill>
                  </a:tcPr>
                </a:tc>
                <a:tc>
                  <a:txBody>
                    <a:bodyPr/>
                    <a:lstStyle/>
                    <a:p>
                      <a:pPr marL="0" marR="0" lvl="0" indent="0" algn="ctr" defTabSz="914400" rtl="0" eaLnBrk="0" fontAlgn="b" latinLnBrk="0" hangingPunct="0">
                        <a:lnSpc>
                          <a:spcPct val="80000"/>
                        </a:lnSpc>
                        <a:spcBef>
                          <a:spcPct val="50000"/>
                        </a:spcBef>
                        <a:spcAft>
                          <a:spcPct val="0"/>
                        </a:spcAft>
                        <a:buClr>
                          <a:schemeClr val="hlink"/>
                        </a:buClr>
                        <a:buSzPct val="70000"/>
                        <a:buFont typeface="Wingdings" pitchFamily="2" charset="2"/>
                        <a:buNone/>
                        <a:tabLst/>
                      </a:pPr>
                      <a:r>
                        <a:rPr kumimoji="0" lang="en-US" sz="2000" b="0" i="0" u="none" strike="noStrike" cap="none" normalizeH="0" baseline="0" dirty="0">
                          <a:ln>
                            <a:noFill/>
                          </a:ln>
                          <a:solidFill>
                            <a:schemeClr val="tx1"/>
                          </a:solidFill>
                          <a:effectLst/>
                          <a:latin typeface="Arial" pitchFamily="34" charset="0"/>
                          <a:cs typeface="Arial" pitchFamily="34" charset="0"/>
                        </a:rPr>
                        <a:t>2,000</a:t>
                      </a:r>
                      <a:endParaRPr kumimoji="0" lang="en-US" sz="2000" b="0" i="0" u="none" strike="noStrike" cap="none" normalizeH="0" baseline="0" dirty="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lg"/>
                    </a:lnL>
                    <a:lnR w="12700" cap="flat" cmpd="sng" algn="ctr">
                      <a:solidFill>
                        <a:srgbClr val="000000"/>
                      </a:solidFill>
                      <a:prstDash val="solid"/>
                      <a:round/>
                      <a:headEnd type="none" w="med" len="med"/>
                      <a:tailEnd type="none" w="med" len="lg"/>
                    </a:lnR>
                    <a:lnT w="12700" cap="flat" cmpd="sng" algn="ctr">
                      <a:solidFill>
                        <a:srgbClr val="000000"/>
                      </a:solidFill>
                      <a:prstDash val="solid"/>
                      <a:round/>
                      <a:headEnd type="none" w="med" len="med"/>
                      <a:tailEnd type="none" w="med" len="lg"/>
                    </a:lnT>
                    <a:lnB w="12700" cap="flat" cmpd="sng" algn="ctr">
                      <a:solidFill>
                        <a:srgbClr val="000000"/>
                      </a:solidFill>
                      <a:prstDash val="solid"/>
                      <a:round/>
                      <a:headEnd type="none" w="med" len="med"/>
                      <a:tailEnd type="none" w="med" len="lg"/>
                    </a:lnB>
                    <a:lnTlToBr>
                      <a:noFill/>
                    </a:lnTlToBr>
                    <a:lnBlToTr>
                      <a:noFill/>
                    </a:lnBlToTr>
                    <a:solidFill>
                      <a:srgbClr val="FFFFFF">
                        <a:alpha val="50000"/>
                      </a:srgbClr>
                    </a:solidFill>
                  </a:tcPr>
                </a:tc>
                <a:tc>
                  <a:txBody>
                    <a:bodyPr/>
                    <a:lstStyle/>
                    <a:p>
                      <a:pPr marL="0" marR="0" lvl="0" indent="0" algn="ctr" defTabSz="914400" rtl="0" eaLnBrk="0" fontAlgn="b" latinLnBrk="0" hangingPunct="0">
                        <a:lnSpc>
                          <a:spcPct val="80000"/>
                        </a:lnSpc>
                        <a:spcBef>
                          <a:spcPct val="50000"/>
                        </a:spcBef>
                        <a:spcAft>
                          <a:spcPct val="0"/>
                        </a:spcAft>
                        <a:buClr>
                          <a:schemeClr val="hlink"/>
                        </a:buClr>
                        <a:buSzPct val="70000"/>
                        <a:buFont typeface="Wingdings" pitchFamily="2" charset="2"/>
                        <a:buNone/>
                        <a:tabLst/>
                      </a:pPr>
                      <a:r>
                        <a:rPr kumimoji="0" lang="en-US" sz="2000" b="0" i="0" u="none" strike="noStrike" cap="none" normalizeH="0" baseline="0" dirty="0">
                          <a:ln>
                            <a:noFill/>
                          </a:ln>
                          <a:solidFill>
                            <a:schemeClr val="tx1"/>
                          </a:solidFill>
                          <a:effectLst/>
                          <a:latin typeface="Arial" pitchFamily="34" charset="0"/>
                          <a:cs typeface="Arial" pitchFamily="34" charset="0"/>
                        </a:rPr>
                        <a:t>1,250</a:t>
                      </a:r>
                      <a:endParaRPr kumimoji="0" lang="en-US" sz="2000" b="0" i="0" u="none" strike="noStrike" cap="none" normalizeH="0" baseline="0" dirty="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rgbClr val="000000"/>
                      </a:solidFill>
                      <a:prstDash val="solid"/>
                      <a:round/>
                      <a:headEnd type="none" w="med" len="med"/>
                      <a:tailEnd type="none" w="med" len="lg"/>
                    </a:lnT>
                    <a:lnB w="12700" cap="flat" cmpd="sng" algn="ctr">
                      <a:solidFill>
                        <a:srgbClr val="000000"/>
                      </a:solidFill>
                      <a:prstDash val="solid"/>
                      <a:round/>
                      <a:headEnd type="none" w="med" len="med"/>
                      <a:tailEnd type="none" w="med" len="lg"/>
                    </a:lnB>
                    <a:lnTlToBr>
                      <a:noFill/>
                    </a:lnTlToBr>
                    <a:lnBlToTr>
                      <a:noFill/>
                    </a:lnBlToTr>
                    <a:solidFill>
                      <a:srgbClr val="FFFFFF">
                        <a:alpha val="50000"/>
                      </a:srgbClr>
                    </a:solidFill>
                  </a:tcPr>
                </a:tc>
                <a:extLst>
                  <a:ext uri="{0D108BD9-81ED-4DB2-BD59-A6C34878D82A}">
                    <a16:rowId xmlns:a16="http://schemas.microsoft.com/office/drawing/2014/main" val="10002"/>
                  </a:ext>
                </a:extLst>
              </a:tr>
              <a:tr h="411546">
                <a:tc>
                  <a:txBody>
                    <a:bodyPr/>
                    <a:lstStyle/>
                    <a:p>
                      <a:pPr marL="0" marR="0" lvl="0" indent="0" algn="l" defTabSz="914400" rtl="0" eaLnBrk="0" fontAlgn="b" latinLnBrk="0" hangingPunct="0">
                        <a:lnSpc>
                          <a:spcPct val="80000"/>
                        </a:lnSpc>
                        <a:spcBef>
                          <a:spcPct val="50000"/>
                        </a:spcBef>
                        <a:spcAft>
                          <a:spcPct val="0"/>
                        </a:spcAft>
                        <a:buClr>
                          <a:schemeClr val="hlink"/>
                        </a:buClr>
                        <a:buSzPct val="70000"/>
                        <a:buFont typeface="Wingdings" pitchFamily="2" charset="2"/>
                        <a:buNone/>
                        <a:tabLst/>
                      </a:pPr>
                      <a:r>
                        <a:rPr kumimoji="0" lang="en-US" sz="2000" b="1" i="0" u="none" strike="noStrike" cap="none" normalizeH="0" baseline="0" dirty="0">
                          <a:ln>
                            <a:noFill/>
                          </a:ln>
                          <a:solidFill>
                            <a:schemeClr val="tx1"/>
                          </a:solidFill>
                          <a:effectLst/>
                          <a:latin typeface="Arial" pitchFamily="34" charset="0"/>
                          <a:cs typeface="Arial" pitchFamily="34" charset="0"/>
                        </a:rPr>
                        <a:t>(b) Mexico</a:t>
                      </a:r>
                      <a:endParaRPr kumimoji="0" lang="en-US" sz="2000" b="0" i="0" u="none" strike="noStrike" cap="none" normalizeH="0" baseline="0" dirty="0">
                        <a:ln>
                          <a:noFill/>
                        </a:ln>
                        <a:solidFill>
                          <a:schemeClr val="tx1"/>
                        </a:solidFill>
                        <a:effectLst/>
                        <a:latin typeface="Arial" pitchFamily="34" charset="0"/>
                      </a:endParaRPr>
                    </a:p>
                  </a:txBody>
                  <a:tcPr anchor="b" horzOverflow="overflow">
                    <a:lnL w="28575" cap="flat" cmpd="sng" algn="ctr">
                      <a:solidFill>
                        <a:schemeClr val="tx1"/>
                      </a:solidFill>
                      <a:prstDash val="solid"/>
                      <a:round/>
                      <a:headEnd type="none" w="med" len="med"/>
                      <a:tailEnd type="none" w="med" len="lg"/>
                    </a:lnL>
                    <a:lnR w="12700" cap="flat" cmpd="sng" algn="ctr">
                      <a:solidFill>
                        <a:srgbClr val="000000"/>
                      </a:solidFill>
                      <a:prstDash val="solid"/>
                      <a:round/>
                      <a:headEnd type="none" w="med" len="med"/>
                      <a:tailEnd type="none" w="med" len="lg"/>
                    </a:lnR>
                    <a:lnT w="12700" cap="flat" cmpd="sng" algn="ctr">
                      <a:solidFill>
                        <a:srgbClr val="000000"/>
                      </a:solidFill>
                      <a:prstDash val="solid"/>
                      <a:round/>
                      <a:headEnd type="none" w="med" len="med"/>
                      <a:tailEnd type="none" w="med" len="lg"/>
                    </a:lnT>
                    <a:lnB w="12700" cap="flat" cmpd="sng" algn="ctr">
                      <a:solidFill>
                        <a:srgbClr val="000000"/>
                      </a:solidFill>
                      <a:prstDash val="solid"/>
                      <a:round/>
                      <a:headEnd type="none" w="med" len="med"/>
                      <a:tailEnd type="none" w="med" len="lg"/>
                    </a:lnB>
                    <a:lnTlToBr>
                      <a:noFill/>
                    </a:lnTlToBr>
                    <a:lnBlToTr>
                      <a:noFill/>
                    </a:lnBlToTr>
                    <a:solidFill>
                      <a:srgbClr val="B2B2B2">
                        <a:alpha val="50000"/>
                      </a:srgbClr>
                    </a:solidFill>
                  </a:tcPr>
                </a:tc>
                <a:tc>
                  <a:txBody>
                    <a:bodyPr/>
                    <a:lstStyle/>
                    <a:p>
                      <a:pPr marL="0" marR="0" lvl="0" indent="0" algn="ctr" defTabSz="914400" rtl="0" eaLnBrk="0" fontAlgn="b" latinLnBrk="0" hangingPunct="0">
                        <a:lnSpc>
                          <a:spcPct val="80000"/>
                        </a:lnSpc>
                        <a:spcBef>
                          <a:spcPct val="50000"/>
                        </a:spcBef>
                        <a:spcAft>
                          <a:spcPct val="0"/>
                        </a:spcAft>
                        <a:buClr>
                          <a:schemeClr val="hlink"/>
                        </a:buClr>
                        <a:buSzPct val="70000"/>
                        <a:buFont typeface="Wingdings" pitchFamily="2" charset="2"/>
                        <a:buNone/>
                        <a:tabLst/>
                      </a:pPr>
                      <a:r>
                        <a:rPr kumimoji="0" lang="en-US" sz="2000" b="1" i="0" u="none" strike="noStrike" cap="none" normalizeH="0" baseline="0" dirty="0">
                          <a:ln>
                            <a:noFill/>
                          </a:ln>
                          <a:solidFill>
                            <a:schemeClr val="tx1"/>
                          </a:solidFill>
                          <a:effectLst/>
                          <a:latin typeface="Arial" pitchFamily="34" charset="0"/>
                          <a:cs typeface="Arial" pitchFamily="34" charset="0"/>
                        </a:rPr>
                        <a:t>Production </a:t>
                      </a:r>
                      <a:endParaRPr kumimoji="0" lang="en-US" sz="2000" b="0" i="0" u="none" strike="noStrike" cap="none" normalizeH="0" baseline="0" dirty="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lg"/>
                    </a:lnL>
                    <a:lnR w="12700" cap="flat" cmpd="sng" algn="ctr">
                      <a:solidFill>
                        <a:srgbClr val="000000"/>
                      </a:solidFill>
                      <a:prstDash val="solid"/>
                      <a:round/>
                      <a:headEnd type="none" w="med" len="med"/>
                      <a:tailEnd type="none" w="med" len="lg"/>
                    </a:lnR>
                    <a:lnT w="12700" cap="flat" cmpd="sng" algn="ctr">
                      <a:solidFill>
                        <a:srgbClr val="000000"/>
                      </a:solidFill>
                      <a:prstDash val="solid"/>
                      <a:round/>
                      <a:headEnd type="none" w="med" len="med"/>
                      <a:tailEnd type="none" w="med" len="lg"/>
                    </a:lnT>
                    <a:lnB w="12700" cap="flat" cmpd="sng" algn="ctr">
                      <a:solidFill>
                        <a:srgbClr val="000000"/>
                      </a:solidFill>
                      <a:prstDash val="solid"/>
                      <a:round/>
                      <a:headEnd type="none" w="med" len="med"/>
                      <a:tailEnd type="none" w="med" len="lg"/>
                    </a:lnB>
                    <a:lnTlToBr>
                      <a:noFill/>
                    </a:lnTlToBr>
                    <a:lnBlToTr>
                      <a:noFill/>
                    </a:lnBlToTr>
                    <a:solidFill>
                      <a:srgbClr val="B2B2B2">
                        <a:alpha val="50000"/>
                      </a:srgbClr>
                    </a:solidFill>
                  </a:tcPr>
                </a:tc>
                <a:tc>
                  <a:txBody>
                    <a:bodyPr/>
                    <a:lstStyle/>
                    <a:p>
                      <a:pPr marL="0" marR="0" lvl="0" indent="0" algn="ctr" defTabSz="914400" rtl="0" eaLnBrk="0" fontAlgn="b" latinLnBrk="0" hangingPunct="0">
                        <a:lnSpc>
                          <a:spcPct val="80000"/>
                        </a:lnSpc>
                        <a:spcBef>
                          <a:spcPct val="50000"/>
                        </a:spcBef>
                        <a:spcAft>
                          <a:spcPct val="0"/>
                        </a:spcAft>
                        <a:buClr>
                          <a:schemeClr val="hlink"/>
                        </a:buClr>
                        <a:buSzPct val="70000"/>
                        <a:buFont typeface="Wingdings" pitchFamily="2" charset="2"/>
                        <a:buNone/>
                        <a:tabLst/>
                      </a:pPr>
                      <a:r>
                        <a:rPr kumimoji="0" lang="en-US" sz="2000" b="1" i="0" u="none" strike="noStrike" cap="none" normalizeH="0" baseline="0" dirty="0">
                          <a:ln>
                            <a:noFill/>
                          </a:ln>
                          <a:solidFill>
                            <a:schemeClr val="tx1"/>
                          </a:solidFill>
                          <a:effectLst/>
                          <a:latin typeface="Arial" pitchFamily="34" charset="0"/>
                          <a:cs typeface="Arial" pitchFamily="34" charset="0"/>
                        </a:rPr>
                        <a:t>Consumption</a:t>
                      </a:r>
                      <a:endParaRPr kumimoji="0" lang="en-US" sz="2000" b="0" i="0" u="none" strike="noStrike" cap="none" normalizeH="0" baseline="0" dirty="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rgbClr val="000000"/>
                      </a:solidFill>
                      <a:prstDash val="solid"/>
                      <a:round/>
                      <a:headEnd type="none" w="med" len="med"/>
                      <a:tailEnd type="none" w="med" len="lg"/>
                    </a:lnT>
                    <a:lnB w="12700" cap="flat" cmpd="sng" algn="ctr">
                      <a:solidFill>
                        <a:srgbClr val="000000"/>
                      </a:solidFill>
                      <a:prstDash val="solid"/>
                      <a:round/>
                      <a:headEnd type="none" w="med" len="med"/>
                      <a:tailEnd type="none" w="med" len="lg"/>
                    </a:lnB>
                    <a:lnTlToBr>
                      <a:noFill/>
                    </a:lnTlToBr>
                    <a:lnBlToTr>
                      <a:noFill/>
                    </a:lnBlToTr>
                    <a:solidFill>
                      <a:srgbClr val="B2B2B2">
                        <a:alpha val="50000"/>
                      </a:srgbClr>
                    </a:solidFill>
                  </a:tcPr>
                </a:tc>
                <a:extLst>
                  <a:ext uri="{0D108BD9-81ED-4DB2-BD59-A6C34878D82A}">
                    <a16:rowId xmlns:a16="http://schemas.microsoft.com/office/drawing/2014/main" val="10003"/>
                  </a:ext>
                </a:extLst>
              </a:tr>
              <a:tr h="411546">
                <a:tc>
                  <a:txBody>
                    <a:bodyPr/>
                    <a:lstStyle/>
                    <a:p>
                      <a:pPr marL="0" marR="0" lvl="0" indent="0" algn="l" defTabSz="914400" rtl="0" eaLnBrk="0" fontAlgn="b" latinLnBrk="0" hangingPunct="0">
                        <a:lnSpc>
                          <a:spcPct val="80000"/>
                        </a:lnSpc>
                        <a:spcBef>
                          <a:spcPct val="50000"/>
                        </a:spcBef>
                        <a:spcAft>
                          <a:spcPct val="0"/>
                        </a:spcAft>
                        <a:buClr>
                          <a:schemeClr val="hlink"/>
                        </a:buClr>
                        <a:buSzPct val="70000"/>
                        <a:buFont typeface="Wingdings" pitchFamily="2" charset="2"/>
                        <a:buNone/>
                        <a:tabLst/>
                      </a:pPr>
                      <a:r>
                        <a:rPr kumimoji="0" lang="en-US" sz="2000" b="0" i="0" u="none" strike="noStrike" cap="none" normalizeH="0" baseline="0" dirty="0">
                          <a:ln>
                            <a:noFill/>
                          </a:ln>
                          <a:solidFill>
                            <a:schemeClr val="tx1"/>
                          </a:solidFill>
                          <a:effectLst/>
                          <a:latin typeface="Arial" pitchFamily="34" charset="0"/>
                          <a:cs typeface="Arial" pitchFamily="34" charset="0"/>
                        </a:rPr>
                        <a:t>Quantity of auto parts (bundles) </a:t>
                      </a:r>
                      <a:endParaRPr kumimoji="0" lang="en-US" sz="2000" b="0" i="0" u="none" strike="noStrike" cap="none" normalizeH="0" baseline="0" dirty="0">
                        <a:ln>
                          <a:noFill/>
                        </a:ln>
                        <a:solidFill>
                          <a:schemeClr val="tx1"/>
                        </a:solidFill>
                        <a:effectLst/>
                        <a:latin typeface="Arial" pitchFamily="34" charset="0"/>
                      </a:endParaRPr>
                    </a:p>
                  </a:txBody>
                  <a:tcPr anchor="b" horzOverflow="overflow">
                    <a:lnL w="28575" cap="flat" cmpd="sng" algn="ctr">
                      <a:solidFill>
                        <a:schemeClr val="tx1"/>
                      </a:solidFill>
                      <a:prstDash val="solid"/>
                      <a:round/>
                      <a:headEnd type="none" w="med" len="med"/>
                      <a:tailEnd type="none" w="med" len="lg"/>
                    </a:lnL>
                    <a:lnR w="12700" cap="flat" cmpd="sng" algn="ctr">
                      <a:solidFill>
                        <a:srgbClr val="000000"/>
                      </a:solidFill>
                      <a:prstDash val="solid"/>
                      <a:round/>
                      <a:headEnd type="none" w="med" len="med"/>
                      <a:tailEnd type="none" w="med" len="lg"/>
                    </a:lnR>
                    <a:lnT w="12700" cap="flat" cmpd="sng" algn="ctr">
                      <a:solidFill>
                        <a:srgbClr val="000000"/>
                      </a:solidFill>
                      <a:prstDash val="solid"/>
                      <a:round/>
                      <a:headEnd type="none" w="med" len="med"/>
                      <a:tailEnd type="none" w="med" len="lg"/>
                    </a:lnT>
                    <a:lnB w="12700" cap="flat" cmpd="sng" algn="ctr">
                      <a:solidFill>
                        <a:srgbClr val="000000"/>
                      </a:solidFill>
                      <a:prstDash val="solid"/>
                      <a:round/>
                      <a:headEnd type="none" w="med" len="med"/>
                      <a:tailEnd type="none" w="med" len="lg"/>
                    </a:lnB>
                    <a:lnTlToBr>
                      <a:noFill/>
                    </a:lnTlToBr>
                    <a:lnBlToTr>
                      <a:noFill/>
                    </a:lnBlToTr>
                    <a:solidFill>
                      <a:srgbClr val="FFFFFF">
                        <a:alpha val="50000"/>
                      </a:srgbClr>
                    </a:solidFill>
                  </a:tcPr>
                </a:tc>
                <a:tc>
                  <a:txBody>
                    <a:bodyPr/>
                    <a:lstStyle/>
                    <a:p>
                      <a:pPr marL="0" marR="0" lvl="0" indent="0" algn="ctr" defTabSz="914400" rtl="0" eaLnBrk="0" fontAlgn="b" latinLnBrk="0" hangingPunct="0">
                        <a:lnSpc>
                          <a:spcPct val="80000"/>
                        </a:lnSpc>
                        <a:spcBef>
                          <a:spcPct val="50000"/>
                        </a:spcBef>
                        <a:spcAft>
                          <a:spcPct val="0"/>
                        </a:spcAft>
                        <a:buClr>
                          <a:schemeClr val="hlink"/>
                        </a:buClr>
                        <a:buSzPct val="70000"/>
                        <a:buFont typeface="Wingdings" pitchFamily="2" charset="2"/>
                        <a:buNone/>
                        <a:tabLst/>
                      </a:pPr>
                      <a:r>
                        <a:rPr kumimoji="0" lang="en-US" sz="2000" b="0" i="0" u="none" strike="noStrike" cap="none" normalizeH="0" baseline="0" dirty="0">
                          <a:ln>
                            <a:noFill/>
                          </a:ln>
                          <a:solidFill>
                            <a:schemeClr val="tx1"/>
                          </a:solidFill>
                          <a:effectLst/>
                          <a:latin typeface="Arial" pitchFamily="34" charset="0"/>
                          <a:cs typeface="Arial" pitchFamily="34" charset="0"/>
                        </a:rPr>
                        <a:t>2,000</a:t>
                      </a:r>
                      <a:endParaRPr kumimoji="0" lang="en-US" sz="2000" b="0" i="0" u="none" strike="noStrike" cap="none" normalizeH="0" baseline="0" dirty="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lg"/>
                    </a:lnL>
                    <a:lnR w="12700" cap="flat" cmpd="sng" algn="ctr">
                      <a:solidFill>
                        <a:srgbClr val="000000"/>
                      </a:solidFill>
                      <a:prstDash val="solid"/>
                      <a:round/>
                      <a:headEnd type="none" w="med" len="med"/>
                      <a:tailEnd type="none" w="med" len="lg"/>
                    </a:lnR>
                    <a:lnT w="12700" cap="flat" cmpd="sng" algn="ctr">
                      <a:solidFill>
                        <a:srgbClr val="000000"/>
                      </a:solidFill>
                      <a:prstDash val="solid"/>
                      <a:round/>
                      <a:headEnd type="none" w="med" len="med"/>
                      <a:tailEnd type="none" w="med" len="lg"/>
                    </a:lnT>
                    <a:lnB w="12700" cap="flat" cmpd="sng" algn="ctr">
                      <a:solidFill>
                        <a:srgbClr val="000000"/>
                      </a:solidFill>
                      <a:prstDash val="solid"/>
                      <a:round/>
                      <a:headEnd type="none" w="med" len="med"/>
                      <a:tailEnd type="none" w="med" len="lg"/>
                    </a:lnB>
                    <a:lnTlToBr>
                      <a:noFill/>
                    </a:lnTlToBr>
                    <a:lnBlToTr>
                      <a:noFill/>
                    </a:lnBlToTr>
                    <a:solidFill>
                      <a:srgbClr val="FFFFFF">
                        <a:alpha val="50000"/>
                      </a:srgbClr>
                    </a:solidFill>
                  </a:tcPr>
                </a:tc>
                <a:tc>
                  <a:txBody>
                    <a:bodyPr/>
                    <a:lstStyle/>
                    <a:p>
                      <a:pPr marL="0" marR="0" lvl="0" indent="0" algn="ctr" defTabSz="914400" rtl="0" eaLnBrk="0" fontAlgn="b" latinLnBrk="0" hangingPunct="0">
                        <a:lnSpc>
                          <a:spcPct val="80000"/>
                        </a:lnSpc>
                        <a:spcBef>
                          <a:spcPct val="50000"/>
                        </a:spcBef>
                        <a:spcAft>
                          <a:spcPct val="0"/>
                        </a:spcAft>
                        <a:buClr>
                          <a:schemeClr val="hlink"/>
                        </a:buClr>
                        <a:buSzPct val="70000"/>
                        <a:buFont typeface="Wingdings" pitchFamily="2" charset="2"/>
                        <a:buNone/>
                        <a:tabLst/>
                      </a:pPr>
                      <a:r>
                        <a:rPr kumimoji="0" lang="en-US" sz="2000" b="0" i="0" u="none" strike="noStrike" cap="none" normalizeH="0" baseline="0" dirty="0">
                          <a:ln>
                            <a:noFill/>
                          </a:ln>
                          <a:solidFill>
                            <a:schemeClr val="tx1"/>
                          </a:solidFill>
                          <a:effectLst/>
                          <a:latin typeface="Arial" pitchFamily="34" charset="0"/>
                          <a:cs typeface="Arial" pitchFamily="34" charset="0"/>
                        </a:rPr>
                        <a:t>1,250</a:t>
                      </a:r>
                      <a:endParaRPr kumimoji="0" lang="en-US" sz="2000" b="0" i="0" u="none" strike="noStrike" cap="none" normalizeH="0" baseline="0" dirty="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rgbClr val="000000"/>
                      </a:solidFill>
                      <a:prstDash val="solid"/>
                      <a:round/>
                      <a:headEnd type="none" w="med" len="med"/>
                      <a:tailEnd type="none" w="med" len="lg"/>
                    </a:lnT>
                    <a:lnB w="12700" cap="flat" cmpd="sng" algn="ctr">
                      <a:solidFill>
                        <a:srgbClr val="000000"/>
                      </a:solidFill>
                      <a:prstDash val="solid"/>
                      <a:round/>
                      <a:headEnd type="none" w="med" len="med"/>
                      <a:tailEnd type="none" w="med" len="lg"/>
                    </a:lnB>
                    <a:lnTlToBr>
                      <a:noFill/>
                    </a:lnTlToBr>
                    <a:lnBlToTr>
                      <a:noFill/>
                    </a:lnBlToTr>
                    <a:solidFill>
                      <a:srgbClr val="FFFFFF">
                        <a:alpha val="50000"/>
                      </a:srgbClr>
                    </a:solidFill>
                  </a:tcPr>
                </a:tc>
                <a:extLst>
                  <a:ext uri="{0D108BD9-81ED-4DB2-BD59-A6C34878D82A}">
                    <a16:rowId xmlns:a16="http://schemas.microsoft.com/office/drawing/2014/main" val="10004"/>
                  </a:ext>
                </a:extLst>
              </a:tr>
              <a:tr h="411546">
                <a:tc>
                  <a:txBody>
                    <a:bodyPr/>
                    <a:lstStyle/>
                    <a:p>
                      <a:pPr marL="0" marR="0" lvl="0" indent="0" algn="l" defTabSz="914400" rtl="0" eaLnBrk="0" fontAlgn="b" latinLnBrk="0" hangingPunct="0">
                        <a:lnSpc>
                          <a:spcPct val="80000"/>
                        </a:lnSpc>
                        <a:spcBef>
                          <a:spcPct val="50000"/>
                        </a:spcBef>
                        <a:spcAft>
                          <a:spcPct val="0"/>
                        </a:spcAft>
                        <a:buClr>
                          <a:schemeClr val="hlink"/>
                        </a:buClr>
                        <a:buSzPct val="70000"/>
                        <a:buFont typeface="Wingdings" pitchFamily="2" charset="2"/>
                        <a:buNone/>
                        <a:tabLst/>
                      </a:pPr>
                      <a:r>
                        <a:rPr kumimoji="0" lang="en-US" sz="2000" b="0" i="0" u="none" strike="noStrike" cap="none" normalizeH="0" baseline="0" dirty="0">
                          <a:ln>
                            <a:noFill/>
                          </a:ln>
                          <a:solidFill>
                            <a:schemeClr val="tx1"/>
                          </a:solidFill>
                          <a:effectLst/>
                          <a:latin typeface="Arial" pitchFamily="34" charset="0"/>
                          <a:cs typeface="Arial" pitchFamily="34" charset="0"/>
                        </a:rPr>
                        <a:t>Quantity of airplanes </a:t>
                      </a:r>
                      <a:endParaRPr kumimoji="0" lang="en-US" sz="2000" b="0" i="0" u="none" strike="noStrike" cap="none" normalizeH="0" baseline="0" dirty="0">
                        <a:ln>
                          <a:noFill/>
                        </a:ln>
                        <a:solidFill>
                          <a:schemeClr val="tx1"/>
                        </a:solidFill>
                        <a:effectLst/>
                        <a:latin typeface="Arial" pitchFamily="34" charset="0"/>
                      </a:endParaRPr>
                    </a:p>
                  </a:txBody>
                  <a:tcPr anchor="b" horzOverflow="overflow">
                    <a:lnL w="28575" cap="flat" cmpd="sng" algn="ctr">
                      <a:solidFill>
                        <a:schemeClr val="tx1"/>
                      </a:solidFill>
                      <a:prstDash val="solid"/>
                      <a:round/>
                      <a:headEnd type="none" w="med" len="med"/>
                      <a:tailEnd type="none" w="med" len="lg"/>
                    </a:lnL>
                    <a:lnR w="12700" cap="flat" cmpd="sng" algn="ctr">
                      <a:solidFill>
                        <a:srgbClr val="000000"/>
                      </a:solidFill>
                      <a:prstDash val="solid"/>
                      <a:round/>
                      <a:headEnd type="none" w="med" len="med"/>
                      <a:tailEnd type="none" w="med" len="lg"/>
                    </a:lnR>
                    <a:lnT w="12700" cap="flat" cmpd="sng" algn="ctr">
                      <a:solidFill>
                        <a:srgbClr val="000000"/>
                      </a:solidFill>
                      <a:prstDash val="solid"/>
                      <a:round/>
                      <a:headEnd type="none" w="med" len="med"/>
                      <a:tailEnd type="none" w="med" len="lg"/>
                    </a:lnT>
                    <a:lnB w="12700" cap="flat" cmpd="sng" algn="ctr">
                      <a:solidFill>
                        <a:srgbClr val="000000"/>
                      </a:solidFill>
                      <a:prstDash val="solid"/>
                      <a:round/>
                      <a:headEnd type="none" w="med" len="med"/>
                      <a:tailEnd type="none" w="med" len="lg"/>
                    </a:lnB>
                    <a:lnTlToBr>
                      <a:noFill/>
                    </a:lnTlToBr>
                    <a:lnBlToTr>
                      <a:noFill/>
                    </a:lnBlToTr>
                    <a:solidFill>
                      <a:srgbClr val="FFFFFF">
                        <a:alpha val="50000"/>
                      </a:srgbClr>
                    </a:solidFill>
                  </a:tcPr>
                </a:tc>
                <a:tc>
                  <a:txBody>
                    <a:bodyPr/>
                    <a:lstStyle/>
                    <a:p>
                      <a:pPr marL="0" marR="0" lvl="0" indent="0" algn="ctr" defTabSz="914400" rtl="0" eaLnBrk="0" fontAlgn="b" latinLnBrk="0" hangingPunct="0">
                        <a:lnSpc>
                          <a:spcPct val="80000"/>
                        </a:lnSpc>
                        <a:spcBef>
                          <a:spcPct val="50000"/>
                        </a:spcBef>
                        <a:spcAft>
                          <a:spcPct val="0"/>
                        </a:spcAft>
                        <a:buClr>
                          <a:schemeClr val="hlink"/>
                        </a:buClr>
                        <a:buSzPct val="70000"/>
                        <a:buFont typeface="Wingdings" pitchFamily="2" charset="2"/>
                        <a:buNone/>
                        <a:tabLst/>
                      </a:pPr>
                      <a:r>
                        <a:rPr kumimoji="0" lang="en-US" sz="2000" b="0" i="0" u="none" strike="noStrike" cap="none" normalizeH="0" baseline="0" dirty="0">
                          <a:ln>
                            <a:noFill/>
                          </a:ln>
                          <a:solidFill>
                            <a:schemeClr val="tx1"/>
                          </a:solidFill>
                          <a:effectLst/>
                          <a:latin typeface="Arial" pitchFamily="34" charset="0"/>
                          <a:cs typeface="Arial" pitchFamily="34" charset="0"/>
                        </a:rPr>
                        <a:t>0</a:t>
                      </a:r>
                      <a:endParaRPr kumimoji="0" lang="en-US" sz="2000" b="0" i="0" u="none" strike="noStrike" cap="none" normalizeH="0" baseline="0" dirty="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lg"/>
                    </a:lnL>
                    <a:lnR w="12700" cap="flat" cmpd="sng" algn="ctr">
                      <a:solidFill>
                        <a:srgbClr val="000000"/>
                      </a:solidFill>
                      <a:prstDash val="solid"/>
                      <a:round/>
                      <a:headEnd type="none" w="med" len="med"/>
                      <a:tailEnd type="none" w="med" len="lg"/>
                    </a:lnR>
                    <a:lnT w="12700" cap="flat" cmpd="sng" algn="ctr">
                      <a:solidFill>
                        <a:srgbClr val="000000"/>
                      </a:solidFill>
                      <a:prstDash val="solid"/>
                      <a:round/>
                      <a:headEnd type="none" w="med" len="med"/>
                      <a:tailEnd type="none" w="med" len="lg"/>
                    </a:lnT>
                    <a:lnB w="12700" cap="flat" cmpd="sng" algn="ctr">
                      <a:solidFill>
                        <a:srgbClr val="000000"/>
                      </a:solidFill>
                      <a:prstDash val="solid"/>
                      <a:round/>
                      <a:headEnd type="none" w="med" len="med"/>
                      <a:tailEnd type="none" w="med" len="lg"/>
                    </a:lnB>
                    <a:lnTlToBr>
                      <a:noFill/>
                    </a:lnTlToBr>
                    <a:lnBlToTr>
                      <a:noFill/>
                    </a:lnBlToTr>
                    <a:solidFill>
                      <a:srgbClr val="FFFFFF">
                        <a:alpha val="50000"/>
                      </a:srgbClr>
                    </a:solidFill>
                  </a:tcPr>
                </a:tc>
                <a:tc>
                  <a:txBody>
                    <a:bodyPr/>
                    <a:lstStyle/>
                    <a:p>
                      <a:pPr marL="0" marR="0" lvl="0" indent="0" algn="ctr" defTabSz="914400" rtl="0" eaLnBrk="0" fontAlgn="b" latinLnBrk="0" hangingPunct="0">
                        <a:lnSpc>
                          <a:spcPct val="80000"/>
                        </a:lnSpc>
                        <a:spcBef>
                          <a:spcPct val="50000"/>
                        </a:spcBef>
                        <a:spcAft>
                          <a:spcPct val="0"/>
                        </a:spcAft>
                        <a:buClr>
                          <a:schemeClr val="hlink"/>
                        </a:buClr>
                        <a:buSzPct val="70000"/>
                        <a:buFont typeface="Wingdings" pitchFamily="2" charset="2"/>
                        <a:buNone/>
                        <a:tabLst/>
                      </a:pPr>
                      <a:r>
                        <a:rPr kumimoji="0" lang="en-US" sz="2000" b="0" i="0" u="none" strike="noStrike" cap="none" normalizeH="0" baseline="0" dirty="0">
                          <a:ln>
                            <a:noFill/>
                          </a:ln>
                          <a:solidFill>
                            <a:schemeClr val="tx1"/>
                          </a:solidFill>
                          <a:effectLst/>
                          <a:latin typeface="Arial" pitchFamily="34" charset="0"/>
                          <a:cs typeface="Arial" pitchFamily="34" charset="0"/>
                        </a:rPr>
                        <a:t>750</a:t>
                      </a:r>
                      <a:endParaRPr kumimoji="0" lang="en-US" sz="2000" b="0" i="0" u="none" strike="noStrike" cap="none" normalizeH="0" baseline="0" dirty="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rgbClr val="000000"/>
                      </a:solidFill>
                      <a:prstDash val="solid"/>
                      <a:round/>
                      <a:headEnd type="none" w="med" len="med"/>
                      <a:tailEnd type="none" w="med" len="lg"/>
                    </a:lnT>
                    <a:lnB w="12700" cap="flat" cmpd="sng" algn="ctr">
                      <a:solidFill>
                        <a:srgbClr val="000000"/>
                      </a:solidFill>
                      <a:prstDash val="solid"/>
                      <a:round/>
                      <a:headEnd type="none" w="med" len="med"/>
                      <a:tailEnd type="none" w="med" len="lg"/>
                    </a:lnB>
                    <a:lnTlToBr>
                      <a:noFill/>
                    </a:lnTlToBr>
                    <a:lnBlToTr>
                      <a:noFill/>
                    </a:lnBlToTr>
                    <a:solidFill>
                      <a:srgbClr val="FFFFFF">
                        <a:alpha val="50000"/>
                      </a:srgbClr>
                    </a:solidFill>
                  </a:tcPr>
                </a:tc>
                <a:extLst>
                  <a:ext uri="{0D108BD9-81ED-4DB2-BD59-A6C34878D82A}">
                    <a16:rowId xmlns:a16="http://schemas.microsoft.com/office/drawing/2014/main" val="10005"/>
                  </a:ext>
                </a:extLst>
              </a:tr>
              <a:tr h="710853">
                <a:tc>
                  <a:txBody>
                    <a:bodyPr/>
                    <a:lstStyle/>
                    <a:p>
                      <a:pPr marL="0" marR="0" lvl="0" indent="0" algn="l" defTabSz="914400" rtl="0" eaLnBrk="0" fontAlgn="b" latinLnBrk="0" hangingPunct="0">
                        <a:lnSpc>
                          <a:spcPct val="80000"/>
                        </a:lnSpc>
                        <a:spcBef>
                          <a:spcPct val="50000"/>
                        </a:spcBef>
                        <a:spcAft>
                          <a:spcPct val="0"/>
                        </a:spcAft>
                        <a:buClr>
                          <a:schemeClr val="hlink"/>
                        </a:buClr>
                        <a:buSzPct val="70000"/>
                        <a:buFont typeface="Wingdings" pitchFamily="2" charset="2"/>
                        <a:buNone/>
                        <a:tabLst/>
                      </a:pPr>
                      <a:r>
                        <a:rPr kumimoji="0" lang="en-US" sz="2000" b="1" i="0" u="none" strike="noStrike" cap="none" normalizeH="0" baseline="0" dirty="0">
                          <a:ln>
                            <a:noFill/>
                          </a:ln>
                          <a:solidFill>
                            <a:schemeClr val="tx1"/>
                          </a:solidFill>
                          <a:effectLst/>
                          <a:latin typeface="Arial" pitchFamily="34" charset="0"/>
                          <a:cs typeface="Arial" pitchFamily="34" charset="0"/>
                        </a:rPr>
                        <a:t>(c) World (United States and Mexico)</a:t>
                      </a:r>
                      <a:endParaRPr kumimoji="0" lang="en-US" sz="2000" b="0" i="0" u="none" strike="noStrike" cap="none" normalizeH="0" baseline="0" dirty="0">
                        <a:ln>
                          <a:noFill/>
                        </a:ln>
                        <a:solidFill>
                          <a:schemeClr val="tx1"/>
                        </a:solidFill>
                        <a:effectLst/>
                        <a:latin typeface="Arial" pitchFamily="34" charset="0"/>
                      </a:endParaRPr>
                    </a:p>
                  </a:txBody>
                  <a:tcPr anchor="b" horzOverflow="overflow">
                    <a:lnL w="28575" cap="flat" cmpd="sng" algn="ctr">
                      <a:solidFill>
                        <a:schemeClr val="tx1"/>
                      </a:solidFill>
                      <a:prstDash val="solid"/>
                      <a:round/>
                      <a:headEnd type="none" w="med" len="med"/>
                      <a:tailEnd type="none" w="med" len="lg"/>
                    </a:lnL>
                    <a:lnR w="12700" cap="flat" cmpd="sng" algn="ctr">
                      <a:solidFill>
                        <a:srgbClr val="000000"/>
                      </a:solidFill>
                      <a:prstDash val="solid"/>
                      <a:round/>
                      <a:headEnd type="none" w="med" len="med"/>
                      <a:tailEnd type="none" w="med" len="lg"/>
                    </a:lnR>
                    <a:lnT w="12700" cap="flat" cmpd="sng" algn="ctr">
                      <a:solidFill>
                        <a:srgbClr val="000000"/>
                      </a:solidFill>
                      <a:prstDash val="solid"/>
                      <a:round/>
                      <a:headEnd type="none" w="med" len="med"/>
                      <a:tailEnd type="none" w="med" len="lg"/>
                    </a:lnT>
                    <a:lnB w="12700" cap="flat" cmpd="sng" algn="ctr">
                      <a:solidFill>
                        <a:srgbClr val="000000"/>
                      </a:solidFill>
                      <a:prstDash val="solid"/>
                      <a:round/>
                      <a:headEnd type="none" w="med" len="med"/>
                      <a:tailEnd type="none" w="med" len="lg"/>
                    </a:lnB>
                    <a:lnTlToBr>
                      <a:noFill/>
                    </a:lnTlToBr>
                    <a:lnBlToTr>
                      <a:noFill/>
                    </a:lnBlToTr>
                    <a:solidFill>
                      <a:srgbClr val="B2B2B2">
                        <a:alpha val="50000"/>
                      </a:srgbClr>
                    </a:solidFill>
                  </a:tcPr>
                </a:tc>
                <a:tc>
                  <a:txBody>
                    <a:bodyPr/>
                    <a:lstStyle/>
                    <a:p>
                      <a:pPr marL="0" marR="0" lvl="0" indent="0" algn="ctr" defTabSz="914400" rtl="0" eaLnBrk="0" fontAlgn="b" latinLnBrk="0" hangingPunct="0">
                        <a:lnSpc>
                          <a:spcPct val="80000"/>
                        </a:lnSpc>
                        <a:spcBef>
                          <a:spcPct val="50000"/>
                        </a:spcBef>
                        <a:spcAft>
                          <a:spcPct val="0"/>
                        </a:spcAft>
                        <a:buClr>
                          <a:schemeClr val="hlink"/>
                        </a:buClr>
                        <a:buSzPct val="70000"/>
                        <a:buFont typeface="Wingdings" pitchFamily="2" charset="2"/>
                        <a:buNone/>
                        <a:tabLst/>
                      </a:pPr>
                      <a:r>
                        <a:rPr kumimoji="0" lang="en-US" sz="2000" b="1" i="0" u="none" strike="noStrike" cap="none" normalizeH="0" baseline="0" dirty="0">
                          <a:ln>
                            <a:noFill/>
                          </a:ln>
                          <a:solidFill>
                            <a:schemeClr val="tx1"/>
                          </a:solidFill>
                          <a:effectLst/>
                          <a:latin typeface="Arial" pitchFamily="34" charset="0"/>
                          <a:cs typeface="Arial" pitchFamily="34" charset="0"/>
                        </a:rPr>
                        <a:t>Production </a:t>
                      </a:r>
                      <a:endParaRPr kumimoji="0" lang="en-US" sz="2000" b="0" i="0" u="none" strike="noStrike" cap="none" normalizeH="0" baseline="0" dirty="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lg"/>
                    </a:lnL>
                    <a:lnR w="12700" cap="flat" cmpd="sng" algn="ctr">
                      <a:solidFill>
                        <a:srgbClr val="000000"/>
                      </a:solidFill>
                      <a:prstDash val="solid"/>
                      <a:round/>
                      <a:headEnd type="none" w="med" len="med"/>
                      <a:tailEnd type="none" w="med" len="lg"/>
                    </a:lnR>
                    <a:lnT w="12700" cap="flat" cmpd="sng" algn="ctr">
                      <a:solidFill>
                        <a:srgbClr val="000000"/>
                      </a:solidFill>
                      <a:prstDash val="solid"/>
                      <a:round/>
                      <a:headEnd type="none" w="med" len="med"/>
                      <a:tailEnd type="none" w="med" len="lg"/>
                    </a:lnT>
                    <a:lnB w="12700" cap="flat" cmpd="sng" algn="ctr">
                      <a:solidFill>
                        <a:srgbClr val="000000"/>
                      </a:solidFill>
                      <a:prstDash val="solid"/>
                      <a:round/>
                      <a:headEnd type="none" w="med" len="med"/>
                      <a:tailEnd type="none" w="med" len="lg"/>
                    </a:lnB>
                    <a:lnTlToBr>
                      <a:noFill/>
                    </a:lnTlToBr>
                    <a:lnBlToTr>
                      <a:noFill/>
                    </a:lnBlToTr>
                    <a:solidFill>
                      <a:srgbClr val="B2B2B2">
                        <a:alpha val="50000"/>
                      </a:srgbClr>
                    </a:solidFill>
                  </a:tcPr>
                </a:tc>
                <a:tc>
                  <a:txBody>
                    <a:bodyPr/>
                    <a:lstStyle/>
                    <a:p>
                      <a:pPr marL="0" marR="0" lvl="0" indent="0" algn="ctr" defTabSz="914400" rtl="0" eaLnBrk="0" fontAlgn="b" latinLnBrk="0" hangingPunct="0">
                        <a:lnSpc>
                          <a:spcPct val="80000"/>
                        </a:lnSpc>
                        <a:spcBef>
                          <a:spcPct val="50000"/>
                        </a:spcBef>
                        <a:spcAft>
                          <a:spcPct val="0"/>
                        </a:spcAft>
                        <a:buClr>
                          <a:schemeClr val="hlink"/>
                        </a:buClr>
                        <a:buSzPct val="70000"/>
                        <a:buFont typeface="Wingdings" pitchFamily="2" charset="2"/>
                        <a:buNone/>
                        <a:tabLst/>
                      </a:pPr>
                      <a:r>
                        <a:rPr kumimoji="0" lang="en-US" sz="2000" b="1" i="0" u="none" strike="noStrike" cap="none" normalizeH="0" baseline="0" dirty="0">
                          <a:ln>
                            <a:noFill/>
                          </a:ln>
                          <a:solidFill>
                            <a:schemeClr val="tx1"/>
                          </a:solidFill>
                          <a:effectLst/>
                          <a:latin typeface="Arial" pitchFamily="34" charset="0"/>
                          <a:cs typeface="Arial" pitchFamily="34" charset="0"/>
                        </a:rPr>
                        <a:t>Consumption</a:t>
                      </a:r>
                      <a:endParaRPr kumimoji="0" lang="en-US" sz="2000" b="0" i="0" u="none" strike="noStrike" cap="none" normalizeH="0" baseline="0" dirty="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rgbClr val="000000"/>
                      </a:solidFill>
                      <a:prstDash val="solid"/>
                      <a:round/>
                      <a:headEnd type="none" w="med" len="med"/>
                      <a:tailEnd type="none" w="med" len="lg"/>
                    </a:lnT>
                    <a:lnB w="12700" cap="flat" cmpd="sng" algn="ctr">
                      <a:solidFill>
                        <a:srgbClr val="000000"/>
                      </a:solidFill>
                      <a:prstDash val="solid"/>
                      <a:round/>
                      <a:headEnd type="none" w="med" len="med"/>
                      <a:tailEnd type="none" w="med" len="lg"/>
                    </a:lnB>
                    <a:lnTlToBr>
                      <a:noFill/>
                    </a:lnTlToBr>
                    <a:lnBlToTr>
                      <a:noFill/>
                    </a:lnBlToTr>
                    <a:solidFill>
                      <a:srgbClr val="B2B2B2">
                        <a:alpha val="50000"/>
                      </a:srgbClr>
                    </a:solidFill>
                  </a:tcPr>
                </a:tc>
                <a:extLst>
                  <a:ext uri="{0D108BD9-81ED-4DB2-BD59-A6C34878D82A}">
                    <a16:rowId xmlns:a16="http://schemas.microsoft.com/office/drawing/2014/main" val="10006"/>
                  </a:ext>
                </a:extLst>
              </a:tr>
              <a:tr h="411546">
                <a:tc>
                  <a:txBody>
                    <a:bodyPr/>
                    <a:lstStyle/>
                    <a:p>
                      <a:pPr marL="0" marR="0" lvl="0" indent="0" algn="l" defTabSz="914400" rtl="0" eaLnBrk="0" fontAlgn="b" latinLnBrk="0" hangingPunct="0">
                        <a:lnSpc>
                          <a:spcPct val="80000"/>
                        </a:lnSpc>
                        <a:spcBef>
                          <a:spcPct val="50000"/>
                        </a:spcBef>
                        <a:spcAft>
                          <a:spcPct val="0"/>
                        </a:spcAft>
                        <a:buClr>
                          <a:schemeClr val="hlink"/>
                        </a:buClr>
                        <a:buSzPct val="70000"/>
                        <a:buFont typeface="Wingdings" pitchFamily="2" charset="2"/>
                        <a:buNone/>
                        <a:tabLst/>
                      </a:pPr>
                      <a:r>
                        <a:rPr kumimoji="0" lang="en-US" sz="2000" b="0" i="0" u="none" strike="noStrike" cap="none" normalizeH="0" baseline="0" dirty="0">
                          <a:ln>
                            <a:noFill/>
                          </a:ln>
                          <a:solidFill>
                            <a:schemeClr val="tx1"/>
                          </a:solidFill>
                          <a:effectLst/>
                          <a:latin typeface="Arial" pitchFamily="34" charset="0"/>
                          <a:cs typeface="Arial" pitchFamily="34" charset="0"/>
                        </a:rPr>
                        <a:t>Quantity of auto parts (bundles) </a:t>
                      </a:r>
                      <a:endParaRPr kumimoji="0" lang="en-US" sz="2000" b="0" i="0" u="none" strike="noStrike" cap="none" normalizeH="0" baseline="0" dirty="0">
                        <a:ln>
                          <a:noFill/>
                        </a:ln>
                        <a:solidFill>
                          <a:schemeClr val="tx1"/>
                        </a:solidFill>
                        <a:effectLst/>
                        <a:latin typeface="Arial" pitchFamily="34" charset="0"/>
                      </a:endParaRPr>
                    </a:p>
                  </a:txBody>
                  <a:tcPr anchor="b" horzOverflow="overflow">
                    <a:lnL w="28575" cap="flat" cmpd="sng" algn="ctr">
                      <a:solidFill>
                        <a:schemeClr val="tx1"/>
                      </a:solidFill>
                      <a:prstDash val="solid"/>
                      <a:round/>
                      <a:headEnd type="none" w="med" len="med"/>
                      <a:tailEnd type="none" w="med" len="lg"/>
                    </a:lnL>
                    <a:lnR w="12700" cap="flat" cmpd="sng" algn="ctr">
                      <a:solidFill>
                        <a:srgbClr val="000000"/>
                      </a:solidFill>
                      <a:prstDash val="solid"/>
                      <a:round/>
                      <a:headEnd type="none" w="med" len="med"/>
                      <a:tailEnd type="none" w="med" len="lg"/>
                    </a:lnR>
                    <a:lnT w="12700" cap="flat" cmpd="sng" algn="ctr">
                      <a:solidFill>
                        <a:srgbClr val="000000"/>
                      </a:solidFill>
                      <a:prstDash val="solid"/>
                      <a:round/>
                      <a:headEnd type="none" w="med" len="med"/>
                      <a:tailEnd type="none" w="med" len="lg"/>
                    </a:lnT>
                    <a:lnB w="12700" cap="flat" cmpd="sng" algn="ctr">
                      <a:solidFill>
                        <a:srgbClr val="000000"/>
                      </a:solidFill>
                      <a:prstDash val="solid"/>
                      <a:round/>
                      <a:headEnd type="none" w="med" len="med"/>
                      <a:tailEnd type="none" w="med" len="lg"/>
                    </a:lnB>
                    <a:lnTlToBr>
                      <a:noFill/>
                    </a:lnTlToBr>
                    <a:lnBlToTr>
                      <a:noFill/>
                    </a:lnBlToTr>
                    <a:solidFill>
                      <a:srgbClr val="FFFFFF">
                        <a:alpha val="50000"/>
                      </a:srgbClr>
                    </a:solidFill>
                  </a:tcPr>
                </a:tc>
                <a:tc>
                  <a:txBody>
                    <a:bodyPr/>
                    <a:lstStyle/>
                    <a:p>
                      <a:pPr marL="0" marR="0" lvl="0" indent="0" algn="ctr" defTabSz="914400" rtl="0" eaLnBrk="0" fontAlgn="b" latinLnBrk="0" hangingPunct="0">
                        <a:lnSpc>
                          <a:spcPct val="80000"/>
                        </a:lnSpc>
                        <a:spcBef>
                          <a:spcPct val="50000"/>
                        </a:spcBef>
                        <a:spcAft>
                          <a:spcPct val="0"/>
                        </a:spcAft>
                        <a:buClr>
                          <a:schemeClr val="hlink"/>
                        </a:buClr>
                        <a:buSzPct val="70000"/>
                        <a:buFont typeface="Wingdings" pitchFamily="2" charset="2"/>
                        <a:buNone/>
                        <a:tabLst/>
                      </a:pPr>
                      <a:r>
                        <a:rPr kumimoji="0" lang="en-US" sz="2000" b="0" i="0" u="none" strike="noStrike" cap="none" normalizeH="0" baseline="0" dirty="0">
                          <a:ln>
                            <a:noFill/>
                          </a:ln>
                          <a:solidFill>
                            <a:schemeClr val="tx1"/>
                          </a:solidFill>
                          <a:effectLst/>
                          <a:latin typeface="Arial" pitchFamily="34" charset="0"/>
                          <a:cs typeface="Arial" pitchFamily="34" charset="0"/>
                        </a:rPr>
                        <a:t>2,000</a:t>
                      </a:r>
                      <a:endParaRPr kumimoji="0" lang="en-US" sz="2000" b="0" i="0" u="none" strike="noStrike" cap="none" normalizeH="0" baseline="0" dirty="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lg"/>
                    </a:lnL>
                    <a:lnR w="12700" cap="flat" cmpd="sng" algn="ctr">
                      <a:solidFill>
                        <a:srgbClr val="000000"/>
                      </a:solidFill>
                      <a:prstDash val="solid"/>
                      <a:round/>
                      <a:headEnd type="none" w="med" len="med"/>
                      <a:tailEnd type="none" w="med" len="lg"/>
                    </a:lnR>
                    <a:lnT w="12700" cap="flat" cmpd="sng" algn="ctr">
                      <a:solidFill>
                        <a:srgbClr val="000000"/>
                      </a:solidFill>
                      <a:prstDash val="solid"/>
                      <a:round/>
                      <a:headEnd type="none" w="med" len="med"/>
                      <a:tailEnd type="none" w="med" len="lg"/>
                    </a:lnT>
                    <a:lnB w="12700" cap="flat" cmpd="sng" algn="ctr">
                      <a:solidFill>
                        <a:srgbClr val="000000"/>
                      </a:solidFill>
                      <a:prstDash val="solid"/>
                      <a:round/>
                      <a:headEnd type="none" w="med" len="med"/>
                      <a:tailEnd type="none" w="med" len="lg"/>
                    </a:lnB>
                    <a:lnTlToBr>
                      <a:noFill/>
                    </a:lnTlToBr>
                    <a:lnBlToTr>
                      <a:noFill/>
                    </a:lnBlToTr>
                    <a:solidFill>
                      <a:srgbClr val="FFFFFF">
                        <a:alpha val="50000"/>
                      </a:srgbClr>
                    </a:solidFill>
                  </a:tcPr>
                </a:tc>
                <a:tc>
                  <a:txBody>
                    <a:bodyPr/>
                    <a:lstStyle/>
                    <a:p>
                      <a:pPr marL="0" marR="0" lvl="0" indent="0" algn="ctr" defTabSz="914400" rtl="0" eaLnBrk="0" fontAlgn="b" latinLnBrk="0" hangingPunct="0">
                        <a:lnSpc>
                          <a:spcPct val="80000"/>
                        </a:lnSpc>
                        <a:spcBef>
                          <a:spcPct val="50000"/>
                        </a:spcBef>
                        <a:spcAft>
                          <a:spcPct val="0"/>
                        </a:spcAft>
                        <a:buClr>
                          <a:schemeClr val="hlink"/>
                        </a:buClr>
                        <a:buSzPct val="70000"/>
                        <a:buFont typeface="Wingdings" pitchFamily="2" charset="2"/>
                        <a:buNone/>
                        <a:tabLst/>
                      </a:pPr>
                      <a:r>
                        <a:rPr kumimoji="0" lang="en-US" sz="2000" b="0" i="0" u="none" strike="noStrike" cap="none" normalizeH="0" baseline="0" dirty="0">
                          <a:ln>
                            <a:noFill/>
                          </a:ln>
                          <a:solidFill>
                            <a:schemeClr val="tx1"/>
                          </a:solidFill>
                          <a:effectLst/>
                          <a:latin typeface="Arial" pitchFamily="34" charset="0"/>
                          <a:cs typeface="Arial" pitchFamily="34" charset="0"/>
                        </a:rPr>
                        <a:t>2,000</a:t>
                      </a:r>
                      <a:endParaRPr kumimoji="0" lang="en-US" sz="2000" b="0" i="0" u="none" strike="noStrike" cap="none" normalizeH="0" baseline="0" dirty="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rgbClr val="000000"/>
                      </a:solidFill>
                      <a:prstDash val="solid"/>
                      <a:round/>
                      <a:headEnd type="none" w="med" len="med"/>
                      <a:tailEnd type="none" w="med" len="lg"/>
                    </a:lnT>
                    <a:lnB w="12700" cap="flat" cmpd="sng" algn="ctr">
                      <a:solidFill>
                        <a:srgbClr val="000000"/>
                      </a:solidFill>
                      <a:prstDash val="solid"/>
                      <a:round/>
                      <a:headEnd type="none" w="med" len="med"/>
                      <a:tailEnd type="none" w="med" len="lg"/>
                    </a:lnB>
                    <a:lnTlToBr>
                      <a:noFill/>
                    </a:lnTlToBr>
                    <a:lnBlToTr>
                      <a:noFill/>
                    </a:lnBlToTr>
                    <a:solidFill>
                      <a:srgbClr val="FFFFFF">
                        <a:alpha val="50000"/>
                      </a:srgbClr>
                    </a:solidFill>
                  </a:tcPr>
                </a:tc>
                <a:extLst>
                  <a:ext uri="{0D108BD9-81ED-4DB2-BD59-A6C34878D82A}">
                    <a16:rowId xmlns:a16="http://schemas.microsoft.com/office/drawing/2014/main" val="10007"/>
                  </a:ext>
                </a:extLst>
              </a:tr>
              <a:tr h="411546">
                <a:tc>
                  <a:txBody>
                    <a:bodyPr/>
                    <a:lstStyle/>
                    <a:p>
                      <a:pPr marL="0" marR="0" lvl="0" indent="0" algn="l" defTabSz="914400" rtl="0" eaLnBrk="0" fontAlgn="b" latinLnBrk="0" hangingPunct="0">
                        <a:lnSpc>
                          <a:spcPct val="80000"/>
                        </a:lnSpc>
                        <a:spcBef>
                          <a:spcPct val="50000"/>
                        </a:spcBef>
                        <a:spcAft>
                          <a:spcPct val="0"/>
                        </a:spcAft>
                        <a:buClr>
                          <a:schemeClr val="hlink"/>
                        </a:buClr>
                        <a:buSzPct val="70000"/>
                        <a:buFont typeface="Wingdings" pitchFamily="2" charset="2"/>
                        <a:buNone/>
                        <a:tabLst/>
                      </a:pPr>
                      <a:r>
                        <a:rPr kumimoji="0" lang="en-US" sz="2000" b="0" i="0" u="none" strike="noStrike" cap="none" normalizeH="0" baseline="0" dirty="0">
                          <a:ln>
                            <a:noFill/>
                          </a:ln>
                          <a:solidFill>
                            <a:schemeClr val="tx1"/>
                          </a:solidFill>
                          <a:effectLst/>
                          <a:latin typeface="Arial" pitchFamily="34" charset="0"/>
                          <a:cs typeface="Arial" pitchFamily="34" charset="0"/>
                        </a:rPr>
                        <a:t>Quantity of airplanes</a:t>
                      </a:r>
                      <a:endParaRPr kumimoji="0" lang="en-US" sz="2000" b="0" i="0" u="none" strike="noStrike" cap="none" normalizeH="0" baseline="0" dirty="0">
                        <a:ln>
                          <a:noFill/>
                        </a:ln>
                        <a:solidFill>
                          <a:schemeClr val="tx1"/>
                        </a:solidFill>
                        <a:effectLst/>
                        <a:latin typeface="Arial" pitchFamily="34" charset="0"/>
                      </a:endParaRPr>
                    </a:p>
                  </a:txBody>
                  <a:tcPr anchor="b" horzOverflow="overflow">
                    <a:lnL w="28575" cap="flat" cmpd="sng" algn="ctr">
                      <a:solidFill>
                        <a:schemeClr val="tx1"/>
                      </a:solidFill>
                      <a:prstDash val="solid"/>
                      <a:round/>
                      <a:headEnd type="none" w="med" len="med"/>
                      <a:tailEnd type="none" w="med" len="lg"/>
                    </a:lnL>
                    <a:lnR w="12700" cap="flat" cmpd="sng" algn="ctr">
                      <a:solidFill>
                        <a:srgbClr val="000000"/>
                      </a:solidFill>
                      <a:prstDash val="solid"/>
                      <a:round/>
                      <a:headEnd type="none" w="med" len="med"/>
                      <a:tailEnd type="none" w="med" len="lg"/>
                    </a:lnR>
                    <a:lnT w="12700" cap="flat" cmpd="sng" algn="ctr">
                      <a:solidFill>
                        <a:srgbClr val="000000"/>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FF">
                        <a:alpha val="50000"/>
                      </a:srgbClr>
                    </a:solidFill>
                  </a:tcPr>
                </a:tc>
                <a:tc>
                  <a:txBody>
                    <a:bodyPr/>
                    <a:lstStyle/>
                    <a:p>
                      <a:pPr marL="0" marR="0" lvl="0" indent="0" algn="ctr" defTabSz="914400" rtl="0" eaLnBrk="0" fontAlgn="b" latinLnBrk="0" hangingPunct="0">
                        <a:lnSpc>
                          <a:spcPct val="80000"/>
                        </a:lnSpc>
                        <a:spcBef>
                          <a:spcPct val="50000"/>
                        </a:spcBef>
                        <a:spcAft>
                          <a:spcPct val="0"/>
                        </a:spcAft>
                        <a:buClr>
                          <a:schemeClr val="hlink"/>
                        </a:buClr>
                        <a:buSzPct val="70000"/>
                        <a:buFont typeface="Wingdings" pitchFamily="2" charset="2"/>
                        <a:buNone/>
                        <a:tabLst/>
                      </a:pPr>
                      <a:r>
                        <a:rPr kumimoji="0" lang="en-US" sz="2000" b="0" i="0" u="none" strike="noStrike" cap="none" normalizeH="0" baseline="0" dirty="0">
                          <a:ln>
                            <a:noFill/>
                          </a:ln>
                          <a:solidFill>
                            <a:schemeClr val="tx1"/>
                          </a:solidFill>
                          <a:effectLst/>
                          <a:latin typeface="Arial" pitchFamily="34" charset="0"/>
                          <a:cs typeface="Arial" pitchFamily="34" charset="0"/>
                        </a:rPr>
                        <a:t>2,000</a:t>
                      </a:r>
                      <a:endParaRPr kumimoji="0" lang="en-US" sz="2000" b="0" i="0" u="none" strike="noStrike" cap="none" normalizeH="0" baseline="0" dirty="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lg"/>
                    </a:lnL>
                    <a:lnR w="12700" cap="flat" cmpd="sng" algn="ctr">
                      <a:solidFill>
                        <a:srgbClr val="000000"/>
                      </a:solidFill>
                      <a:prstDash val="solid"/>
                      <a:round/>
                      <a:headEnd type="none" w="med" len="med"/>
                      <a:tailEnd type="none" w="med" len="lg"/>
                    </a:lnR>
                    <a:lnT w="12700" cap="flat" cmpd="sng" algn="ctr">
                      <a:solidFill>
                        <a:srgbClr val="000000"/>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FF">
                        <a:alpha val="50000"/>
                      </a:srgbClr>
                    </a:solidFill>
                  </a:tcPr>
                </a:tc>
                <a:tc>
                  <a:txBody>
                    <a:bodyPr/>
                    <a:lstStyle/>
                    <a:p>
                      <a:pPr marL="0" marR="0" lvl="0" indent="0" algn="ctr" defTabSz="914400" rtl="0" eaLnBrk="0" fontAlgn="b" latinLnBrk="0" hangingPunct="0">
                        <a:lnSpc>
                          <a:spcPct val="80000"/>
                        </a:lnSpc>
                        <a:spcBef>
                          <a:spcPct val="50000"/>
                        </a:spcBef>
                        <a:spcAft>
                          <a:spcPct val="0"/>
                        </a:spcAft>
                        <a:buClr>
                          <a:schemeClr val="hlink"/>
                        </a:buClr>
                        <a:buSzPct val="70000"/>
                        <a:buFont typeface="Wingdings" pitchFamily="2" charset="2"/>
                        <a:buNone/>
                        <a:tabLst/>
                      </a:pPr>
                      <a:r>
                        <a:rPr kumimoji="0" lang="en-US" sz="2000" b="0" i="0" u="none" strike="noStrike" cap="none" normalizeH="0" baseline="0" dirty="0">
                          <a:ln>
                            <a:noFill/>
                          </a:ln>
                          <a:solidFill>
                            <a:schemeClr val="tx1"/>
                          </a:solidFill>
                          <a:effectLst/>
                          <a:latin typeface="Arial" pitchFamily="34" charset="0"/>
                          <a:cs typeface="Arial" pitchFamily="34" charset="0"/>
                        </a:rPr>
                        <a:t>2,000</a:t>
                      </a:r>
                      <a:endParaRPr kumimoji="0" lang="en-US" sz="2000" b="0" i="0" u="none" strike="noStrike" cap="none" normalizeH="0" baseline="0" dirty="0">
                        <a:ln>
                          <a:noFill/>
                        </a:ln>
                        <a:solidFill>
                          <a:schemeClr val="tx1"/>
                        </a:solidFill>
                        <a:effectLst/>
                        <a:latin typeface="Arial" pitchFamily="34" charset="0"/>
                      </a:endParaRPr>
                    </a:p>
                  </a:txBody>
                  <a:tcPr anchor="b" horzOverflow="overflow">
                    <a:lnL w="12700" cap="flat" cmpd="sng" algn="ctr">
                      <a:solidFill>
                        <a:srgbClr val="000000"/>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rgbClr val="000000"/>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FF">
                        <a:alpha val="50000"/>
                      </a:srgbClr>
                    </a:solidFill>
                  </a:tcPr>
                </a:tc>
                <a:extLst>
                  <a:ext uri="{0D108BD9-81ED-4DB2-BD59-A6C34878D82A}">
                    <a16:rowId xmlns:a16="http://schemas.microsoft.com/office/drawing/2014/main" val="10008"/>
                  </a:ext>
                </a:extLst>
              </a:tr>
            </a:tbl>
          </a:graphicData>
        </a:graphic>
      </p:graphicFrame>
      <p:sp>
        <p:nvSpPr>
          <p:cNvPr id="2" name="Slide Number Placeholder 1"/>
          <p:cNvSpPr>
            <a:spLocks noGrp="1"/>
          </p:cNvSpPr>
          <p:nvPr>
            <p:ph type="sldNum" sz="quarter" idx="12"/>
          </p:nvPr>
        </p:nvSpPr>
        <p:spPr/>
        <p:txBody>
          <a:bodyPr/>
          <a:lstStyle/>
          <a:p>
            <a:endParaRPr lang="id-ID" dirty="0"/>
          </a:p>
        </p:txBody>
      </p:sp>
    </p:spTree>
    <p:extLst>
      <p:ext uri="{BB962C8B-B14F-4D97-AF65-F5344CB8AC3E}">
        <p14:creationId xmlns:p14="http://schemas.microsoft.com/office/powerpoint/2010/main" val="18626737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61891"/>
                                        </p:tgtEl>
                                        <p:attrNameLst>
                                          <p:attrName>style.visibility</p:attrName>
                                        </p:attrNameLst>
                                      </p:cBhvr>
                                      <p:to>
                                        <p:strVal val="visible"/>
                                      </p:to>
                                    </p:set>
                                    <p:animEffect transition="in" filter="wipe(left)">
                                      <p:cBhvr>
                                        <p:cTn id="7" dur="500"/>
                                        <p:tgtEl>
                                          <p:spTgt spid="10618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04546" name="Rectangle 2"/>
          <p:cNvSpPr>
            <a:spLocks noGrp="1" noRot="1" noChangeArrowheads="1"/>
          </p:cNvSpPr>
          <p:nvPr>
            <p:ph type="title"/>
          </p:nvPr>
        </p:nvSpPr>
        <p:spPr>
          <a:xfrm>
            <a:off x="210790" y="256784"/>
            <a:ext cx="8933210" cy="555625"/>
          </a:xfrm>
        </p:spPr>
        <p:txBody>
          <a:bodyPr/>
          <a:lstStyle/>
          <a:p>
            <a:pPr algn="l"/>
            <a:r>
              <a:rPr lang="en-US" dirty="0"/>
              <a:t>The Gains from International Trade</a:t>
            </a:r>
          </a:p>
        </p:txBody>
      </p:sp>
      <p:sp>
        <p:nvSpPr>
          <p:cNvPr id="1004635" name="Line 23"/>
          <p:cNvSpPr>
            <a:spLocks noChangeShapeType="1"/>
          </p:cNvSpPr>
          <p:nvPr/>
        </p:nvSpPr>
        <p:spPr bwMode="auto">
          <a:xfrm>
            <a:off x="1320800" y="2741613"/>
            <a:ext cx="1208088" cy="2062162"/>
          </a:xfrm>
          <a:prstGeom prst="line">
            <a:avLst/>
          </a:prstGeom>
          <a:noFill/>
          <a:ln w="30163">
            <a:solidFill>
              <a:srgbClr val="0076A3"/>
            </a:solidFill>
            <a:miter lim="800000"/>
            <a:headEnd/>
            <a:tailEnd/>
          </a:ln>
        </p:spPr>
        <p:txBody>
          <a:bodyPr/>
          <a:lstStyle/>
          <a:p>
            <a:endParaRPr lang="en-US" dirty="0"/>
          </a:p>
        </p:txBody>
      </p:sp>
      <p:sp>
        <p:nvSpPr>
          <p:cNvPr id="1004636" name="Rectangle 24"/>
          <p:cNvSpPr>
            <a:spLocks noChangeArrowheads="1"/>
          </p:cNvSpPr>
          <p:nvPr/>
        </p:nvSpPr>
        <p:spPr bwMode="auto">
          <a:xfrm>
            <a:off x="1181100" y="4819650"/>
            <a:ext cx="98425" cy="171450"/>
          </a:xfrm>
          <a:prstGeom prst="rect">
            <a:avLst/>
          </a:prstGeom>
          <a:noFill/>
          <a:ln w="9525">
            <a:noFill/>
            <a:miter lim="800000"/>
            <a:headEnd/>
            <a:tailEnd/>
          </a:ln>
        </p:spPr>
        <p:txBody>
          <a:bodyPr wrap="none" lIns="0" tIns="0" rIns="0" bIns="0">
            <a:spAutoFit/>
          </a:bodyPr>
          <a:lstStyle/>
          <a:p>
            <a:pPr marL="1588" indent="-1588"/>
            <a:r>
              <a:rPr lang="en-US" sz="1400" dirty="0">
                <a:solidFill>
                  <a:srgbClr val="000000"/>
                </a:solidFill>
                <a:latin typeface="Tahoma" pitchFamily="34" charset="0"/>
                <a:ea typeface="MS PGothic" pitchFamily="34" charset="-128"/>
              </a:rPr>
              <a:t>0</a:t>
            </a:r>
            <a:endParaRPr lang="en-US" sz="1400" baseline="-25000" dirty="0">
              <a:latin typeface="Tahoma" pitchFamily="34" charset="0"/>
              <a:ea typeface="MS PGothic" pitchFamily="34" charset="-128"/>
            </a:endParaRPr>
          </a:p>
        </p:txBody>
      </p:sp>
      <p:sp>
        <p:nvSpPr>
          <p:cNvPr id="1004637" name="Rectangle 25"/>
          <p:cNvSpPr>
            <a:spLocks noChangeArrowheads="1"/>
          </p:cNvSpPr>
          <p:nvPr/>
        </p:nvSpPr>
        <p:spPr bwMode="auto">
          <a:xfrm>
            <a:off x="827584" y="2636912"/>
            <a:ext cx="441325" cy="168275"/>
          </a:xfrm>
          <a:prstGeom prst="rect">
            <a:avLst/>
          </a:prstGeom>
          <a:noFill/>
          <a:ln w="9525">
            <a:noFill/>
            <a:miter lim="800000"/>
            <a:headEnd/>
            <a:tailEnd/>
          </a:ln>
        </p:spPr>
        <p:txBody>
          <a:bodyPr wrap="none" lIns="0" tIns="0" rIns="0" bIns="0">
            <a:spAutoFit/>
          </a:bodyPr>
          <a:lstStyle/>
          <a:p>
            <a:pPr marL="1588" indent="-1588"/>
            <a:r>
              <a:rPr lang="en-US" sz="1400" dirty="0">
                <a:solidFill>
                  <a:srgbClr val="000000"/>
                </a:solidFill>
                <a:latin typeface="Tahoma" pitchFamily="34" charset="0"/>
                <a:ea typeface="MS PGothic" pitchFamily="34" charset="-128"/>
              </a:rPr>
              <a:t>2,000</a:t>
            </a:r>
            <a:endParaRPr lang="en-US" sz="1400" baseline="-25000" dirty="0">
              <a:latin typeface="Tahoma" pitchFamily="34" charset="0"/>
              <a:ea typeface="MS PGothic" pitchFamily="34" charset="-128"/>
            </a:endParaRPr>
          </a:p>
        </p:txBody>
      </p:sp>
      <p:sp>
        <p:nvSpPr>
          <p:cNvPr id="1004638" name="Rectangle 26"/>
          <p:cNvSpPr>
            <a:spLocks noChangeArrowheads="1"/>
          </p:cNvSpPr>
          <p:nvPr/>
        </p:nvSpPr>
        <p:spPr bwMode="auto">
          <a:xfrm>
            <a:off x="827584" y="3645024"/>
            <a:ext cx="441325" cy="169863"/>
          </a:xfrm>
          <a:prstGeom prst="rect">
            <a:avLst/>
          </a:prstGeom>
          <a:noFill/>
          <a:ln w="9525">
            <a:noFill/>
            <a:miter lim="800000"/>
            <a:headEnd/>
            <a:tailEnd/>
          </a:ln>
        </p:spPr>
        <p:txBody>
          <a:bodyPr wrap="none" lIns="0" tIns="0" rIns="0" bIns="0">
            <a:spAutoFit/>
          </a:bodyPr>
          <a:lstStyle/>
          <a:p>
            <a:pPr marL="1588" indent="-1588"/>
            <a:r>
              <a:rPr lang="en-US" sz="1400" dirty="0">
                <a:solidFill>
                  <a:srgbClr val="000000"/>
                </a:solidFill>
                <a:latin typeface="Tahoma" pitchFamily="34" charset="0"/>
                <a:ea typeface="MS PGothic" pitchFamily="34" charset="-128"/>
              </a:rPr>
              <a:t>1,000</a:t>
            </a:r>
            <a:endParaRPr lang="en-US" sz="1400" baseline="-25000" dirty="0">
              <a:latin typeface="Tahoma" pitchFamily="34" charset="0"/>
              <a:ea typeface="MS PGothic" pitchFamily="34" charset="-128"/>
            </a:endParaRPr>
          </a:p>
        </p:txBody>
      </p:sp>
      <p:sp>
        <p:nvSpPr>
          <p:cNvPr id="1004639" name="Line 27"/>
          <p:cNvSpPr>
            <a:spLocks noChangeShapeType="1"/>
          </p:cNvSpPr>
          <p:nvPr/>
        </p:nvSpPr>
        <p:spPr bwMode="auto">
          <a:xfrm>
            <a:off x="1320800" y="3767138"/>
            <a:ext cx="93663" cy="0"/>
          </a:xfrm>
          <a:prstGeom prst="line">
            <a:avLst/>
          </a:prstGeom>
          <a:noFill/>
          <a:ln w="7938">
            <a:solidFill>
              <a:srgbClr val="000000"/>
            </a:solidFill>
            <a:miter lim="800000"/>
            <a:headEnd/>
            <a:tailEnd/>
          </a:ln>
        </p:spPr>
        <p:txBody>
          <a:bodyPr/>
          <a:lstStyle/>
          <a:p>
            <a:endParaRPr lang="en-US" dirty="0"/>
          </a:p>
        </p:txBody>
      </p:sp>
      <p:sp>
        <p:nvSpPr>
          <p:cNvPr id="1004640" name="Rectangle 28"/>
          <p:cNvSpPr>
            <a:spLocks noChangeArrowheads="1"/>
          </p:cNvSpPr>
          <p:nvPr/>
        </p:nvSpPr>
        <p:spPr bwMode="auto">
          <a:xfrm>
            <a:off x="827584" y="3356992"/>
            <a:ext cx="441325" cy="171450"/>
          </a:xfrm>
          <a:prstGeom prst="rect">
            <a:avLst/>
          </a:prstGeom>
          <a:noFill/>
          <a:ln w="9525">
            <a:noFill/>
            <a:miter lim="800000"/>
            <a:headEnd/>
            <a:tailEnd/>
          </a:ln>
        </p:spPr>
        <p:txBody>
          <a:bodyPr wrap="none" lIns="0" tIns="0" rIns="0" bIns="0">
            <a:spAutoFit/>
          </a:bodyPr>
          <a:lstStyle/>
          <a:p>
            <a:pPr marL="1588" indent="-1588"/>
            <a:r>
              <a:rPr lang="en-US" sz="1400" dirty="0">
                <a:solidFill>
                  <a:srgbClr val="000000"/>
                </a:solidFill>
                <a:latin typeface="Tahoma" pitchFamily="34" charset="0"/>
                <a:ea typeface="MS PGothic" pitchFamily="34" charset="-128"/>
              </a:rPr>
              <a:t>1,250</a:t>
            </a:r>
            <a:endParaRPr lang="en-US" sz="1400" baseline="-25000" dirty="0">
              <a:latin typeface="Tahoma" pitchFamily="34" charset="0"/>
              <a:ea typeface="MS PGothic" pitchFamily="34" charset="-128"/>
            </a:endParaRPr>
          </a:p>
        </p:txBody>
      </p:sp>
      <p:sp>
        <p:nvSpPr>
          <p:cNvPr id="1004641" name="Line 29"/>
          <p:cNvSpPr>
            <a:spLocks noChangeShapeType="1"/>
          </p:cNvSpPr>
          <p:nvPr/>
        </p:nvSpPr>
        <p:spPr bwMode="auto">
          <a:xfrm>
            <a:off x="1320800" y="3509963"/>
            <a:ext cx="93663" cy="0"/>
          </a:xfrm>
          <a:prstGeom prst="line">
            <a:avLst/>
          </a:prstGeom>
          <a:noFill/>
          <a:ln w="7938">
            <a:solidFill>
              <a:srgbClr val="000000"/>
            </a:solidFill>
            <a:miter lim="800000"/>
            <a:headEnd/>
            <a:tailEnd/>
          </a:ln>
        </p:spPr>
        <p:txBody>
          <a:bodyPr/>
          <a:lstStyle/>
          <a:p>
            <a:endParaRPr lang="en-US" dirty="0"/>
          </a:p>
        </p:txBody>
      </p:sp>
      <p:sp>
        <p:nvSpPr>
          <p:cNvPr id="1004642" name="Line 30"/>
          <p:cNvSpPr>
            <a:spLocks noChangeShapeType="1"/>
          </p:cNvSpPr>
          <p:nvPr/>
        </p:nvSpPr>
        <p:spPr bwMode="auto">
          <a:xfrm>
            <a:off x="5308600" y="4271963"/>
            <a:ext cx="92075" cy="0"/>
          </a:xfrm>
          <a:prstGeom prst="line">
            <a:avLst/>
          </a:prstGeom>
          <a:noFill/>
          <a:ln w="7938">
            <a:solidFill>
              <a:srgbClr val="000000"/>
            </a:solidFill>
            <a:miter lim="800000"/>
            <a:headEnd/>
            <a:tailEnd/>
          </a:ln>
        </p:spPr>
        <p:txBody>
          <a:bodyPr/>
          <a:lstStyle/>
          <a:p>
            <a:endParaRPr lang="en-US" dirty="0"/>
          </a:p>
        </p:txBody>
      </p:sp>
      <p:sp>
        <p:nvSpPr>
          <p:cNvPr id="1004643" name="Line 31"/>
          <p:cNvSpPr>
            <a:spLocks noChangeShapeType="1"/>
          </p:cNvSpPr>
          <p:nvPr/>
        </p:nvSpPr>
        <p:spPr bwMode="auto">
          <a:xfrm>
            <a:off x="5308600" y="4017963"/>
            <a:ext cx="92075" cy="0"/>
          </a:xfrm>
          <a:prstGeom prst="line">
            <a:avLst/>
          </a:prstGeom>
          <a:noFill/>
          <a:ln w="7938">
            <a:solidFill>
              <a:srgbClr val="000000"/>
            </a:solidFill>
            <a:miter lim="800000"/>
            <a:headEnd/>
            <a:tailEnd/>
          </a:ln>
        </p:spPr>
        <p:txBody>
          <a:bodyPr/>
          <a:lstStyle/>
          <a:p>
            <a:endParaRPr lang="en-US" dirty="0"/>
          </a:p>
        </p:txBody>
      </p:sp>
      <p:sp>
        <p:nvSpPr>
          <p:cNvPr id="1004644" name="Rectangle 32"/>
          <p:cNvSpPr>
            <a:spLocks noChangeArrowheads="1"/>
          </p:cNvSpPr>
          <p:nvPr/>
        </p:nvSpPr>
        <p:spPr bwMode="auto">
          <a:xfrm>
            <a:off x="755576" y="1628800"/>
            <a:ext cx="996950" cy="430887"/>
          </a:xfrm>
          <a:prstGeom prst="rect">
            <a:avLst/>
          </a:prstGeom>
          <a:noFill/>
          <a:ln w="9525">
            <a:noFill/>
            <a:miter lim="800000"/>
            <a:headEnd/>
            <a:tailEnd/>
          </a:ln>
        </p:spPr>
        <p:txBody>
          <a:bodyPr lIns="0" tIns="0" rIns="0" bIns="0">
            <a:spAutoFit/>
          </a:bodyPr>
          <a:lstStyle/>
          <a:p>
            <a:pPr marL="1588" indent="-1588" algn="ctr"/>
            <a:r>
              <a:rPr lang="en-US" sz="1400" dirty="0">
                <a:solidFill>
                  <a:srgbClr val="000000"/>
                </a:solidFill>
                <a:latin typeface="Tahoma" pitchFamily="34" charset="0"/>
                <a:ea typeface="MS PGothic" pitchFamily="34" charset="-128"/>
              </a:rPr>
              <a:t>Quantity of airplanes</a:t>
            </a:r>
            <a:endParaRPr lang="en-US" sz="1400" baseline="-25000" dirty="0">
              <a:latin typeface="Tahoma" pitchFamily="34" charset="0"/>
              <a:ea typeface="MS PGothic" pitchFamily="34" charset="-128"/>
            </a:endParaRPr>
          </a:p>
        </p:txBody>
      </p:sp>
      <p:sp>
        <p:nvSpPr>
          <p:cNvPr id="1004645" name="Rectangle 45"/>
          <p:cNvSpPr>
            <a:spLocks noChangeArrowheads="1"/>
          </p:cNvSpPr>
          <p:nvPr/>
        </p:nvSpPr>
        <p:spPr bwMode="auto">
          <a:xfrm>
            <a:off x="2360613" y="4819650"/>
            <a:ext cx="576262" cy="171450"/>
          </a:xfrm>
          <a:prstGeom prst="rect">
            <a:avLst/>
          </a:prstGeom>
          <a:noFill/>
          <a:ln w="9525">
            <a:noFill/>
            <a:miter lim="800000"/>
            <a:headEnd/>
            <a:tailEnd/>
          </a:ln>
        </p:spPr>
        <p:txBody>
          <a:bodyPr lIns="0" tIns="0" rIns="0" bIns="0">
            <a:spAutoFit/>
          </a:bodyPr>
          <a:lstStyle/>
          <a:p>
            <a:pPr marL="1588" indent="-1588" algn="r"/>
            <a:r>
              <a:rPr lang="en-US" sz="1400" dirty="0">
                <a:solidFill>
                  <a:srgbClr val="000000"/>
                </a:solidFill>
                <a:latin typeface="Tahoma" pitchFamily="34" charset="0"/>
                <a:ea typeface="MS PGothic" pitchFamily="34" charset="-128"/>
              </a:rPr>
              <a:t>1,000</a:t>
            </a:r>
            <a:endParaRPr lang="en-US" sz="1400" baseline="-25000" dirty="0">
              <a:latin typeface="Tahoma" pitchFamily="34" charset="0"/>
              <a:ea typeface="MS PGothic" pitchFamily="34" charset="-128"/>
            </a:endParaRPr>
          </a:p>
        </p:txBody>
      </p:sp>
      <p:sp>
        <p:nvSpPr>
          <p:cNvPr id="1004646" name="Line 46"/>
          <p:cNvSpPr>
            <a:spLocks noChangeShapeType="1"/>
          </p:cNvSpPr>
          <p:nvPr/>
        </p:nvSpPr>
        <p:spPr bwMode="auto">
          <a:xfrm flipV="1">
            <a:off x="1920875" y="4672013"/>
            <a:ext cx="0" cy="112712"/>
          </a:xfrm>
          <a:prstGeom prst="line">
            <a:avLst/>
          </a:prstGeom>
          <a:noFill/>
          <a:ln w="7938">
            <a:solidFill>
              <a:srgbClr val="000000"/>
            </a:solidFill>
            <a:miter lim="800000"/>
            <a:headEnd/>
            <a:tailEnd/>
          </a:ln>
        </p:spPr>
        <p:txBody>
          <a:bodyPr/>
          <a:lstStyle/>
          <a:p>
            <a:endParaRPr lang="en-US" dirty="0"/>
          </a:p>
        </p:txBody>
      </p:sp>
      <p:sp>
        <p:nvSpPr>
          <p:cNvPr id="1004647" name="Rectangle 47"/>
          <p:cNvSpPr>
            <a:spLocks noChangeArrowheads="1"/>
          </p:cNvSpPr>
          <p:nvPr/>
        </p:nvSpPr>
        <p:spPr bwMode="auto">
          <a:xfrm>
            <a:off x="1662113" y="4819650"/>
            <a:ext cx="458787" cy="171450"/>
          </a:xfrm>
          <a:prstGeom prst="rect">
            <a:avLst/>
          </a:prstGeom>
          <a:noFill/>
          <a:ln w="9525">
            <a:noFill/>
            <a:miter lim="800000"/>
            <a:headEnd/>
            <a:tailEnd/>
          </a:ln>
        </p:spPr>
        <p:txBody>
          <a:bodyPr lIns="0" tIns="0" rIns="0" bIns="0">
            <a:spAutoFit/>
          </a:bodyPr>
          <a:lstStyle/>
          <a:p>
            <a:pPr marL="1588" indent="-1588"/>
            <a:r>
              <a:rPr lang="en-US" sz="1400" dirty="0">
                <a:solidFill>
                  <a:srgbClr val="000000"/>
                </a:solidFill>
                <a:latin typeface="Tahoma" pitchFamily="34" charset="0"/>
                <a:ea typeface="MS PGothic" pitchFamily="34" charset="-128"/>
              </a:rPr>
              <a:t>500</a:t>
            </a:r>
            <a:endParaRPr lang="en-US" sz="1400" baseline="-25000" dirty="0">
              <a:latin typeface="Tahoma" pitchFamily="34" charset="0"/>
              <a:ea typeface="MS PGothic" pitchFamily="34" charset="-128"/>
            </a:endParaRPr>
          </a:p>
        </p:txBody>
      </p:sp>
      <p:sp>
        <p:nvSpPr>
          <p:cNvPr id="1004648" name="Line 48"/>
          <p:cNvSpPr>
            <a:spLocks noChangeShapeType="1"/>
          </p:cNvSpPr>
          <p:nvPr/>
        </p:nvSpPr>
        <p:spPr bwMode="auto">
          <a:xfrm flipV="1">
            <a:off x="2217738" y="4672013"/>
            <a:ext cx="0" cy="112712"/>
          </a:xfrm>
          <a:prstGeom prst="line">
            <a:avLst/>
          </a:prstGeom>
          <a:noFill/>
          <a:ln w="7938">
            <a:solidFill>
              <a:srgbClr val="000000"/>
            </a:solidFill>
            <a:miter lim="800000"/>
            <a:headEnd/>
            <a:tailEnd/>
          </a:ln>
        </p:spPr>
        <p:txBody>
          <a:bodyPr/>
          <a:lstStyle/>
          <a:p>
            <a:endParaRPr lang="en-US" dirty="0"/>
          </a:p>
        </p:txBody>
      </p:sp>
      <p:sp>
        <p:nvSpPr>
          <p:cNvPr id="1004649" name="Rectangle 49"/>
          <p:cNvSpPr>
            <a:spLocks noChangeArrowheads="1"/>
          </p:cNvSpPr>
          <p:nvPr/>
        </p:nvSpPr>
        <p:spPr bwMode="auto">
          <a:xfrm>
            <a:off x="2060575" y="4819650"/>
            <a:ext cx="358775" cy="171450"/>
          </a:xfrm>
          <a:prstGeom prst="rect">
            <a:avLst/>
          </a:prstGeom>
          <a:noFill/>
          <a:ln w="9525">
            <a:noFill/>
            <a:miter lim="800000"/>
            <a:headEnd/>
            <a:tailEnd/>
          </a:ln>
        </p:spPr>
        <p:txBody>
          <a:bodyPr lIns="0" tIns="0" rIns="0" bIns="0">
            <a:spAutoFit/>
          </a:bodyPr>
          <a:lstStyle/>
          <a:p>
            <a:pPr marL="1588" indent="-1588"/>
            <a:r>
              <a:rPr lang="en-US" sz="1400" dirty="0">
                <a:solidFill>
                  <a:srgbClr val="000000"/>
                </a:solidFill>
                <a:latin typeface="Tahoma" pitchFamily="34" charset="0"/>
                <a:ea typeface="MS PGothic" pitchFamily="34" charset="-128"/>
              </a:rPr>
              <a:t>750</a:t>
            </a:r>
            <a:endParaRPr lang="en-US" sz="1400" baseline="-25000" dirty="0">
              <a:latin typeface="Tahoma" pitchFamily="34" charset="0"/>
              <a:ea typeface="MS PGothic" pitchFamily="34" charset="-128"/>
            </a:endParaRPr>
          </a:p>
        </p:txBody>
      </p:sp>
      <p:sp>
        <p:nvSpPr>
          <p:cNvPr id="1004650" name="Oval 50"/>
          <p:cNvSpPr>
            <a:spLocks noChangeArrowheads="1"/>
          </p:cNvSpPr>
          <p:nvPr/>
        </p:nvSpPr>
        <p:spPr bwMode="auto">
          <a:xfrm>
            <a:off x="1282700" y="2695575"/>
            <a:ext cx="77788" cy="93663"/>
          </a:xfrm>
          <a:prstGeom prst="ellipse">
            <a:avLst/>
          </a:prstGeom>
          <a:solidFill>
            <a:srgbClr val="000000"/>
          </a:solidFill>
          <a:ln w="9525">
            <a:noFill/>
            <a:round/>
            <a:headEnd/>
            <a:tailEnd/>
          </a:ln>
        </p:spPr>
        <p:txBody>
          <a:bodyPr/>
          <a:lstStyle/>
          <a:p>
            <a:endParaRPr lang="en-US" sz="2000" baseline="-25000" dirty="0">
              <a:latin typeface="Tahoma" pitchFamily="34" charset="0"/>
              <a:ea typeface="MS PGothic" pitchFamily="34" charset="-128"/>
            </a:endParaRPr>
          </a:p>
        </p:txBody>
      </p:sp>
      <p:sp>
        <p:nvSpPr>
          <p:cNvPr id="1004651" name="Rectangle 51"/>
          <p:cNvSpPr>
            <a:spLocks noChangeArrowheads="1"/>
          </p:cNvSpPr>
          <p:nvPr/>
        </p:nvSpPr>
        <p:spPr bwMode="auto">
          <a:xfrm>
            <a:off x="2543175" y="4525963"/>
            <a:ext cx="299762" cy="184666"/>
          </a:xfrm>
          <a:prstGeom prst="rect">
            <a:avLst/>
          </a:prstGeom>
          <a:noFill/>
          <a:ln w="9525">
            <a:noFill/>
            <a:miter lim="800000"/>
            <a:headEnd/>
            <a:tailEnd/>
          </a:ln>
        </p:spPr>
        <p:txBody>
          <a:bodyPr wrap="none" lIns="0" tIns="0" rIns="0" bIns="0">
            <a:spAutoFit/>
          </a:bodyPr>
          <a:lstStyle/>
          <a:p>
            <a:pPr marL="1588" indent="-1588"/>
            <a:r>
              <a:rPr lang="en-US" sz="1200" i="1" dirty="0">
                <a:solidFill>
                  <a:srgbClr val="000000"/>
                </a:solidFill>
                <a:latin typeface="Myriad Roman" charset="0"/>
                <a:ea typeface="MS PGothic" pitchFamily="34" charset="-128"/>
              </a:rPr>
              <a:t>PPF</a:t>
            </a:r>
            <a:endParaRPr lang="en-US" sz="2000" i="1" baseline="-25000" dirty="0">
              <a:latin typeface="Tahoma" pitchFamily="34" charset="0"/>
              <a:ea typeface="MS PGothic" pitchFamily="34" charset="-128"/>
            </a:endParaRPr>
          </a:p>
        </p:txBody>
      </p:sp>
      <p:sp>
        <p:nvSpPr>
          <p:cNvPr id="1004652" name="Rectangle 52"/>
          <p:cNvSpPr>
            <a:spLocks noChangeArrowheads="1"/>
          </p:cNvSpPr>
          <p:nvPr/>
        </p:nvSpPr>
        <p:spPr bwMode="auto">
          <a:xfrm>
            <a:off x="2767013" y="4629150"/>
            <a:ext cx="65087" cy="87313"/>
          </a:xfrm>
          <a:prstGeom prst="rect">
            <a:avLst/>
          </a:prstGeom>
          <a:noFill/>
          <a:ln w="9525">
            <a:noFill/>
            <a:miter lim="800000"/>
            <a:headEnd/>
            <a:tailEnd/>
          </a:ln>
        </p:spPr>
        <p:txBody>
          <a:bodyPr wrap="none" lIns="0" tIns="0" rIns="0" bIns="0">
            <a:spAutoFit/>
          </a:bodyPr>
          <a:lstStyle/>
          <a:p>
            <a:pPr marL="1588" indent="-1588"/>
            <a:r>
              <a:rPr lang="en-US" sz="700" dirty="0">
                <a:solidFill>
                  <a:srgbClr val="000000"/>
                </a:solidFill>
                <a:latin typeface="Myriad Roman" charset="0"/>
                <a:ea typeface="MS PGothic" pitchFamily="34" charset="-128"/>
              </a:rPr>
              <a:t>U</a:t>
            </a:r>
            <a:endParaRPr lang="en-US" sz="2000" baseline="-25000" dirty="0">
              <a:latin typeface="Tahoma" pitchFamily="34" charset="0"/>
              <a:ea typeface="MS PGothic" pitchFamily="34" charset="-128"/>
            </a:endParaRPr>
          </a:p>
        </p:txBody>
      </p:sp>
      <p:sp>
        <p:nvSpPr>
          <p:cNvPr id="1004653" name="Rectangle 53"/>
          <p:cNvSpPr>
            <a:spLocks noChangeArrowheads="1"/>
          </p:cNvSpPr>
          <p:nvPr/>
        </p:nvSpPr>
        <p:spPr bwMode="auto">
          <a:xfrm>
            <a:off x="2834240" y="4642402"/>
            <a:ext cx="60325" cy="87313"/>
          </a:xfrm>
          <a:prstGeom prst="rect">
            <a:avLst/>
          </a:prstGeom>
          <a:noFill/>
          <a:ln w="9525">
            <a:noFill/>
            <a:miter lim="800000"/>
            <a:headEnd/>
            <a:tailEnd/>
          </a:ln>
        </p:spPr>
        <p:txBody>
          <a:bodyPr wrap="none" lIns="0" tIns="0" rIns="0" bIns="0">
            <a:spAutoFit/>
          </a:bodyPr>
          <a:lstStyle/>
          <a:p>
            <a:pPr marL="1588" indent="-1588"/>
            <a:r>
              <a:rPr lang="en-US" sz="700" dirty="0">
                <a:solidFill>
                  <a:srgbClr val="000000"/>
                </a:solidFill>
                <a:latin typeface="Myriad Roman" charset="0"/>
                <a:ea typeface="MS PGothic" pitchFamily="34" charset="-128"/>
              </a:rPr>
              <a:t>S</a:t>
            </a:r>
            <a:endParaRPr lang="en-US" sz="2000" baseline="-25000" dirty="0">
              <a:latin typeface="Tahoma" pitchFamily="34" charset="0"/>
              <a:ea typeface="MS PGothic" pitchFamily="34" charset="-128"/>
            </a:endParaRPr>
          </a:p>
        </p:txBody>
      </p:sp>
      <p:sp>
        <p:nvSpPr>
          <p:cNvPr id="1004654" name="Rectangle 54"/>
          <p:cNvSpPr>
            <a:spLocks noChangeArrowheads="1"/>
          </p:cNvSpPr>
          <p:nvPr/>
        </p:nvSpPr>
        <p:spPr bwMode="auto">
          <a:xfrm>
            <a:off x="1958975" y="3519488"/>
            <a:ext cx="110608" cy="184666"/>
          </a:xfrm>
          <a:prstGeom prst="rect">
            <a:avLst/>
          </a:prstGeom>
          <a:noFill/>
          <a:ln w="9525">
            <a:noFill/>
            <a:miter lim="800000"/>
            <a:headEnd/>
            <a:tailEnd/>
          </a:ln>
        </p:spPr>
        <p:txBody>
          <a:bodyPr wrap="none" lIns="0" tIns="0" rIns="0" bIns="0">
            <a:spAutoFit/>
          </a:bodyPr>
          <a:lstStyle/>
          <a:p>
            <a:pPr marL="1588" indent="-1588"/>
            <a:r>
              <a:rPr lang="en-US" sz="1200" i="1" dirty="0">
                <a:solidFill>
                  <a:srgbClr val="000000"/>
                </a:solidFill>
                <a:latin typeface="Myriad Roman" charset="0"/>
                <a:ea typeface="MS PGothic" pitchFamily="34" charset="-128"/>
              </a:rPr>
              <a:t>C</a:t>
            </a:r>
            <a:endParaRPr lang="en-US" sz="2000" i="1" baseline="-25000" dirty="0">
              <a:latin typeface="Tahoma" pitchFamily="34" charset="0"/>
              <a:ea typeface="MS PGothic" pitchFamily="34" charset="-128"/>
            </a:endParaRPr>
          </a:p>
        </p:txBody>
      </p:sp>
      <p:sp>
        <p:nvSpPr>
          <p:cNvPr id="1004655" name="Rectangle 56"/>
          <p:cNvSpPr>
            <a:spLocks noChangeArrowheads="1"/>
          </p:cNvSpPr>
          <p:nvPr/>
        </p:nvSpPr>
        <p:spPr bwMode="auto">
          <a:xfrm>
            <a:off x="2060575" y="3622675"/>
            <a:ext cx="185948" cy="184666"/>
          </a:xfrm>
          <a:prstGeom prst="rect">
            <a:avLst/>
          </a:prstGeom>
          <a:noFill/>
          <a:ln w="9525">
            <a:noFill/>
            <a:miter lim="800000"/>
            <a:headEnd/>
            <a:tailEnd/>
          </a:ln>
        </p:spPr>
        <p:txBody>
          <a:bodyPr wrap="none" lIns="0" tIns="0" rIns="0" bIns="0">
            <a:spAutoFit/>
          </a:bodyPr>
          <a:lstStyle/>
          <a:p>
            <a:pPr marL="1588" indent="-1588"/>
            <a:r>
              <a:rPr lang="en-US" sz="1200" i="1" dirty="0">
                <a:solidFill>
                  <a:srgbClr val="000000"/>
                </a:solidFill>
                <a:latin typeface="Tahoma" pitchFamily="34" charset="0"/>
                <a:ea typeface="MS PGothic" pitchFamily="34" charset="-128"/>
              </a:rPr>
              <a:t>US</a:t>
            </a:r>
            <a:endParaRPr lang="en-US" sz="1200" i="1" baseline="-25000" dirty="0">
              <a:latin typeface="Tahoma" pitchFamily="34" charset="0"/>
              <a:ea typeface="MS PGothic" pitchFamily="34" charset="-128"/>
            </a:endParaRPr>
          </a:p>
        </p:txBody>
      </p:sp>
      <p:sp>
        <p:nvSpPr>
          <p:cNvPr id="1004656" name="Rectangle 57"/>
          <p:cNvSpPr>
            <a:spLocks noChangeArrowheads="1"/>
          </p:cNvSpPr>
          <p:nvPr/>
        </p:nvSpPr>
        <p:spPr bwMode="auto">
          <a:xfrm>
            <a:off x="1343025" y="2466975"/>
            <a:ext cx="109004" cy="184666"/>
          </a:xfrm>
          <a:prstGeom prst="rect">
            <a:avLst/>
          </a:prstGeom>
          <a:noFill/>
          <a:ln w="9525">
            <a:noFill/>
            <a:miter lim="800000"/>
            <a:headEnd/>
            <a:tailEnd/>
          </a:ln>
        </p:spPr>
        <p:txBody>
          <a:bodyPr wrap="none" lIns="0" tIns="0" rIns="0" bIns="0">
            <a:spAutoFit/>
          </a:bodyPr>
          <a:lstStyle/>
          <a:p>
            <a:pPr marL="1588" indent="-1588"/>
            <a:r>
              <a:rPr lang="en-US" sz="1200" i="1" dirty="0">
                <a:solidFill>
                  <a:srgbClr val="000000"/>
                </a:solidFill>
                <a:latin typeface="Tahoma" pitchFamily="34" charset="0"/>
                <a:ea typeface="MS PGothic" pitchFamily="34" charset="-128"/>
              </a:rPr>
              <a:t>Q</a:t>
            </a:r>
            <a:endParaRPr lang="en-US" sz="1200" i="1" baseline="-25000" dirty="0">
              <a:latin typeface="Tahoma" pitchFamily="34" charset="0"/>
              <a:ea typeface="MS PGothic" pitchFamily="34" charset="-128"/>
            </a:endParaRPr>
          </a:p>
        </p:txBody>
      </p:sp>
      <p:sp>
        <p:nvSpPr>
          <p:cNvPr id="1004657" name="Rectangle 59"/>
          <p:cNvSpPr>
            <a:spLocks noChangeArrowheads="1"/>
          </p:cNvSpPr>
          <p:nvPr/>
        </p:nvSpPr>
        <p:spPr bwMode="auto">
          <a:xfrm>
            <a:off x="1423988" y="2563813"/>
            <a:ext cx="234038" cy="184666"/>
          </a:xfrm>
          <a:prstGeom prst="rect">
            <a:avLst/>
          </a:prstGeom>
          <a:noFill/>
          <a:ln w="9525">
            <a:noFill/>
            <a:miter lim="800000"/>
            <a:headEnd/>
            <a:tailEnd/>
          </a:ln>
        </p:spPr>
        <p:txBody>
          <a:bodyPr wrap="none" lIns="0" tIns="0" rIns="0" bIns="0">
            <a:spAutoFit/>
          </a:bodyPr>
          <a:lstStyle/>
          <a:p>
            <a:pPr marL="1588" indent="-1588"/>
            <a:r>
              <a:rPr lang="en-US" sz="1200" i="1" dirty="0">
                <a:solidFill>
                  <a:srgbClr val="000000"/>
                </a:solidFill>
                <a:latin typeface="Tahoma" pitchFamily="34" charset="0"/>
                <a:ea typeface="MS PGothic" pitchFamily="34" charset="-128"/>
              </a:rPr>
              <a:t> US</a:t>
            </a:r>
            <a:endParaRPr lang="en-US" sz="1200" i="1" baseline="-25000" dirty="0">
              <a:latin typeface="Tahoma" pitchFamily="34" charset="0"/>
              <a:ea typeface="MS PGothic" pitchFamily="34" charset="-128"/>
            </a:endParaRPr>
          </a:p>
        </p:txBody>
      </p:sp>
      <p:sp>
        <p:nvSpPr>
          <p:cNvPr id="1004658" name="Line 60"/>
          <p:cNvSpPr>
            <a:spLocks noChangeShapeType="1"/>
          </p:cNvSpPr>
          <p:nvPr/>
        </p:nvSpPr>
        <p:spPr bwMode="auto">
          <a:xfrm>
            <a:off x="5300663" y="3760788"/>
            <a:ext cx="2401887" cy="1023937"/>
          </a:xfrm>
          <a:prstGeom prst="line">
            <a:avLst/>
          </a:prstGeom>
          <a:noFill/>
          <a:ln w="30163">
            <a:solidFill>
              <a:srgbClr val="0076A3"/>
            </a:solidFill>
            <a:miter lim="800000"/>
            <a:headEnd/>
            <a:tailEnd/>
          </a:ln>
        </p:spPr>
        <p:txBody>
          <a:bodyPr/>
          <a:lstStyle/>
          <a:p>
            <a:endParaRPr lang="en-US" dirty="0"/>
          </a:p>
        </p:txBody>
      </p:sp>
      <p:sp>
        <p:nvSpPr>
          <p:cNvPr id="1004659" name="Rectangle 61"/>
          <p:cNvSpPr>
            <a:spLocks noChangeArrowheads="1"/>
          </p:cNvSpPr>
          <p:nvPr/>
        </p:nvSpPr>
        <p:spPr bwMode="auto">
          <a:xfrm>
            <a:off x="5168900" y="4819650"/>
            <a:ext cx="98425" cy="171450"/>
          </a:xfrm>
          <a:prstGeom prst="rect">
            <a:avLst/>
          </a:prstGeom>
          <a:noFill/>
          <a:ln w="9525">
            <a:noFill/>
            <a:miter lim="800000"/>
            <a:headEnd/>
            <a:tailEnd/>
          </a:ln>
        </p:spPr>
        <p:txBody>
          <a:bodyPr wrap="none" lIns="0" tIns="0" rIns="0" bIns="0">
            <a:spAutoFit/>
          </a:bodyPr>
          <a:lstStyle/>
          <a:p>
            <a:pPr marL="1588" indent="-1588"/>
            <a:r>
              <a:rPr lang="en-US" sz="1400" dirty="0">
                <a:solidFill>
                  <a:srgbClr val="000000"/>
                </a:solidFill>
                <a:latin typeface="Tahoma" pitchFamily="34" charset="0"/>
                <a:ea typeface="MS PGothic" pitchFamily="34" charset="-128"/>
              </a:rPr>
              <a:t>0</a:t>
            </a:r>
            <a:endParaRPr lang="en-US" sz="1400" baseline="-25000" dirty="0">
              <a:latin typeface="Tahoma" pitchFamily="34" charset="0"/>
              <a:ea typeface="MS PGothic" pitchFamily="34" charset="-128"/>
            </a:endParaRPr>
          </a:p>
        </p:txBody>
      </p:sp>
      <p:sp>
        <p:nvSpPr>
          <p:cNvPr id="1004660" name="Rectangle 62"/>
          <p:cNvSpPr>
            <a:spLocks noChangeArrowheads="1"/>
          </p:cNvSpPr>
          <p:nvPr/>
        </p:nvSpPr>
        <p:spPr bwMode="auto">
          <a:xfrm>
            <a:off x="4768850" y="3622675"/>
            <a:ext cx="441325" cy="169863"/>
          </a:xfrm>
          <a:prstGeom prst="rect">
            <a:avLst/>
          </a:prstGeom>
          <a:noFill/>
          <a:ln w="9525">
            <a:noFill/>
            <a:miter lim="800000"/>
            <a:headEnd/>
            <a:tailEnd/>
          </a:ln>
        </p:spPr>
        <p:txBody>
          <a:bodyPr wrap="none" lIns="0" tIns="0" rIns="0" bIns="0">
            <a:spAutoFit/>
          </a:bodyPr>
          <a:lstStyle/>
          <a:p>
            <a:pPr marL="1588" indent="-1588"/>
            <a:r>
              <a:rPr lang="en-US" sz="1400" dirty="0">
                <a:solidFill>
                  <a:srgbClr val="000000"/>
                </a:solidFill>
                <a:latin typeface="Tahoma" pitchFamily="34" charset="0"/>
                <a:ea typeface="MS PGothic" pitchFamily="34" charset="-128"/>
              </a:rPr>
              <a:t>1,000</a:t>
            </a:r>
            <a:endParaRPr lang="en-US" sz="1400" baseline="-25000" dirty="0">
              <a:latin typeface="Tahoma" pitchFamily="34" charset="0"/>
              <a:ea typeface="MS PGothic" pitchFamily="34" charset="-128"/>
            </a:endParaRPr>
          </a:p>
        </p:txBody>
      </p:sp>
      <p:sp>
        <p:nvSpPr>
          <p:cNvPr id="1004661" name="Rectangle 63"/>
          <p:cNvSpPr>
            <a:spLocks noChangeArrowheads="1"/>
          </p:cNvSpPr>
          <p:nvPr/>
        </p:nvSpPr>
        <p:spPr bwMode="auto">
          <a:xfrm>
            <a:off x="4881563" y="4132263"/>
            <a:ext cx="290512" cy="169862"/>
          </a:xfrm>
          <a:prstGeom prst="rect">
            <a:avLst/>
          </a:prstGeom>
          <a:noFill/>
          <a:ln w="9525">
            <a:noFill/>
            <a:miter lim="800000"/>
            <a:headEnd/>
            <a:tailEnd/>
          </a:ln>
        </p:spPr>
        <p:txBody>
          <a:bodyPr wrap="none" lIns="0" tIns="0" rIns="0" bIns="0">
            <a:spAutoFit/>
          </a:bodyPr>
          <a:lstStyle/>
          <a:p>
            <a:pPr marL="1588" indent="-1588"/>
            <a:r>
              <a:rPr lang="en-US" sz="1400" dirty="0">
                <a:solidFill>
                  <a:srgbClr val="000000"/>
                </a:solidFill>
                <a:latin typeface="Tahoma" pitchFamily="34" charset="0"/>
                <a:ea typeface="MS PGothic" pitchFamily="34" charset="-128"/>
              </a:rPr>
              <a:t>500</a:t>
            </a:r>
            <a:endParaRPr lang="en-US" sz="1400" baseline="-25000" dirty="0">
              <a:latin typeface="Tahoma" pitchFamily="34" charset="0"/>
              <a:ea typeface="MS PGothic" pitchFamily="34" charset="-128"/>
            </a:endParaRPr>
          </a:p>
        </p:txBody>
      </p:sp>
      <p:sp>
        <p:nvSpPr>
          <p:cNvPr id="1004662" name="Rectangle 64"/>
          <p:cNvSpPr>
            <a:spLocks noChangeArrowheads="1"/>
          </p:cNvSpPr>
          <p:nvPr/>
        </p:nvSpPr>
        <p:spPr bwMode="auto">
          <a:xfrm>
            <a:off x="4881563" y="3876675"/>
            <a:ext cx="290512" cy="169863"/>
          </a:xfrm>
          <a:prstGeom prst="rect">
            <a:avLst/>
          </a:prstGeom>
          <a:noFill/>
          <a:ln w="9525">
            <a:noFill/>
            <a:miter lim="800000"/>
            <a:headEnd/>
            <a:tailEnd/>
          </a:ln>
        </p:spPr>
        <p:txBody>
          <a:bodyPr wrap="none" lIns="0" tIns="0" rIns="0" bIns="0">
            <a:spAutoFit/>
          </a:bodyPr>
          <a:lstStyle/>
          <a:p>
            <a:pPr marL="1588" indent="-1588"/>
            <a:r>
              <a:rPr lang="en-US" sz="1400" dirty="0">
                <a:solidFill>
                  <a:srgbClr val="000000"/>
                </a:solidFill>
                <a:latin typeface="Tahoma" pitchFamily="34" charset="0"/>
                <a:ea typeface="MS PGothic" pitchFamily="34" charset="-128"/>
              </a:rPr>
              <a:t>750</a:t>
            </a:r>
            <a:endParaRPr lang="en-US" sz="1400" baseline="-25000" dirty="0">
              <a:latin typeface="Tahoma" pitchFamily="34" charset="0"/>
              <a:ea typeface="MS PGothic" pitchFamily="34" charset="-128"/>
            </a:endParaRPr>
          </a:p>
        </p:txBody>
      </p:sp>
      <p:sp>
        <p:nvSpPr>
          <p:cNvPr id="1004663" name="Rectangle 65"/>
          <p:cNvSpPr>
            <a:spLocks noChangeArrowheads="1"/>
          </p:cNvSpPr>
          <p:nvPr/>
        </p:nvSpPr>
        <p:spPr bwMode="auto">
          <a:xfrm>
            <a:off x="6516216" y="5164138"/>
            <a:ext cx="2548968" cy="215444"/>
          </a:xfrm>
          <a:prstGeom prst="rect">
            <a:avLst/>
          </a:prstGeom>
          <a:noFill/>
          <a:ln w="9525">
            <a:noFill/>
            <a:miter lim="800000"/>
            <a:headEnd/>
            <a:tailEnd/>
          </a:ln>
        </p:spPr>
        <p:txBody>
          <a:bodyPr wrap="none" lIns="0" tIns="0" rIns="0" bIns="0">
            <a:spAutoFit/>
          </a:bodyPr>
          <a:lstStyle/>
          <a:p>
            <a:pPr marL="1588" indent="-1588" algn="ctr"/>
            <a:r>
              <a:rPr lang="en-US" sz="1400" dirty="0">
                <a:solidFill>
                  <a:srgbClr val="000000"/>
                </a:solidFill>
                <a:latin typeface="Tahoma" pitchFamily="34" charset="0"/>
                <a:ea typeface="MS PGothic" pitchFamily="34" charset="-128"/>
              </a:rPr>
              <a:t>Quantity of auto parts (bundles)</a:t>
            </a:r>
            <a:endParaRPr lang="en-US" sz="1400" baseline="-25000" dirty="0">
              <a:latin typeface="Tahoma" pitchFamily="34" charset="0"/>
              <a:ea typeface="MS PGothic" pitchFamily="34" charset="-128"/>
            </a:endParaRPr>
          </a:p>
        </p:txBody>
      </p:sp>
      <p:sp>
        <p:nvSpPr>
          <p:cNvPr id="1004664" name="Rectangle 74"/>
          <p:cNvSpPr>
            <a:spLocks noChangeArrowheads="1"/>
          </p:cNvSpPr>
          <p:nvPr/>
        </p:nvSpPr>
        <p:spPr bwMode="auto">
          <a:xfrm>
            <a:off x="2692400" y="5164138"/>
            <a:ext cx="2548968" cy="215444"/>
          </a:xfrm>
          <a:prstGeom prst="rect">
            <a:avLst/>
          </a:prstGeom>
          <a:noFill/>
          <a:ln w="9525">
            <a:noFill/>
            <a:miter lim="800000"/>
            <a:headEnd/>
            <a:tailEnd/>
          </a:ln>
        </p:spPr>
        <p:txBody>
          <a:bodyPr wrap="none" lIns="0" tIns="0" rIns="0" bIns="0">
            <a:spAutoFit/>
          </a:bodyPr>
          <a:lstStyle/>
          <a:p>
            <a:pPr marL="1588" indent="-1588" algn="ctr"/>
            <a:r>
              <a:rPr lang="en-US" sz="1400" dirty="0">
                <a:solidFill>
                  <a:srgbClr val="000000"/>
                </a:solidFill>
                <a:latin typeface="Tahoma" pitchFamily="34" charset="0"/>
                <a:ea typeface="MS PGothic" pitchFamily="34" charset="-128"/>
              </a:rPr>
              <a:t>Quantity of auto parts (bundles)</a:t>
            </a:r>
            <a:endParaRPr lang="en-US" sz="1400" baseline="-25000" dirty="0">
              <a:latin typeface="Tahoma" pitchFamily="34" charset="0"/>
              <a:ea typeface="MS PGothic" pitchFamily="34" charset="-128"/>
            </a:endParaRPr>
          </a:p>
        </p:txBody>
      </p:sp>
      <p:sp>
        <p:nvSpPr>
          <p:cNvPr id="1004665" name="Line 96"/>
          <p:cNvSpPr>
            <a:spLocks noChangeShapeType="1"/>
          </p:cNvSpPr>
          <p:nvPr/>
        </p:nvSpPr>
        <p:spPr bwMode="auto">
          <a:xfrm flipV="1">
            <a:off x="6507163" y="4672013"/>
            <a:ext cx="0" cy="112712"/>
          </a:xfrm>
          <a:prstGeom prst="line">
            <a:avLst/>
          </a:prstGeom>
          <a:noFill/>
          <a:ln w="7938">
            <a:solidFill>
              <a:srgbClr val="000000"/>
            </a:solidFill>
            <a:miter lim="800000"/>
            <a:headEnd/>
            <a:tailEnd/>
          </a:ln>
        </p:spPr>
        <p:txBody>
          <a:bodyPr/>
          <a:lstStyle/>
          <a:p>
            <a:endParaRPr lang="en-US" dirty="0"/>
          </a:p>
        </p:txBody>
      </p:sp>
      <p:sp>
        <p:nvSpPr>
          <p:cNvPr id="1004666" name="Rectangle 97"/>
          <p:cNvSpPr>
            <a:spLocks noChangeArrowheads="1"/>
          </p:cNvSpPr>
          <p:nvPr/>
        </p:nvSpPr>
        <p:spPr bwMode="auto">
          <a:xfrm>
            <a:off x="7543800" y="4819650"/>
            <a:ext cx="441325" cy="169863"/>
          </a:xfrm>
          <a:prstGeom prst="rect">
            <a:avLst/>
          </a:prstGeom>
          <a:noFill/>
          <a:ln w="9525">
            <a:noFill/>
            <a:miter lim="800000"/>
            <a:headEnd/>
            <a:tailEnd/>
          </a:ln>
        </p:spPr>
        <p:txBody>
          <a:bodyPr wrap="none" lIns="0" tIns="0" rIns="0" bIns="0">
            <a:spAutoFit/>
          </a:bodyPr>
          <a:lstStyle/>
          <a:p>
            <a:pPr marL="1588" indent="-1588"/>
            <a:r>
              <a:rPr lang="en-US" sz="1400" dirty="0">
                <a:solidFill>
                  <a:srgbClr val="000000"/>
                </a:solidFill>
                <a:latin typeface="Tahoma" pitchFamily="34" charset="0"/>
                <a:ea typeface="MS PGothic" pitchFamily="34" charset="-128"/>
              </a:rPr>
              <a:t>2,000</a:t>
            </a:r>
            <a:endParaRPr lang="en-US" sz="1400" baseline="-25000" dirty="0">
              <a:latin typeface="Tahoma" pitchFamily="34" charset="0"/>
              <a:ea typeface="MS PGothic" pitchFamily="34" charset="-128"/>
            </a:endParaRPr>
          </a:p>
        </p:txBody>
      </p:sp>
      <p:sp>
        <p:nvSpPr>
          <p:cNvPr id="1004667" name="Rectangle 98"/>
          <p:cNvSpPr>
            <a:spLocks noChangeArrowheads="1"/>
          </p:cNvSpPr>
          <p:nvPr/>
        </p:nvSpPr>
        <p:spPr bwMode="auto">
          <a:xfrm>
            <a:off x="6122988" y="4819650"/>
            <a:ext cx="639762" cy="171450"/>
          </a:xfrm>
          <a:prstGeom prst="rect">
            <a:avLst/>
          </a:prstGeom>
          <a:noFill/>
          <a:ln w="9525">
            <a:noFill/>
            <a:miter lim="800000"/>
            <a:headEnd/>
            <a:tailEnd/>
          </a:ln>
        </p:spPr>
        <p:txBody>
          <a:bodyPr lIns="0" tIns="0" rIns="0" bIns="0">
            <a:spAutoFit/>
          </a:bodyPr>
          <a:lstStyle/>
          <a:p>
            <a:pPr marL="1588" indent="-1588"/>
            <a:r>
              <a:rPr lang="en-US" sz="1400" dirty="0">
                <a:solidFill>
                  <a:srgbClr val="000000"/>
                </a:solidFill>
                <a:latin typeface="Tahoma" pitchFamily="34" charset="0"/>
                <a:ea typeface="MS PGothic" pitchFamily="34" charset="-128"/>
              </a:rPr>
              <a:t>1,000</a:t>
            </a:r>
            <a:endParaRPr lang="en-US" sz="1400" baseline="-25000" dirty="0">
              <a:latin typeface="Tahoma" pitchFamily="34" charset="0"/>
              <a:ea typeface="MS PGothic" pitchFamily="34" charset="-128"/>
            </a:endParaRPr>
          </a:p>
        </p:txBody>
      </p:sp>
      <p:sp>
        <p:nvSpPr>
          <p:cNvPr id="1004668" name="Line 99"/>
          <p:cNvSpPr>
            <a:spLocks noChangeShapeType="1"/>
          </p:cNvSpPr>
          <p:nvPr/>
        </p:nvSpPr>
        <p:spPr bwMode="auto">
          <a:xfrm flipV="1">
            <a:off x="6805613" y="4672013"/>
            <a:ext cx="0" cy="112712"/>
          </a:xfrm>
          <a:prstGeom prst="line">
            <a:avLst/>
          </a:prstGeom>
          <a:noFill/>
          <a:ln w="7938">
            <a:solidFill>
              <a:srgbClr val="000000"/>
            </a:solidFill>
            <a:miter lim="800000"/>
            <a:headEnd/>
            <a:tailEnd/>
          </a:ln>
        </p:spPr>
        <p:txBody>
          <a:bodyPr/>
          <a:lstStyle/>
          <a:p>
            <a:endParaRPr lang="en-US" dirty="0"/>
          </a:p>
        </p:txBody>
      </p:sp>
      <p:sp>
        <p:nvSpPr>
          <p:cNvPr id="1004669" name="Rectangle 100"/>
          <p:cNvSpPr>
            <a:spLocks noChangeArrowheads="1"/>
          </p:cNvSpPr>
          <p:nvPr/>
        </p:nvSpPr>
        <p:spPr bwMode="auto">
          <a:xfrm>
            <a:off x="6694488" y="4819650"/>
            <a:ext cx="441325" cy="169863"/>
          </a:xfrm>
          <a:prstGeom prst="rect">
            <a:avLst/>
          </a:prstGeom>
          <a:noFill/>
          <a:ln w="9525">
            <a:noFill/>
            <a:miter lim="800000"/>
            <a:headEnd/>
            <a:tailEnd/>
          </a:ln>
        </p:spPr>
        <p:txBody>
          <a:bodyPr wrap="none" lIns="0" tIns="0" rIns="0" bIns="0">
            <a:spAutoFit/>
          </a:bodyPr>
          <a:lstStyle/>
          <a:p>
            <a:pPr marL="1588" indent="-1588"/>
            <a:r>
              <a:rPr lang="en-US" sz="1400" dirty="0">
                <a:solidFill>
                  <a:srgbClr val="000000"/>
                </a:solidFill>
                <a:latin typeface="Tahoma" pitchFamily="34" charset="0"/>
                <a:ea typeface="MS PGothic" pitchFamily="34" charset="-128"/>
              </a:rPr>
              <a:t>1,250</a:t>
            </a:r>
            <a:endParaRPr lang="en-US" sz="1400" baseline="-25000" dirty="0">
              <a:latin typeface="Tahoma" pitchFamily="34" charset="0"/>
              <a:ea typeface="MS PGothic" pitchFamily="34" charset="-128"/>
            </a:endParaRPr>
          </a:p>
        </p:txBody>
      </p:sp>
      <p:sp>
        <p:nvSpPr>
          <p:cNvPr id="1004670" name="Freeform 101"/>
          <p:cNvSpPr>
            <a:spLocks/>
          </p:cNvSpPr>
          <p:nvPr/>
        </p:nvSpPr>
        <p:spPr bwMode="auto">
          <a:xfrm>
            <a:off x="5308600" y="2111375"/>
            <a:ext cx="2857500" cy="2673350"/>
          </a:xfrm>
          <a:custGeom>
            <a:avLst/>
            <a:gdLst>
              <a:gd name="T0" fmla="*/ 1722 w 1722"/>
              <a:gd name="T1" fmla="*/ 1332 h 1332"/>
              <a:gd name="T2" fmla="*/ 0 w 1722"/>
              <a:gd name="T3" fmla="*/ 1332 h 1332"/>
              <a:gd name="T4" fmla="*/ 0 w 1722"/>
              <a:gd name="T5" fmla="*/ 0 h 1332"/>
              <a:gd name="T6" fmla="*/ 0 60000 65536"/>
              <a:gd name="T7" fmla="*/ 0 60000 65536"/>
              <a:gd name="T8" fmla="*/ 0 60000 65536"/>
              <a:gd name="T9" fmla="*/ 0 w 1722"/>
              <a:gd name="T10" fmla="*/ 0 h 1332"/>
              <a:gd name="T11" fmla="*/ 1722 w 1722"/>
              <a:gd name="T12" fmla="*/ 1332 h 1332"/>
            </a:gdLst>
            <a:ahLst/>
            <a:cxnLst>
              <a:cxn ang="T6">
                <a:pos x="T0" y="T1"/>
              </a:cxn>
              <a:cxn ang="T7">
                <a:pos x="T2" y="T3"/>
              </a:cxn>
              <a:cxn ang="T8">
                <a:pos x="T4" y="T5"/>
              </a:cxn>
            </a:cxnLst>
            <a:rect l="T9" t="T10" r="T11" b="T12"/>
            <a:pathLst>
              <a:path w="1722" h="1332">
                <a:moveTo>
                  <a:pt x="1722" y="1332"/>
                </a:moveTo>
                <a:lnTo>
                  <a:pt x="0" y="1332"/>
                </a:lnTo>
                <a:lnTo>
                  <a:pt x="0" y="0"/>
                </a:lnTo>
              </a:path>
            </a:pathLst>
          </a:custGeom>
          <a:noFill/>
          <a:ln w="7938">
            <a:solidFill>
              <a:srgbClr val="000000"/>
            </a:solidFill>
            <a:miter lim="800000"/>
            <a:headEnd/>
            <a:tailEnd/>
          </a:ln>
        </p:spPr>
        <p:txBody>
          <a:bodyPr/>
          <a:lstStyle/>
          <a:p>
            <a:endParaRPr lang="en-US" sz="2000" baseline="-25000" dirty="0">
              <a:latin typeface="Tahoma" pitchFamily="34" charset="0"/>
              <a:ea typeface="MS PGothic" pitchFamily="34" charset="-128"/>
            </a:endParaRPr>
          </a:p>
        </p:txBody>
      </p:sp>
      <p:sp>
        <p:nvSpPr>
          <p:cNvPr id="1004671" name="Oval 102"/>
          <p:cNvSpPr>
            <a:spLocks noChangeArrowheads="1"/>
          </p:cNvSpPr>
          <p:nvPr/>
        </p:nvSpPr>
        <p:spPr bwMode="auto">
          <a:xfrm>
            <a:off x="6469063" y="4225925"/>
            <a:ext cx="77787" cy="95250"/>
          </a:xfrm>
          <a:prstGeom prst="ellipse">
            <a:avLst/>
          </a:prstGeom>
          <a:solidFill>
            <a:srgbClr val="000000"/>
          </a:solidFill>
          <a:ln w="9525">
            <a:noFill/>
            <a:round/>
            <a:headEnd/>
            <a:tailEnd/>
          </a:ln>
        </p:spPr>
        <p:txBody>
          <a:bodyPr/>
          <a:lstStyle/>
          <a:p>
            <a:endParaRPr lang="en-US" sz="2000" baseline="-25000" dirty="0">
              <a:latin typeface="Tahoma" pitchFamily="34" charset="0"/>
              <a:ea typeface="MS PGothic" pitchFamily="34" charset="-128"/>
            </a:endParaRPr>
          </a:p>
        </p:txBody>
      </p:sp>
      <p:sp>
        <p:nvSpPr>
          <p:cNvPr id="1004672" name="Oval 103"/>
          <p:cNvSpPr>
            <a:spLocks noChangeArrowheads="1"/>
          </p:cNvSpPr>
          <p:nvPr/>
        </p:nvSpPr>
        <p:spPr bwMode="auto">
          <a:xfrm>
            <a:off x="7662863" y="4738688"/>
            <a:ext cx="77787" cy="93662"/>
          </a:xfrm>
          <a:prstGeom prst="ellipse">
            <a:avLst/>
          </a:prstGeom>
          <a:solidFill>
            <a:srgbClr val="000000"/>
          </a:solidFill>
          <a:ln w="9525">
            <a:noFill/>
            <a:round/>
            <a:headEnd/>
            <a:tailEnd/>
          </a:ln>
        </p:spPr>
        <p:txBody>
          <a:bodyPr/>
          <a:lstStyle/>
          <a:p>
            <a:endParaRPr lang="en-US" sz="1400" baseline="-25000" dirty="0">
              <a:latin typeface="Tahoma" pitchFamily="34" charset="0"/>
              <a:ea typeface="MS PGothic" pitchFamily="34" charset="-128"/>
            </a:endParaRPr>
          </a:p>
        </p:txBody>
      </p:sp>
      <p:sp>
        <p:nvSpPr>
          <p:cNvPr id="1004673" name="Oval 104"/>
          <p:cNvSpPr>
            <a:spLocks noChangeArrowheads="1"/>
          </p:cNvSpPr>
          <p:nvPr/>
        </p:nvSpPr>
        <p:spPr bwMode="auto">
          <a:xfrm>
            <a:off x="6765925" y="3970338"/>
            <a:ext cx="79375" cy="93662"/>
          </a:xfrm>
          <a:prstGeom prst="ellipse">
            <a:avLst/>
          </a:prstGeom>
          <a:solidFill>
            <a:srgbClr val="000000"/>
          </a:solidFill>
          <a:ln w="9525">
            <a:noFill/>
            <a:round/>
            <a:headEnd/>
            <a:tailEnd/>
          </a:ln>
        </p:spPr>
        <p:txBody>
          <a:bodyPr/>
          <a:lstStyle/>
          <a:p>
            <a:endParaRPr lang="en-US" sz="2000" baseline="-25000" dirty="0">
              <a:latin typeface="Tahoma" pitchFamily="34" charset="0"/>
              <a:ea typeface="MS PGothic" pitchFamily="34" charset="-128"/>
            </a:endParaRPr>
          </a:p>
        </p:txBody>
      </p:sp>
      <p:sp>
        <p:nvSpPr>
          <p:cNvPr id="1004674" name="Rectangle 105"/>
          <p:cNvSpPr>
            <a:spLocks noChangeArrowheads="1"/>
          </p:cNvSpPr>
          <p:nvPr/>
        </p:nvSpPr>
        <p:spPr bwMode="auto">
          <a:xfrm>
            <a:off x="7712075" y="4521200"/>
            <a:ext cx="109004" cy="184666"/>
          </a:xfrm>
          <a:prstGeom prst="rect">
            <a:avLst/>
          </a:prstGeom>
          <a:noFill/>
          <a:ln w="9525">
            <a:noFill/>
            <a:miter lim="800000"/>
            <a:headEnd/>
            <a:tailEnd/>
          </a:ln>
        </p:spPr>
        <p:txBody>
          <a:bodyPr wrap="none" lIns="0" tIns="0" rIns="0" bIns="0">
            <a:spAutoFit/>
          </a:bodyPr>
          <a:lstStyle/>
          <a:p>
            <a:pPr marL="1588" indent="-1588"/>
            <a:r>
              <a:rPr lang="en-US" sz="1200" i="1" dirty="0">
                <a:solidFill>
                  <a:srgbClr val="000000"/>
                </a:solidFill>
                <a:latin typeface="Tahoma" pitchFamily="34" charset="0"/>
                <a:ea typeface="MS PGothic" pitchFamily="34" charset="-128"/>
              </a:rPr>
              <a:t>Q</a:t>
            </a:r>
            <a:endParaRPr lang="en-US" sz="1200" i="1" baseline="-25000" dirty="0">
              <a:latin typeface="Tahoma" pitchFamily="34" charset="0"/>
              <a:ea typeface="MS PGothic" pitchFamily="34" charset="-128"/>
            </a:endParaRPr>
          </a:p>
        </p:txBody>
      </p:sp>
      <p:sp>
        <p:nvSpPr>
          <p:cNvPr id="1004675" name="Rectangle 107"/>
          <p:cNvSpPr>
            <a:spLocks noChangeArrowheads="1"/>
          </p:cNvSpPr>
          <p:nvPr/>
        </p:nvSpPr>
        <p:spPr bwMode="auto">
          <a:xfrm>
            <a:off x="6542088" y="4027488"/>
            <a:ext cx="92974" cy="184666"/>
          </a:xfrm>
          <a:prstGeom prst="rect">
            <a:avLst/>
          </a:prstGeom>
          <a:noFill/>
          <a:ln w="9525">
            <a:noFill/>
            <a:miter lim="800000"/>
            <a:headEnd/>
            <a:tailEnd/>
          </a:ln>
        </p:spPr>
        <p:txBody>
          <a:bodyPr wrap="none" lIns="0" tIns="0" rIns="0" bIns="0">
            <a:spAutoFit/>
          </a:bodyPr>
          <a:lstStyle/>
          <a:p>
            <a:pPr marL="1588" indent="-1588"/>
            <a:r>
              <a:rPr lang="en-US" sz="1200" i="1" dirty="0">
                <a:solidFill>
                  <a:srgbClr val="000000"/>
                </a:solidFill>
                <a:latin typeface="Tahoma" pitchFamily="34" charset="0"/>
                <a:ea typeface="MS PGothic" pitchFamily="34" charset="-128"/>
              </a:rPr>
              <a:t>C</a:t>
            </a:r>
            <a:endParaRPr lang="en-US" sz="1200" i="1" baseline="-25000" dirty="0">
              <a:latin typeface="Tahoma" pitchFamily="34" charset="0"/>
              <a:ea typeface="MS PGothic" pitchFamily="34" charset="-128"/>
            </a:endParaRPr>
          </a:p>
        </p:txBody>
      </p:sp>
      <p:sp>
        <p:nvSpPr>
          <p:cNvPr id="1004676" name="Rectangle 109"/>
          <p:cNvSpPr>
            <a:spLocks noChangeArrowheads="1"/>
          </p:cNvSpPr>
          <p:nvPr/>
        </p:nvSpPr>
        <p:spPr bwMode="auto">
          <a:xfrm>
            <a:off x="6870700" y="3800475"/>
            <a:ext cx="125034" cy="184666"/>
          </a:xfrm>
          <a:prstGeom prst="rect">
            <a:avLst/>
          </a:prstGeom>
          <a:noFill/>
          <a:ln w="9525">
            <a:noFill/>
            <a:miter lim="800000"/>
            <a:headEnd/>
            <a:tailEnd/>
          </a:ln>
        </p:spPr>
        <p:txBody>
          <a:bodyPr wrap="none" lIns="0" tIns="0" rIns="0" bIns="0">
            <a:spAutoFit/>
          </a:bodyPr>
          <a:lstStyle/>
          <a:p>
            <a:pPr marL="1588" indent="-1588"/>
            <a:r>
              <a:rPr lang="en-US" sz="1200" i="1" dirty="0">
                <a:solidFill>
                  <a:srgbClr val="000000"/>
                </a:solidFill>
                <a:latin typeface="Tahoma" pitchFamily="34" charset="0"/>
                <a:ea typeface="MS PGothic" pitchFamily="34" charset="-128"/>
              </a:rPr>
              <a:t>C’</a:t>
            </a:r>
            <a:endParaRPr lang="en-US" sz="2000" i="1" baseline="-25000" dirty="0">
              <a:latin typeface="Tahoma" pitchFamily="34" charset="0"/>
              <a:ea typeface="MS PGothic" pitchFamily="34" charset="-128"/>
            </a:endParaRPr>
          </a:p>
        </p:txBody>
      </p:sp>
      <p:sp>
        <p:nvSpPr>
          <p:cNvPr id="1004677" name="Rectangle 110"/>
          <p:cNvSpPr>
            <a:spLocks noChangeArrowheads="1"/>
          </p:cNvSpPr>
          <p:nvPr/>
        </p:nvSpPr>
        <p:spPr bwMode="auto">
          <a:xfrm>
            <a:off x="6919913" y="3911600"/>
            <a:ext cx="91372" cy="184666"/>
          </a:xfrm>
          <a:prstGeom prst="rect">
            <a:avLst/>
          </a:prstGeom>
          <a:noFill/>
          <a:ln w="9525">
            <a:noFill/>
            <a:miter lim="800000"/>
            <a:headEnd/>
            <a:tailEnd/>
          </a:ln>
        </p:spPr>
        <p:txBody>
          <a:bodyPr wrap="none" lIns="0" tIns="0" rIns="0" bIns="0">
            <a:spAutoFit/>
          </a:bodyPr>
          <a:lstStyle/>
          <a:p>
            <a:pPr marL="1588" indent="-1588"/>
            <a:r>
              <a:rPr lang="en-US" sz="1200" i="1" dirty="0">
                <a:solidFill>
                  <a:srgbClr val="000000"/>
                </a:solidFill>
                <a:latin typeface="Tahoma" pitchFamily="34" charset="0"/>
                <a:ea typeface="MS PGothic" pitchFamily="34" charset="-128"/>
              </a:rPr>
              <a:t>V</a:t>
            </a:r>
            <a:endParaRPr lang="en-US" sz="1200" i="1" baseline="-25000" dirty="0">
              <a:latin typeface="Tahoma" pitchFamily="34" charset="0"/>
              <a:ea typeface="MS PGothic" pitchFamily="34" charset="-128"/>
            </a:endParaRPr>
          </a:p>
        </p:txBody>
      </p:sp>
      <p:sp>
        <p:nvSpPr>
          <p:cNvPr id="1004678" name="Rectangle 111"/>
          <p:cNvSpPr>
            <a:spLocks noChangeArrowheads="1"/>
          </p:cNvSpPr>
          <p:nvPr/>
        </p:nvSpPr>
        <p:spPr bwMode="auto">
          <a:xfrm>
            <a:off x="5376863" y="3540125"/>
            <a:ext cx="250068" cy="184666"/>
          </a:xfrm>
          <a:prstGeom prst="rect">
            <a:avLst/>
          </a:prstGeom>
          <a:noFill/>
          <a:ln w="9525">
            <a:noFill/>
            <a:miter lim="800000"/>
            <a:headEnd/>
            <a:tailEnd/>
          </a:ln>
        </p:spPr>
        <p:txBody>
          <a:bodyPr wrap="none" lIns="0" tIns="0" rIns="0" bIns="0">
            <a:spAutoFit/>
          </a:bodyPr>
          <a:lstStyle/>
          <a:p>
            <a:pPr marL="1588" indent="-1588"/>
            <a:r>
              <a:rPr lang="en-US" sz="1200" i="1" dirty="0">
                <a:solidFill>
                  <a:srgbClr val="000000"/>
                </a:solidFill>
                <a:latin typeface="Tahoma" pitchFamily="34" charset="0"/>
                <a:ea typeface="MS PGothic" pitchFamily="34" charset="-128"/>
              </a:rPr>
              <a:t>PPF</a:t>
            </a:r>
            <a:endParaRPr lang="en-US" sz="1200" i="1" baseline="-25000" dirty="0">
              <a:latin typeface="Tahoma" pitchFamily="34" charset="0"/>
              <a:ea typeface="MS PGothic" pitchFamily="34" charset="-128"/>
            </a:endParaRPr>
          </a:p>
        </p:txBody>
      </p:sp>
      <p:sp>
        <p:nvSpPr>
          <p:cNvPr id="1004679" name="Freeform 113"/>
          <p:cNvSpPr>
            <a:spLocks/>
          </p:cNvSpPr>
          <p:nvPr/>
        </p:nvSpPr>
        <p:spPr bwMode="auto">
          <a:xfrm>
            <a:off x="1320800" y="2111375"/>
            <a:ext cx="2857500" cy="2673350"/>
          </a:xfrm>
          <a:custGeom>
            <a:avLst/>
            <a:gdLst>
              <a:gd name="T0" fmla="*/ 1722 w 1722"/>
              <a:gd name="T1" fmla="*/ 1332 h 1332"/>
              <a:gd name="T2" fmla="*/ 0 w 1722"/>
              <a:gd name="T3" fmla="*/ 1332 h 1332"/>
              <a:gd name="T4" fmla="*/ 0 w 1722"/>
              <a:gd name="T5" fmla="*/ 0 h 1332"/>
              <a:gd name="T6" fmla="*/ 0 60000 65536"/>
              <a:gd name="T7" fmla="*/ 0 60000 65536"/>
              <a:gd name="T8" fmla="*/ 0 60000 65536"/>
              <a:gd name="T9" fmla="*/ 0 w 1722"/>
              <a:gd name="T10" fmla="*/ 0 h 1332"/>
              <a:gd name="T11" fmla="*/ 1722 w 1722"/>
              <a:gd name="T12" fmla="*/ 1332 h 1332"/>
            </a:gdLst>
            <a:ahLst/>
            <a:cxnLst>
              <a:cxn ang="T6">
                <a:pos x="T0" y="T1"/>
              </a:cxn>
              <a:cxn ang="T7">
                <a:pos x="T2" y="T3"/>
              </a:cxn>
              <a:cxn ang="T8">
                <a:pos x="T4" y="T5"/>
              </a:cxn>
            </a:cxnLst>
            <a:rect l="T9" t="T10" r="T11" b="T12"/>
            <a:pathLst>
              <a:path w="1722" h="1332">
                <a:moveTo>
                  <a:pt x="1722" y="1332"/>
                </a:moveTo>
                <a:lnTo>
                  <a:pt x="0" y="1332"/>
                </a:lnTo>
                <a:lnTo>
                  <a:pt x="0" y="0"/>
                </a:lnTo>
              </a:path>
            </a:pathLst>
          </a:custGeom>
          <a:noFill/>
          <a:ln w="7938">
            <a:solidFill>
              <a:srgbClr val="000000"/>
            </a:solidFill>
            <a:miter lim="800000"/>
            <a:headEnd/>
            <a:tailEnd/>
          </a:ln>
        </p:spPr>
        <p:txBody>
          <a:bodyPr/>
          <a:lstStyle/>
          <a:p>
            <a:endParaRPr lang="en-US" sz="2000" baseline="-25000" dirty="0">
              <a:latin typeface="Tahoma" pitchFamily="34" charset="0"/>
              <a:ea typeface="MS PGothic" pitchFamily="34" charset="-128"/>
            </a:endParaRPr>
          </a:p>
        </p:txBody>
      </p:sp>
      <p:sp>
        <p:nvSpPr>
          <p:cNvPr id="1004680" name="Oval 114"/>
          <p:cNvSpPr>
            <a:spLocks noChangeArrowheads="1"/>
          </p:cNvSpPr>
          <p:nvPr/>
        </p:nvSpPr>
        <p:spPr bwMode="auto">
          <a:xfrm>
            <a:off x="1881188" y="3719513"/>
            <a:ext cx="77787" cy="93662"/>
          </a:xfrm>
          <a:prstGeom prst="ellipse">
            <a:avLst/>
          </a:prstGeom>
          <a:solidFill>
            <a:srgbClr val="000000"/>
          </a:solidFill>
          <a:ln w="9525">
            <a:noFill/>
            <a:round/>
            <a:headEnd/>
            <a:tailEnd/>
          </a:ln>
        </p:spPr>
        <p:txBody>
          <a:bodyPr/>
          <a:lstStyle/>
          <a:p>
            <a:endParaRPr lang="en-US" sz="2000" baseline="-25000" dirty="0">
              <a:latin typeface="Tahoma" pitchFamily="34" charset="0"/>
              <a:ea typeface="MS PGothic" pitchFamily="34" charset="-128"/>
            </a:endParaRPr>
          </a:p>
        </p:txBody>
      </p:sp>
      <p:sp>
        <p:nvSpPr>
          <p:cNvPr id="1004681" name="Rectangle 115"/>
          <p:cNvSpPr>
            <a:spLocks noChangeArrowheads="1"/>
          </p:cNvSpPr>
          <p:nvPr/>
        </p:nvSpPr>
        <p:spPr bwMode="auto">
          <a:xfrm>
            <a:off x="1981200" y="3195638"/>
            <a:ext cx="241300" cy="184666"/>
          </a:xfrm>
          <a:prstGeom prst="rect">
            <a:avLst/>
          </a:prstGeom>
          <a:noFill/>
          <a:ln w="9525">
            <a:noFill/>
            <a:miter lim="800000"/>
            <a:headEnd/>
            <a:tailEnd/>
          </a:ln>
        </p:spPr>
        <p:txBody>
          <a:bodyPr lIns="0" tIns="0" rIns="0" bIns="0">
            <a:spAutoFit/>
          </a:bodyPr>
          <a:lstStyle/>
          <a:p>
            <a:pPr marL="1588" indent="-1588"/>
            <a:r>
              <a:rPr lang="en-US" sz="1200" i="1" dirty="0">
                <a:solidFill>
                  <a:srgbClr val="000000"/>
                </a:solidFill>
                <a:latin typeface="Tahoma" pitchFamily="34" charset="0"/>
                <a:ea typeface="MS PGothic" pitchFamily="34" charset="-128"/>
              </a:rPr>
              <a:t>  C’</a:t>
            </a:r>
            <a:endParaRPr lang="en-US" sz="1200" i="1" baseline="-25000" dirty="0">
              <a:latin typeface="Tahoma" pitchFamily="34" charset="0"/>
              <a:ea typeface="MS PGothic" pitchFamily="34" charset="-128"/>
            </a:endParaRPr>
          </a:p>
        </p:txBody>
      </p:sp>
      <p:sp>
        <p:nvSpPr>
          <p:cNvPr id="1004682" name="Rectangle 116"/>
          <p:cNvSpPr>
            <a:spLocks noChangeArrowheads="1"/>
          </p:cNvSpPr>
          <p:nvPr/>
        </p:nvSpPr>
        <p:spPr bwMode="auto">
          <a:xfrm>
            <a:off x="2173288" y="3298825"/>
            <a:ext cx="185948" cy="184666"/>
          </a:xfrm>
          <a:prstGeom prst="rect">
            <a:avLst/>
          </a:prstGeom>
          <a:noFill/>
          <a:ln w="9525">
            <a:noFill/>
            <a:miter lim="800000"/>
            <a:headEnd/>
            <a:tailEnd/>
          </a:ln>
        </p:spPr>
        <p:txBody>
          <a:bodyPr wrap="none" lIns="0" tIns="0" rIns="0" bIns="0">
            <a:spAutoFit/>
          </a:bodyPr>
          <a:lstStyle/>
          <a:p>
            <a:pPr marL="1588" indent="-1588"/>
            <a:r>
              <a:rPr lang="en-US" sz="1200" i="1" dirty="0">
                <a:solidFill>
                  <a:srgbClr val="000000"/>
                </a:solidFill>
                <a:latin typeface="Tahoma" pitchFamily="34" charset="0"/>
                <a:ea typeface="MS PGothic" pitchFamily="34" charset="-128"/>
              </a:rPr>
              <a:t>US</a:t>
            </a:r>
            <a:endParaRPr lang="en-US" sz="1200" i="1" baseline="-25000" dirty="0">
              <a:latin typeface="Tahoma" pitchFamily="34" charset="0"/>
              <a:ea typeface="MS PGothic" pitchFamily="34" charset="-128"/>
            </a:endParaRPr>
          </a:p>
        </p:txBody>
      </p:sp>
      <p:sp>
        <p:nvSpPr>
          <p:cNvPr id="1004683" name="Oval 117"/>
          <p:cNvSpPr>
            <a:spLocks noChangeArrowheads="1"/>
          </p:cNvSpPr>
          <p:nvPr/>
        </p:nvSpPr>
        <p:spPr bwMode="auto">
          <a:xfrm>
            <a:off x="2179638" y="3462338"/>
            <a:ext cx="79375" cy="96837"/>
          </a:xfrm>
          <a:prstGeom prst="ellipse">
            <a:avLst/>
          </a:prstGeom>
          <a:solidFill>
            <a:srgbClr val="000000"/>
          </a:solidFill>
          <a:ln w="9525">
            <a:noFill/>
            <a:round/>
            <a:headEnd/>
            <a:tailEnd/>
          </a:ln>
        </p:spPr>
        <p:txBody>
          <a:bodyPr/>
          <a:lstStyle/>
          <a:p>
            <a:endParaRPr lang="en-US" sz="2000" baseline="-25000" dirty="0">
              <a:latin typeface="Tahoma" pitchFamily="34" charset="0"/>
              <a:ea typeface="MS PGothic" pitchFamily="34" charset="-128"/>
            </a:endParaRPr>
          </a:p>
        </p:txBody>
      </p:sp>
      <p:sp>
        <p:nvSpPr>
          <p:cNvPr id="1004684" name="Line 118"/>
          <p:cNvSpPr>
            <a:spLocks noChangeShapeType="1"/>
          </p:cNvSpPr>
          <p:nvPr/>
        </p:nvSpPr>
        <p:spPr bwMode="auto">
          <a:xfrm>
            <a:off x="1920875" y="3767138"/>
            <a:ext cx="700088" cy="188912"/>
          </a:xfrm>
          <a:prstGeom prst="line">
            <a:avLst/>
          </a:prstGeom>
          <a:noFill/>
          <a:ln w="7938">
            <a:solidFill>
              <a:srgbClr val="000000"/>
            </a:solidFill>
            <a:miter lim="800000"/>
            <a:headEnd/>
            <a:tailEnd/>
          </a:ln>
        </p:spPr>
        <p:txBody>
          <a:bodyPr/>
          <a:lstStyle/>
          <a:p>
            <a:endParaRPr lang="en-US" dirty="0"/>
          </a:p>
        </p:txBody>
      </p:sp>
      <p:sp>
        <p:nvSpPr>
          <p:cNvPr id="1004685" name="Freeform 119"/>
          <p:cNvSpPr>
            <a:spLocks/>
          </p:cNvSpPr>
          <p:nvPr/>
        </p:nvSpPr>
        <p:spPr bwMode="auto">
          <a:xfrm>
            <a:off x="2590800" y="3733800"/>
            <a:ext cx="2082800" cy="469900"/>
          </a:xfrm>
          <a:custGeom>
            <a:avLst/>
            <a:gdLst>
              <a:gd name="T0" fmla="*/ 349 w 349"/>
              <a:gd name="T1" fmla="*/ 83 h 99"/>
              <a:gd name="T2" fmla="*/ 333 w 349"/>
              <a:gd name="T3" fmla="*/ 99 h 99"/>
              <a:gd name="T4" fmla="*/ 16 w 349"/>
              <a:gd name="T5" fmla="*/ 97 h 99"/>
              <a:gd name="T6" fmla="*/ 0 w 349"/>
              <a:gd name="T7" fmla="*/ 81 h 99"/>
              <a:gd name="T8" fmla="*/ 0 w 349"/>
              <a:gd name="T9" fmla="*/ 16 h 99"/>
              <a:gd name="T10" fmla="*/ 16 w 349"/>
              <a:gd name="T11" fmla="*/ 0 h 99"/>
              <a:gd name="T12" fmla="*/ 333 w 349"/>
              <a:gd name="T13" fmla="*/ 2 h 99"/>
              <a:gd name="T14" fmla="*/ 349 w 349"/>
              <a:gd name="T15" fmla="*/ 18 h 99"/>
              <a:gd name="T16" fmla="*/ 349 w 349"/>
              <a:gd name="T17" fmla="*/ 83 h 9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9"/>
              <a:gd name="T28" fmla="*/ 0 h 99"/>
              <a:gd name="T29" fmla="*/ 349 w 349"/>
              <a:gd name="T30" fmla="*/ 99 h 9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9" h="99">
                <a:moveTo>
                  <a:pt x="349" y="83"/>
                </a:moveTo>
                <a:cubicBezTo>
                  <a:pt x="349" y="92"/>
                  <a:pt x="342" y="99"/>
                  <a:pt x="333" y="99"/>
                </a:cubicBezTo>
                <a:cubicBezTo>
                  <a:pt x="16" y="97"/>
                  <a:pt x="16" y="97"/>
                  <a:pt x="16" y="97"/>
                </a:cubicBezTo>
                <a:cubicBezTo>
                  <a:pt x="7" y="97"/>
                  <a:pt x="0" y="90"/>
                  <a:pt x="0" y="81"/>
                </a:cubicBezTo>
                <a:cubicBezTo>
                  <a:pt x="0" y="16"/>
                  <a:pt x="0" y="16"/>
                  <a:pt x="0" y="16"/>
                </a:cubicBezTo>
                <a:cubicBezTo>
                  <a:pt x="0" y="7"/>
                  <a:pt x="7" y="0"/>
                  <a:pt x="16" y="0"/>
                </a:cubicBezTo>
                <a:cubicBezTo>
                  <a:pt x="333" y="2"/>
                  <a:pt x="333" y="2"/>
                  <a:pt x="333" y="2"/>
                </a:cubicBezTo>
                <a:cubicBezTo>
                  <a:pt x="342" y="2"/>
                  <a:pt x="349" y="9"/>
                  <a:pt x="349" y="18"/>
                </a:cubicBezTo>
                <a:lnTo>
                  <a:pt x="349" y="83"/>
                </a:lnTo>
                <a:close/>
              </a:path>
            </a:pathLst>
          </a:custGeom>
          <a:solidFill>
            <a:srgbClr val="D6E2E0"/>
          </a:solidFill>
          <a:ln w="9525">
            <a:noFill/>
            <a:round/>
            <a:headEnd/>
            <a:tailEnd/>
          </a:ln>
        </p:spPr>
        <p:txBody>
          <a:bodyPr/>
          <a:lstStyle/>
          <a:p>
            <a:endParaRPr lang="en-US" sz="2000" baseline="-25000" dirty="0">
              <a:latin typeface="Tahoma" pitchFamily="34" charset="0"/>
              <a:ea typeface="MS PGothic" pitchFamily="34" charset="-128"/>
            </a:endParaRPr>
          </a:p>
        </p:txBody>
      </p:sp>
      <p:sp>
        <p:nvSpPr>
          <p:cNvPr id="1004686" name="Rectangle 120"/>
          <p:cNvSpPr>
            <a:spLocks noChangeArrowheads="1"/>
          </p:cNvSpPr>
          <p:nvPr/>
        </p:nvSpPr>
        <p:spPr bwMode="auto">
          <a:xfrm>
            <a:off x="2670796" y="3762536"/>
            <a:ext cx="1939925" cy="430887"/>
          </a:xfrm>
          <a:prstGeom prst="rect">
            <a:avLst/>
          </a:prstGeom>
          <a:noFill/>
          <a:ln w="9525">
            <a:noFill/>
            <a:miter lim="800000"/>
            <a:headEnd/>
            <a:tailEnd/>
          </a:ln>
        </p:spPr>
        <p:txBody>
          <a:bodyPr lIns="0" tIns="0" rIns="0" bIns="0">
            <a:spAutoFit/>
          </a:bodyPr>
          <a:lstStyle/>
          <a:p>
            <a:pPr marL="1588" indent="-1588" algn="ctr"/>
            <a:r>
              <a:rPr lang="en-US" sz="1400" dirty="0">
                <a:solidFill>
                  <a:srgbClr val="000000"/>
                </a:solidFill>
                <a:latin typeface="Tahoma" pitchFamily="34" charset="0"/>
                <a:ea typeface="MS PGothic" pitchFamily="34" charset="-128"/>
              </a:rPr>
              <a:t>U.S. production and consumption in autarky </a:t>
            </a:r>
            <a:endParaRPr lang="en-US" sz="1400" baseline="-25000" dirty="0">
              <a:latin typeface="Tahoma" pitchFamily="34" charset="0"/>
              <a:ea typeface="MS PGothic" pitchFamily="34" charset="-128"/>
            </a:endParaRPr>
          </a:p>
        </p:txBody>
      </p:sp>
      <p:sp>
        <p:nvSpPr>
          <p:cNvPr id="1004687" name="Line 122"/>
          <p:cNvSpPr>
            <a:spLocks noChangeShapeType="1"/>
          </p:cNvSpPr>
          <p:nvPr/>
        </p:nvSpPr>
        <p:spPr bwMode="auto">
          <a:xfrm flipV="1">
            <a:off x="2217738" y="3316288"/>
            <a:ext cx="466725" cy="193675"/>
          </a:xfrm>
          <a:prstGeom prst="line">
            <a:avLst/>
          </a:prstGeom>
          <a:noFill/>
          <a:ln w="7938">
            <a:solidFill>
              <a:srgbClr val="000000"/>
            </a:solidFill>
            <a:miter lim="800000"/>
            <a:headEnd/>
            <a:tailEnd/>
          </a:ln>
        </p:spPr>
        <p:txBody>
          <a:bodyPr/>
          <a:lstStyle/>
          <a:p>
            <a:endParaRPr lang="en-US" dirty="0"/>
          </a:p>
        </p:txBody>
      </p:sp>
      <p:sp>
        <p:nvSpPr>
          <p:cNvPr id="1004688" name="Freeform 123"/>
          <p:cNvSpPr>
            <a:spLocks/>
          </p:cNvSpPr>
          <p:nvPr/>
        </p:nvSpPr>
        <p:spPr bwMode="auto">
          <a:xfrm>
            <a:off x="2670175" y="3046413"/>
            <a:ext cx="1700213" cy="382587"/>
          </a:xfrm>
          <a:custGeom>
            <a:avLst/>
            <a:gdLst>
              <a:gd name="T0" fmla="*/ 267 w 267"/>
              <a:gd name="T1" fmla="*/ 82 h 98"/>
              <a:gd name="T2" fmla="*/ 251 w 267"/>
              <a:gd name="T3" fmla="*/ 98 h 98"/>
              <a:gd name="T4" fmla="*/ 16 w 267"/>
              <a:gd name="T5" fmla="*/ 98 h 98"/>
              <a:gd name="T6" fmla="*/ 0 w 267"/>
              <a:gd name="T7" fmla="*/ 82 h 98"/>
              <a:gd name="T8" fmla="*/ 0 w 267"/>
              <a:gd name="T9" fmla="*/ 16 h 98"/>
              <a:gd name="T10" fmla="*/ 16 w 267"/>
              <a:gd name="T11" fmla="*/ 0 h 98"/>
              <a:gd name="T12" fmla="*/ 251 w 267"/>
              <a:gd name="T13" fmla="*/ 0 h 98"/>
              <a:gd name="T14" fmla="*/ 267 w 267"/>
              <a:gd name="T15" fmla="*/ 16 h 98"/>
              <a:gd name="T16" fmla="*/ 267 w 267"/>
              <a:gd name="T17" fmla="*/ 82 h 9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7"/>
              <a:gd name="T28" fmla="*/ 0 h 98"/>
              <a:gd name="T29" fmla="*/ 267 w 267"/>
              <a:gd name="T30" fmla="*/ 98 h 9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7" h="98">
                <a:moveTo>
                  <a:pt x="267" y="82"/>
                </a:moveTo>
                <a:cubicBezTo>
                  <a:pt x="267" y="90"/>
                  <a:pt x="259" y="98"/>
                  <a:pt x="251" y="98"/>
                </a:cubicBezTo>
                <a:cubicBezTo>
                  <a:pt x="16" y="98"/>
                  <a:pt x="16" y="98"/>
                  <a:pt x="16" y="98"/>
                </a:cubicBezTo>
                <a:cubicBezTo>
                  <a:pt x="7" y="98"/>
                  <a:pt x="0" y="90"/>
                  <a:pt x="0" y="82"/>
                </a:cubicBezTo>
                <a:cubicBezTo>
                  <a:pt x="0" y="16"/>
                  <a:pt x="0" y="16"/>
                  <a:pt x="0" y="16"/>
                </a:cubicBezTo>
                <a:cubicBezTo>
                  <a:pt x="0" y="8"/>
                  <a:pt x="7" y="0"/>
                  <a:pt x="16" y="0"/>
                </a:cubicBezTo>
                <a:cubicBezTo>
                  <a:pt x="251" y="0"/>
                  <a:pt x="251" y="0"/>
                  <a:pt x="251" y="0"/>
                </a:cubicBezTo>
                <a:cubicBezTo>
                  <a:pt x="259" y="0"/>
                  <a:pt x="267" y="8"/>
                  <a:pt x="267" y="16"/>
                </a:cubicBezTo>
                <a:lnTo>
                  <a:pt x="267" y="82"/>
                </a:lnTo>
                <a:close/>
              </a:path>
            </a:pathLst>
          </a:custGeom>
          <a:solidFill>
            <a:srgbClr val="D6E2E0"/>
          </a:solidFill>
          <a:ln w="9525">
            <a:noFill/>
            <a:round/>
            <a:headEnd/>
            <a:tailEnd/>
          </a:ln>
        </p:spPr>
        <p:txBody>
          <a:bodyPr/>
          <a:lstStyle/>
          <a:p>
            <a:endParaRPr lang="en-US" sz="2000" baseline="-25000" dirty="0">
              <a:latin typeface="Tahoma" pitchFamily="34" charset="0"/>
              <a:ea typeface="MS PGothic" pitchFamily="34" charset="-128"/>
            </a:endParaRPr>
          </a:p>
        </p:txBody>
      </p:sp>
      <p:sp>
        <p:nvSpPr>
          <p:cNvPr id="1004689" name="Rectangle 124"/>
          <p:cNvSpPr>
            <a:spLocks noChangeArrowheads="1"/>
          </p:cNvSpPr>
          <p:nvPr/>
        </p:nvSpPr>
        <p:spPr bwMode="auto">
          <a:xfrm>
            <a:off x="2751758" y="3031573"/>
            <a:ext cx="1477963" cy="430887"/>
          </a:xfrm>
          <a:prstGeom prst="rect">
            <a:avLst/>
          </a:prstGeom>
          <a:noFill/>
          <a:ln w="9525">
            <a:noFill/>
            <a:miter lim="800000"/>
            <a:headEnd/>
            <a:tailEnd/>
          </a:ln>
        </p:spPr>
        <p:txBody>
          <a:bodyPr lIns="0" tIns="0" rIns="0" bIns="0">
            <a:spAutoFit/>
          </a:bodyPr>
          <a:lstStyle/>
          <a:p>
            <a:pPr marL="1588" indent="-1588" algn="ctr"/>
            <a:r>
              <a:rPr lang="en-US" sz="1400" dirty="0">
                <a:solidFill>
                  <a:srgbClr val="000000"/>
                </a:solidFill>
                <a:latin typeface="Tahoma" pitchFamily="34" charset="0"/>
                <a:ea typeface="MS PGothic" pitchFamily="34" charset="-128"/>
              </a:rPr>
              <a:t>U.S. consumption with trade</a:t>
            </a:r>
            <a:endParaRPr lang="en-US" sz="1400" baseline="-25000" dirty="0">
              <a:latin typeface="Tahoma" pitchFamily="34" charset="0"/>
              <a:ea typeface="MS PGothic" pitchFamily="34" charset="-128"/>
            </a:endParaRPr>
          </a:p>
        </p:txBody>
      </p:sp>
      <p:sp>
        <p:nvSpPr>
          <p:cNvPr id="1004690" name="Line 126"/>
          <p:cNvSpPr>
            <a:spLocks noChangeShapeType="1"/>
          </p:cNvSpPr>
          <p:nvPr/>
        </p:nvSpPr>
        <p:spPr bwMode="auto">
          <a:xfrm>
            <a:off x="1360488" y="2738438"/>
            <a:ext cx="423862" cy="61912"/>
          </a:xfrm>
          <a:prstGeom prst="line">
            <a:avLst/>
          </a:prstGeom>
          <a:noFill/>
          <a:ln w="7938">
            <a:solidFill>
              <a:srgbClr val="000000"/>
            </a:solidFill>
            <a:miter lim="800000"/>
            <a:headEnd/>
            <a:tailEnd/>
          </a:ln>
        </p:spPr>
        <p:txBody>
          <a:bodyPr/>
          <a:lstStyle/>
          <a:p>
            <a:endParaRPr lang="en-US" dirty="0"/>
          </a:p>
        </p:txBody>
      </p:sp>
      <p:sp>
        <p:nvSpPr>
          <p:cNvPr id="1004691" name="Freeform 127"/>
          <p:cNvSpPr>
            <a:spLocks/>
          </p:cNvSpPr>
          <p:nvPr/>
        </p:nvSpPr>
        <p:spPr bwMode="auto">
          <a:xfrm>
            <a:off x="1774825" y="2452688"/>
            <a:ext cx="1719263" cy="460375"/>
          </a:xfrm>
          <a:custGeom>
            <a:avLst/>
            <a:gdLst>
              <a:gd name="T0" fmla="*/ 239 w 239"/>
              <a:gd name="T1" fmla="*/ 81 h 97"/>
              <a:gd name="T2" fmla="*/ 223 w 239"/>
              <a:gd name="T3" fmla="*/ 97 h 97"/>
              <a:gd name="T4" fmla="*/ 16 w 239"/>
              <a:gd name="T5" fmla="*/ 97 h 97"/>
              <a:gd name="T6" fmla="*/ 0 w 239"/>
              <a:gd name="T7" fmla="*/ 81 h 97"/>
              <a:gd name="T8" fmla="*/ 0 w 239"/>
              <a:gd name="T9" fmla="*/ 16 h 97"/>
              <a:gd name="T10" fmla="*/ 16 w 239"/>
              <a:gd name="T11" fmla="*/ 0 h 97"/>
              <a:gd name="T12" fmla="*/ 223 w 239"/>
              <a:gd name="T13" fmla="*/ 0 h 97"/>
              <a:gd name="T14" fmla="*/ 239 w 239"/>
              <a:gd name="T15" fmla="*/ 16 h 97"/>
              <a:gd name="T16" fmla="*/ 239 w 239"/>
              <a:gd name="T17" fmla="*/ 81 h 9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9"/>
              <a:gd name="T28" fmla="*/ 0 h 97"/>
              <a:gd name="T29" fmla="*/ 239 w 239"/>
              <a:gd name="T30" fmla="*/ 97 h 9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9" h="97">
                <a:moveTo>
                  <a:pt x="239" y="81"/>
                </a:moveTo>
                <a:cubicBezTo>
                  <a:pt x="239" y="90"/>
                  <a:pt x="232" y="97"/>
                  <a:pt x="223" y="97"/>
                </a:cubicBezTo>
                <a:cubicBezTo>
                  <a:pt x="16" y="97"/>
                  <a:pt x="16" y="97"/>
                  <a:pt x="16" y="97"/>
                </a:cubicBezTo>
                <a:cubicBezTo>
                  <a:pt x="7" y="97"/>
                  <a:pt x="0" y="90"/>
                  <a:pt x="0" y="81"/>
                </a:cubicBezTo>
                <a:cubicBezTo>
                  <a:pt x="0" y="16"/>
                  <a:pt x="0" y="16"/>
                  <a:pt x="0" y="16"/>
                </a:cubicBezTo>
                <a:cubicBezTo>
                  <a:pt x="0" y="7"/>
                  <a:pt x="7" y="0"/>
                  <a:pt x="16" y="0"/>
                </a:cubicBezTo>
                <a:cubicBezTo>
                  <a:pt x="223" y="0"/>
                  <a:pt x="223" y="0"/>
                  <a:pt x="223" y="0"/>
                </a:cubicBezTo>
                <a:cubicBezTo>
                  <a:pt x="232" y="0"/>
                  <a:pt x="239" y="7"/>
                  <a:pt x="239" y="16"/>
                </a:cubicBezTo>
                <a:lnTo>
                  <a:pt x="239" y="81"/>
                </a:lnTo>
                <a:close/>
              </a:path>
            </a:pathLst>
          </a:custGeom>
          <a:solidFill>
            <a:srgbClr val="D6E2E0"/>
          </a:solidFill>
          <a:ln w="9525">
            <a:noFill/>
            <a:round/>
            <a:headEnd/>
            <a:tailEnd/>
          </a:ln>
        </p:spPr>
        <p:txBody>
          <a:bodyPr/>
          <a:lstStyle/>
          <a:p>
            <a:endParaRPr lang="en-US" sz="2000" baseline="-25000" dirty="0">
              <a:latin typeface="Tahoma" pitchFamily="34" charset="0"/>
              <a:ea typeface="MS PGothic" pitchFamily="34" charset="-128"/>
            </a:endParaRPr>
          </a:p>
        </p:txBody>
      </p:sp>
      <p:sp>
        <p:nvSpPr>
          <p:cNvPr id="1004692" name="Rectangle 128"/>
          <p:cNvSpPr>
            <a:spLocks noChangeArrowheads="1"/>
          </p:cNvSpPr>
          <p:nvPr/>
        </p:nvSpPr>
        <p:spPr bwMode="auto">
          <a:xfrm>
            <a:off x="1838325" y="2490788"/>
            <a:ext cx="1576388" cy="430887"/>
          </a:xfrm>
          <a:prstGeom prst="rect">
            <a:avLst/>
          </a:prstGeom>
          <a:noFill/>
          <a:ln w="9525">
            <a:noFill/>
            <a:miter lim="800000"/>
            <a:headEnd/>
            <a:tailEnd/>
          </a:ln>
        </p:spPr>
        <p:txBody>
          <a:bodyPr lIns="0" tIns="0" rIns="0" bIns="0">
            <a:spAutoFit/>
          </a:bodyPr>
          <a:lstStyle/>
          <a:p>
            <a:pPr marL="1588" indent="-1588" algn="ctr"/>
            <a:r>
              <a:rPr lang="en-US" sz="1400" dirty="0">
                <a:solidFill>
                  <a:srgbClr val="000000"/>
                </a:solidFill>
                <a:latin typeface="Tahoma" pitchFamily="34" charset="0"/>
                <a:ea typeface="MS PGothic" pitchFamily="34" charset="-128"/>
              </a:rPr>
              <a:t>U.S. production with trade</a:t>
            </a:r>
            <a:endParaRPr lang="en-US" sz="1400" baseline="-25000" dirty="0">
              <a:latin typeface="Tahoma" pitchFamily="34" charset="0"/>
              <a:ea typeface="MS PGothic" pitchFamily="34" charset="-128"/>
            </a:endParaRPr>
          </a:p>
        </p:txBody>
      </p:sp>
      <p:sp>
        <p:nvSpPr>
          <p:cNvPr id="1004693" name="Line 130"/>
          <p:cNvSpPr>
            <a:spLocks noChangeShapeType="1"/>
          </p:cNvSpPr>
          <p:nvPr/>
        </p:nvSpPr>
        <p:spPr bwMode="auto">
          <a:xfrm flipH="1" flipV="1">
            <a:off x="7600950" y="4397375"/>
            <a:ext cx="90488" cy="350838"/>
          </a:xfrm>
          <a:prstGeom prst="line">
            <a:avLst/>
          </a:prstGeom>
          <a:noFill/>
          <a:ln w="7938">
            <a:solidFill>
              <a:srgbClr val="000000"/>
            </a:solidFill>
            <a:miter lim="800000"/>
            <a:headEnd/>
            <a:tailEnd/>
          </a:ln>
        </p:spPr>
        <p:txBody>
          <a:bodyPr/>
          <a:lstStyle/>
          <a:p>
            <a:endParaRPr lang="en-US" dirty="0"/>
          </a:p>
        </p:txBody>
      </p:sp>
      <p:sp>
        <p:nvSpPr>
          <p:cNvPr id="1004694" name="Freeform 131"/>
          <p:cNvSpPr>
            <a:spLocks/>
          </p:cNvSpPr>
          <p:nvPr/>
        </p:nvSpPr>
        <p:spPr bwMode="auto">
          <a:xfrm>
            <a:off x="7092280" y="3933056"/>
            <a:ext cx="1840930" cy="409575"/>
          </a:xfrm>
          <a:custGeom>
            <a:avLst/>
            <a:gdLst>
              <a:gd name="T0" fmla="*/ 174 w 174"/>
              <a:gd name="T1" fmla="*/ 120 h 136"/>
              <a:gd name="T2" fmla="*/ 158 w 174"/>
              <a:gd name="T3" fmla="*/ 136 h 136"/>
              <a:gd name="T4" fmla="*/ 16 w 174"/>
              <a:gd name="T5" fmla="*/ 136 h 136"/>
              <a:gd name="T6" fmla="*/ 0 w 174"/>
              <a:gd name="T7" fmla="*/ 120 h 136"/>
              <a:gd name="T8" fmla="*/ 0 w 174"/>
              <a:gd name="T9" fmla="*/ 16 h 136"/>
              <a:gd name="T10" fmla="*/ 16 w 174"/>
              <a:gd name="T11" fmla="*/ 0 h 136"/>
              <a:gd name="T12" fmla="*/ 158 w 174"/>
              <a:gd name="T13" fmla="*/ 0 h 136"/>
              <a:gd name="T14" fmla="*/ 174 w 174"/>
              <a:gd name="T15" fmla="*/ 16 h 136"/>
              <a:gd name="T16" fmla="*/ 174 w 174"/>
              <a:gd name="T17" fmla="*/ 120 h 1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4"/>
              <a:gd name="T28" fmla="*/ 0 h 136"/>
              <a:gd name="T29" fmla="*/ 174 w 174"/>
              <a:gd name="T30" fmla="*/ 136 h 1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4" h="136">
                <a:moveTo>
                  <a:pt x="174" y="120"/>
                </a:moveTo>
                <a:cubicBezTo>
                  <a:pt x="174" y="128"/>
                  <a:pt x="166" y="136"/>
                  <a:pt x="158" y="136"/>
                </a:cubicBezTo>
                <a:cubicBezTo>
                  <a:pt x="16" y="136"/>
                  <a:pt x="16" y="136"/>
                  <a:pt x="16" y="136"/>
                </a:cubicBezTo>
                <a:cubicBezTo>
                  <a:pt x="7" y="136"/>
                  <a:pt x="0" y="128"/>
                  <a:pt x="0" y="120"/>
                </a:cubicBezTo>
                <a:cubicBezTo>
                  <a:pt x="0" y="16"/>
                  <a:pt x="0" y="16"/>
                  <a:pt x="0" y="16"/>
                </a:cubicBezTo>
                <a:cubicBezTo>
                  <a:pt x="0" y="7"/>
                  <a:pt x="7" y="0"/>
                  <a:pt x="16" y="0"/>
                </a:cubicBezTo>
                <a:cubicBezTo>
                  <a:pt x="158" y="0"/>
                  <a:pt x="158" y="0"/>
                  <a:pt x="158" y="0"/>
                </a:cubicBezTo>
                <a:cubicBezTo>
                  <a:pt x="166" y="0"/>
                  <a:pt x="174" y="7"/>
                  <a:pt x="174" y="16"/>
                </a:cubicBezTo>
                <a:lnTo>
                  <a:pt x="174" y="120"/>
                </a:lnTo>
                <a:close/>
              </a:path>
            </a:pathLst>
          </a:custGeom>
          <a:solidFill>
            <a:srgbClr val="D6E2E0"/>
          </a:solidFill>
          <a:ln w="9525">
            <a:noFill/>
            <a:round/>
            <a:headEnd/>
            <a:tailEnd/>
          </a:ln>
        </p:spPr>
        <p:txBody>
          <a:bodyPr/>
          <a:lstStyle/>
          <a:p>
            <a:endParaRPr lang="en-US" sz="2000" baseline="-25000" dirty="0">
              <a:latin typeface="Tahoma" pitchFamily="34" charset="0"/>
              <a:ea typeface="MS PGothic" pitchFamily="34" charset="-128"/>
            </a:endParaRPr>
          </a:p>
        </p:txBody>
      </p:sp>
      <p:sp>
        <p:nvSpPr>
          <p:cNvPr id="1004695" name="Rectangle 132"/>
          <p:cNvSpPr>
            <a:spLocks noChangeArrowheads="1"/>
          </p:cNvSpPr>
          <p:nvPr/>
        </p:nvSpPr>
        <p:spPr bwMode="auto">
          <a:xfrm>
            <a:off x="7010400" y="3935896"/>
            <a:ext cx="1911350" cy="430887"/>
          </a:xfrm>
          <a:prstGeom prst="rect">
            <a:avLst/>
          </a:prstGeom>
          <a:noFill/>
          <a:ln w="9525">
            <a:noFill/>
            <a:miter lim="800000"/>
            <a:headEnd/>
            <a:tailEnd/>
          </a:ln>
        </p:spPr>
        <p:txBody>
          <a:bodyPr lIns="0" tIns="0" rIns="0" bIns="0">
            <a:spAutoFit/>
          </a:bodyPr>
          <a:lstStyle/>
          <a:p>
            <a:pPr marL="1588" indent="-1588" algn="ctr"/>
            <a:r>
              <a:rPr lang="en-US" sz="1400" dirty="0">
                <a:solidFill>
                  <a:srgbClr val="000000"/>
                </a:solidFill>
                <a:latin typeface="Tahoma" pitchFamily="34" charset="0"/>
                <a:ea typeface="MS PGothic" pitchFamily="34" charset="-128"/>
              </a:rPr>
              <a:t>Mexico</a:t>
            </a:r>
            <a:r>
              <a:rPr lang="en-US" sz="1400" dirty="0">
                <a:latin typeface="Tahoma" pitchFamily="34" charset="0"/>
                <a:ea typeface="MS PGothic" pitchFamily="34" charset="-128"/>
              </a:rPr>
              <a:t>’s</a:t>
            </a:r>
            <a:r>
              <a:rPr lang="en-US" sz="1400" dirty="0">
                <a:solidFill>
                  <a:srgbClr val="000000"/>
                </a:solidFill>
                <a:latin typeface="Tahoma" pitchFamily="34" charset="0"/>
                <a:ea typeface="MS PGothic" pitchFamily="34" charset="-128"/>
              </a:rPr>
              <a:t> production with trade</a:t>
            </a:r>
            <a:endParaRPr lang="en-US" sz="1400" baseline="-25000" dirty="0">
              <a:latin typeface="Tahoma" pitchFamily="34" charset="0"/>
              <a:ea typeface="MS PGothic" pitchFamily="34" charset="-128"/>
            </a:endParaRPr>
          </a:p>
        </p:txBody>
      </p:sp>
      <p:sp>
        <p:nvSpPr>
          <p:cNvPr id="1004696" name="Line 135"/>
          <p:cNvSpPr>
            <a:spLocks noChangeShapeType="1"/>
          </p:cNvSpPr>
          <p:nvPr/>
        </p:nvSpPr>
        <p:spPr bwMode="auto">
          <a:xfrm flipV="1">
            <a:off x="6805613" y="3624263"/>
            <a:ext cx="0" cy="346075"/>
          </a:xfrm>
          <a:prstGeom prst="line">
            <a:avLst/>
          </a:prstGeom>
          <a:noFill/>
          <a:ln w="7938">
            <a:solidFill>
              <a:srgbClr val="000000"/>
            </a:solidFill>
            <a:miter lim="800000"/>
            <a:headEnd/>
            <a:tailEnd/>
          </a:ln>
        </p:spPr>
        <p:txBody>
          <a:bodyPr/>
          <a:lstStyle/>
          <a:p>
            <a:endParaRPr lang="en-US" dirty="0"/>
          </a:p>
        </p:txBody>
      </p:sp>
      <p:sp>
        <p:nvSpPr>
          <p:cNvPr id="1004697" name="Freeform 136"/>
          <p:cNvSpPr>
            <a:spLocks/>
          </p:cNvSpPr>
          <p:nvPr/>
        </p:nvSpPr>
        <p:spPr bwMode="auto">
          <a:xfrm>
            <a:off x="6561138" y="3044825"/>
            <a:ext cx="2190750" cy="536575"/>
          </a:xfrm>
          <a:custGeom>
            <a:avLst/>
            <a:gdLst>
              <a:gd name="T0" fmla="*/ 202 w 202"/>
              <a:gd name="T1" fmla="*/ 119 h 135"/>
              <a:gd name="T2" fmla="*/ 186 w 202"/>
              <a:gd name="T3" fmla="*/ 135 h 135"/>
              <a:gd name="T4" fmla="*/ 16 w 202"/>
              <a:gd name="T5" fmla="*/ 135 h 135"/>
              <a:gd name="T6" fmla="*/ 0 w 202"/>
              <a:gd name="T7" fmla="*/ 119 h 135"/>
              <a:gd name="T8" fmla="*/ 0 w 202"/>
              <a:gd name="T9" fmla="*/ 16 h 135"/>
              <a:gd name="T10" fmla="*/ 16 w 202"/>
              <a:gd name="T11" fmla="*/ 0 h 135"/>
              <a:gd name="T12" fmla="*/ 186 w 202"/>
              <a:gd name="T13" fmla="*/ 0 h 135"/>
              <a:gd name="T14" fmla="*/ 202 w 202"/>
              <a:gd name="T15" fmla="*/ 16 h 135"/>
              <a:gd name="T16" fmla="*/ 202 w 202"/>
              <a:gd name="T17" fmla="*/ 119 h 1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2"/>
              <a:gd name="T28" fmla="*/ 0 h 135"/>
              <a:gd name="T29" fmla="*/ 202 w 202"/>
              <a:gd name="T30" fmla="*/ 135 h 13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2" h="135">
                <a:moveTo>
                  <a:pt x="202" y="119"/>
                </a:moveTo>
                <a:cubicBezTo>
                  <a:pt x="202" y="128"/>
                  <a:pt x="195" y="135"/>
                  <a:pt x="186" y="135"/>
                </a:cubicBezTo>
                <a:cubicBezTo>
                  <a:pt x="16" y="135"/>
                  <a:pt x="16" y="135"/>
                  <a:pt x="16" y="135"/>
                </a:cubicBezTo>
                <a:cubicBezTo>
                  <a:pt x="7" y="135"/>
                  <a:pt x="0" y="128"/>
                  <a:pt x="0" y="119"/>
                </a:cubicBezTo>
                <a:cubicBezTo>
                  <a:pt x="0" y="16"/>
                  <a:pt x="0" y="16"/>
                  <a:pt x="0" y="16"/>
                </a:cubicBezTo>
                <a:cubicBezTo>
                  <a:pt x="0" y="7"/>
                  <a:pt x="7" y="0"/>
                  <a:pt x="16" y="0"/>
                </a:cubicBezTo>
                <a:cubicBezTo>
                  <a:pt x="186" y="0"/>
                  <a:pt x="186" y="0"/>
                  <a:pt x="186" y="0"/>
                </a:cubicBezTo>
                <a:cubicBezTo>
                  <a:pt x="195" y="0"/>
                  <a:pt x="202" y="7"/>
                  <a:pt x="202" y="16"/>
                </a:cubicBezTo>
                <a:lnTo>
                  <a:pt x="202" y="119"/>
                </a:lnTo>
                <a:close/>
              </a:path>
            </a:pathLst>
          </a:custGeom>
          <a:solidFill>
            <a:srgbClr val="D6E2E0"/>
          </a:solidFill>
          <a:ln w="9525">
            <a:noFill/>
            <a:round/>
            <a:headEnd/>
            <a:tailEnd/>
          </a:ln>
        </p:spPr>
        <p:txBody>
          <a:bodyPr/>
          <a:lstStyle/>
          <a:p>
            <a:endParaRPr lang="en-US" sz="2000" baseline="-25000" dirty="0">
              <a:latin typeface="Tahoma" pitchFamily="34" charset="0"/>
              <a:ea typeface="MS PGothic" pitchFamily="34" charset="-128"/>
            </a:endParaRPr>
          </a:p>
        </p:txBody>
      </p:sp>
      <p:sp>
        <p:nvSpPr>
          <p:cNvPr id="1004698" name="Rectangle 137"/>
          <p:cNvSpPr>
            <a:spLocks noChangeArrowheads="1"/>
          </p:cNvSpPr>
          <p:nvPr/>
        </p:nvSpPr>
        <p:spPr bwMode="auto">
          <a:xfrm>
            <a:off x="6667085" y="3095464"/>
            <a:ext cx="1970088" cy="430887"/>
          </a:xfrm>
          <a:prstGeom prst="rect">
            <a:avLst/>
          </a:prstGeom>
          <a:noFill/>
          <a:ln w="9525">
            <a:noFill/>
            <a:miter lim="800000"/>
            <a:headEnd/>
            <a:tailEnd/>
          </a:ln>
        </p:spPr>
        <p:txBody>
          <a:bodyPr lIns="0" tIns="0" rIns="0" bIns="0">
            <a:spAutoFit/>
          </a:bodyPr>
          <a:lstStyle/>
          <a:p>
            <a:pPr marL="1588" indent="-1588" algn="ctr"/>
            <a:r>
              <a:rPr lang="en-US" sz="1400" dirty="0">
                <a:solidFill>
                  <a:srgbClr val="000000"/>
                </a:solidFill>
                <a:latin typeface="Tahoma" pitchFamily="34" charset="0"/>
                <a:ea typeface="MS PGothic" pitchFamily="34" charset="-128"/>
              </a:rPr>
              <a:t>Mexico</a:t>
            </a:r>
            <a:r>
              <a:rPr lang="en-US" sz="1400" dirty="0">
                <a:latin typeface="Tahoma" pitchFamily="34" charset="0"/>
                <a:ea typeface="MS PGothic" pitchFamily="34" charset="-128"/>
              </a:rPr>
              <a:t>’s</a:t>
            </a:r>
            <a:r>
              <a:rPr lang="en-US" sz="1400" dirty="0">
                <a:solidFill>
                  <a:srgbClr val="000000"/>
                </a:solidFill>
                <a:latin typeface="Tahoma" pitchFamily="34" charset="0"/>
                <a:ea typeface="MS PGothic" pitchFamily="34" charset="-128"/>
              </a:rPr>
              <a:t> consumption with trade</a:t>
            </a:r>
            <a:endParaRPr lang="en-US" sz="1400" baseline="-25000" dirty="0">
              <a:latin typeface="Tahoma" pitchFamily="34" charset="0"/>
              <a:ea typeface="MS PGothic" pitchFamily="34" charset="-128"/>
            </a:endParaRPr>
          </a:p>
        </p:txBody>
      </p:sp>
      <p:sp>
        <p:nvSpPr>
          <p:cNvPr id="1004699" name="Line 140"/>
          <p:cNvSpPr>
            <a:spLocks noChangeShapeType="1"/>
          </p:cNvSpPr>
          <p:nvPr/>
        </p:nvSpPr>
        <p:spPr bwMode="auto">
          <a:xfrm flipH="1" flipV="1">
            <a:off x="6043613" y="2947988"/>
            <a:ext cx="463550" cy="1323975"/>
          </a:xfrm>
          <a:prstGeom prst="line">
            <a:avLst/>
          </a:prstGeom>
          <a:noFill/>
          <a:ln w="7938">
            <a:solidFill>
              <a:srgbClr val="000000"/>
            </a:solidFill>
            <a:miter lim="800000"/>
            <a:headEnd/>
            <a:tailEnd/>
          </a:ln>
        </p:spPr>
        <p:txBody>
          <a:bodyPr/>
          <a:lstStyle/>
          <a:p>
            <a:endParaRPr lang="en-US" dirty="0"/>
          </a:p>
        </p:txBody>
      </p:sp>
      <p:sp>
        <p:nvSpPr>
          <p:cNvPr id="1004700" name="Freeform 141"/>
          <p:cNvSpPr>
            <a:spLocks/>
          </p:cNvSpPr>
          <p:nvPr/>
        </p:nvSpPr>
        <p:spPr bwMode="auto">
          <a:xfrm>
            <a:off x="5486400" y="2370138"/>
            <a:ext cx="2787650" cy="373062"/>
          </a:xfrm>
          <a:custGeom>
            <a:avLst/>
            <a:gdLst>
              <a:gd name="T0" fmla="*/ 237 w 237"/>
              <a:gd name="T1" fmla="*/ 156 h 172"/>
              <a:gd name="T2" fmla="*/ 221 w 237"/>
              <a:gd name="T3" fmla="*/ 172 h 172"/>
              <a:gd name="T4" fmla="*/ 16 w 237"/>
              <a:gd name="T5" fmla="*/ 172 h 172"/>
              <a:gd name="T6" fmla="*/ 0 w 237"/>
              <a:gd name="T7" fmla="*/ 156 h 172"/>
              <a:gd name="T8" fmla="*/ 0 w 237"/>
              <a:gd name="T9" fmla="*/ 16 h 172"/>
              <a:gd name="T10" fmla="*/ 16 w 237"/>
              <a:gd name="T11" fmla="*/ 0 h 172"/>
              <a:gd name="T12" fmla="*/ 221 w 237"/>
              <a:gd name="T13" fmla="*/ 0 h 172"/>
              <a:gd name="T14" fmla="*/ 237 w 237"/>
              <a:gd name="T15" fmla="*/ 16 h 172"/>
              <a:gd name="T16" fmla="*/ 237 w 237"/>
              <a:gd name="T17" fmla="*/ 156 h 1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7"/>
              <a:gd name="T28" fmla="*/ 0 h 172"/>
              <a:gd name="T29" fmla="*/ 237 w 237"/>
              <a:gd name="T30" fmla="*/ 172 h 1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7" h="172">
                <a:moveTo>
                  <a:pt x="237" y="156"/>
                </a:moveTo>
                <a:cubicBezTo>
                  <a:pt x="237" y="165"/>
                  <a:pt x="230" y="172"/>
                  <a:pt x="221" y="172"/>
                </a:cubicBezTo>
                <a:cubicBezTo>
                  <a:pt x="16" y="172"/>
                  <a:pt x="16" y="172"/>
                  <a:pt x="16" y="172"/>
                </a:cubicBezTo>
                <a:cubicBezTo>
                  <a:pt x="7" y="172"/>
                  <a:pt x="0" y="165"/>
                  <a:pt x="0" y="156"/>
                </a:cubicBezTo>
                <a:cubicBezTo>
                  <a:pt x="0" y="16"/>
                  <a:pt x="0" y="16"/>
                  <a:pt x="0" y="16"/>
                </a:cubicBezTo>
                <a:cubicBezTo>
                  <a:pt x="0" y="8"/>
                  <a:pt x="7" y="0"/>
                  <a:pt x="16" y="0"/>
                </a:cubicBezTo>
                <a:cubicBezTo>
                  <a:pt x="221" y="0"/>
                  <a:pt x="221" y="0"/>
                  <a:pt x="221" y="0"/>
                </a:cubicBezTo>
                <a:cubicBezTo>
                  <a:pt x="230" y="0"/>
                  <a:pt x="237" y="8"/>
                  <a:pt x="237" y="16"/>
                </a:cubicBezTo>
                <a:lnTo>
                  <a:pt x="237" y="156"/>
                </a:lnTo>
                <a:close/>
              </a:path>
            </a:pathLst>
          </a:custGeom>
          <a:solidFill>
            <a:srgbClr val="D6E2E0"/>
          </a:solidFill>
          <a:ln w="9525">
            <a:noFill/>
            <a:round/>
            <a:headEnd/>
            <a:tailEnd/>
          </a:ln>
        </p:spPr>
        <p:txBody>
          <a:bodyPr/>
          <a:lstStyle/>
          <a:p>
            <a:pPr algn="ctr"/>
            <a:endParaRPr lang="en-US" sz="2000" baseline="-25000" dirty="0">
              <a:latin typeface="Tahoma" pitchFamily="34" charset="0"/>
              <a:ea typeface="MS PGothic" pitchFamily="34" charset="-128"/>
            </a:endParaRPr>
          </a:p>
        </p:txBody>
      </p:sp>
      <p:sp>
        <p:nvSpPr>
          <p:cNvPr id="1004701" name="Rectangle 142"/>
          <p:cNvSpPr>
            <a:spLocks noChangeArrowheads="1"/>
          </p:cNvSpPr>
          <p:nvPr/>
        </p:nvSpPr>
        <p:spPr bwMode="auto">
          <a:xfrm>
            <a:off x="5565775" y="2350041"/>
            <a:ext cx="2628900" cy="430887"/>
          </a:xfrm>
          <a:prstGeom prst="rect">
            <a:avLst/>
          </a:prstGeom>
          <a:noFill/>
          <a:ln w="9525">
            <a:noFill/>
            <a:miter lim="800000"/>
            <a:headEnd/>
            <a:tailEnd/>
          </a:ln>
        </p:spPr>
        <p:txBody>
          <a:bodyPr lIns="0" tIns="0" rIns="0" bIns="0">
            <a:spAutoFit/>
          </a:bodyPr>
          <a:lstStyle/>
          <a:p>
            <a:pPr marL="1588" indent="-1588" algn="ctr"/>
            <a:r>
              <a:rPr lang="en-US" sz="1400" dirty="0">
                <a:solidFill>
                  <a:srgbClr val="000000"/>
                </a:solidFill>
                <a:latin typeface="Tahoma" pitchFamily="34" charset="0"/>
                <a:ea typeface="MS PGothic" pitchFamily="34" charset="-128"/>
              </a:rPr>
              <a:t>Mexico</a:t>
            </a:r>
            <a:r>
              <a:rPr lang="en-US" sz="1400" dirty="0">
                <a:latin typeface="Tahoma" pitchFamily="34" charset="0"/>
                <a:ea typeface="MS PGothic" pitchFamily="34" charset="-128"/>
              </a:rPr>
              <a:t>’s</a:t>
            </a:r>
            <a:r>
              <a:rPr lang="en-US" sz="1400" dirty="0">
                <a:solidFill>
                  <a:srgbClr val="000000"/>
                </a:solidFill>
                <a:latin typeface="Tahoma" pitchFamily="34" charset="0"/>
                <a:ea typeface="MS PGothic" pitchFamily="34" charset="-128"/>
              </a:rPr>
              <a:t> production and consumption in autarky</a:t>
            </a:r>
            <a:endParaRPr lang="en-US" sz="1400" baseline="-25000" dirty="0">
              <a:latin typeface="Tahoma" pitchFamily="34" charset="0"/>
              <a:ea typeface="MS PGothic" pitchFamily="34" charset="-128"/>
            </a:endParaRPr>
          </a:p>
        </p:txBody>
      </p:sp>
      <p:sp>
        <p:nvSpPr>
          <p:cNvPr id="1004702" name="Rectangle 7"/>
          <p:cNvSpPr>
            <a:spLocks noChangeArrowheads="1"/>
          </p:cNvSpPr>
          <p:nvPr/>
        </p:nvSpPr>
        <p:spPr bwMode="auto">
          <a:xfrm>
            <a:off x="1048246" y="1227391"/>
            <a:ext cx="2945422" cy="215444"/>
          </a:xfrm>
          <a:prstGeom prst="rect">
            <a:avLst/>
          </a:prstGeom>
          <a:noFill/>
          <a:ln w="9525">
            <a:noFill/>
            <a:miter lim="800000"/>
            <a:headEnd/>
            <a:tailEnd/>
          </a:ln>
        </p:spPr>
        <p:txBody>
          <a:bodyPr wrap="none" lIns="0" tIns="0" rIns="0" bIns="0">
            <a:spAutoFit/>
          </a:bodyPr>
          <a:lstStyle/>
          <a:p>
            <a:pPr marL="1588" indent="-1588" algn="ctr"/>
            <a:r>
              <a:rPr lang="en-US" sz="1400" dirty="0">
                <a:solidFill>
                  <a:srgbClr val="000000"/>
                </a:solidFill>
                <a:latin typeface="Tahoma" pitchFamily="34" charset="0"/>
                <a:ea typeface="MS PGothic" pitchFamily="34" charset="-128"/>
              </a:rPr>
              <a:t>(a) U.S. Production and Consumption</a:t>
            </a:r>
            <a:endParaRPr lang="en-US" sz="1400" baseline="-25000" dirty="0">
              <a:latin typeface="Tahoma" pitchFamily="34" charset="0"/>
              <a:ea typeface="MS PGothic" pitchFamily="34" charset="-128"/>
            </a:endParaRPr>
          </a:p>
        </p:txBody>
      </p:sp>
      <p:sp>
        <p:nvSpPr>
          <p:cNvPr id="1004703" name="Rectangle 22"/>
          <p:cNvSpPr>
            <a:spLocks noChangeArrowheads="1"/>
          </p:cNvSpPr>
          <p:nvPr/>
        </p:nvSpPr>
        <p:spPr bwMode="auto">
          <a:xfrm>
            <a:off x="5034074" y="1250561"/>
            <a:ext cx="3266022" cy="215444"/>
          </a:xfrm>
          <a:prstGeom prst="rect">
            <a:avLst/>
          </a:prstGeom>
          <a:noFill/>
          <a:ln w="9525">
            <a:noFill/>
            <a:miter lim="800000"/>
            <a:headEnd/>
            <a:tailEnd/>
          </a:ln>
        </p:spPr>
        <p:txBody>
          <a:bodyPr wrap="none" lIns="0" tIns="0" rIns="0" bIns="0">
            <a:spAutoFit/>
          </a:bodyPr>
          <a:lstStyle/>
          <a:p>
            <a:pPr marL="1588" indent="-1588" algn="ctr"/>
            <a:r>
              <a:rPr lang="en-US" sz="1400" dirty="0">
                <a:solidFill>
                  <a:srgbClr val="000000"/>
                </a:solidFill>
                <a:latin typeface="Tahoma" pitchFamily="34" charset="0"/>
                <a:ea typeface="MS PGothic" pitchFamily="34" charset="-128"/>
              </a:rPr>
              <a:t>(b) Mexico</a:t>
            </a:r>
            <a:r>
              <a:rPr lang="en-US" sz="1400" dirty="0">
                <a:latin typeface="Tahoma" pitchFamily="34" charset="0"/>
                <a:ea typeface="MS PGothic" pitchFamily="34" charset="-128"/>
              </a:rPr>
              <a:t>’s</a:t>
            </a:r>
            <a:r>
              <a:rPr lang="en-US" sz="1400" dirty="0">
                <a:solidFill>
                  <a:srgbClr val="000000"/>
                </a:solidFill>
                <a:latin typeface="Tahoma" pitchFamily="34" charset="0"/>
                <a:ea typeface="MS PGothic" pitchFamily="34" charset="-128"/>
              </a:rPr>
              <a:t> Production and Consumption</a:t>
            </a:r>
            <a:endParaRPr lang="en-US" sz="1400" baseline="-25000" dirty="0">
              <a:latin typeface="Tahoma" pitchFamily="34" charset="0"/>
              <a:ea typeface="MS PGothic" pitchFamily="34" charset="-128"/>
            </a:endParaRPr>
          </a:p>
        </p:txBody>
      </p:sp>
      <p:sp>
        <p:nvSpPr>
          <p:cNvPr id="1004704" name="Rectangle 32"/>
          <p:cNvSpPr>
            <a:spLocks noChangeArrowheads="1"/>
          </p:cNvSpPr>
          <p:nvPr/>
        </p:nvSpPr>
        <p:spPr bwMode="auto">
          <a:xfrm>
            <a:off x="4644008" y="1628800"/>
            <a:ext cx="947737" cy="430887"/>
          </a:xfrm>
          <a:prstGeom prst="rect">
            <a:avLst/>
          </a:prstGeom>
          <a:noFill/>
          <a:ln w="9525">
            <a:noFill/>
            <a:miter lim="800000"/>
            <a:headEnd/>
            <a:tailEnd/>
          </a:ln>
        </p:spPr>
        <p:txBody>
          <a:bodyPr lIns="0" tIns="0" rIns="0" bIns="0">
            <a:spAutoFit/>
          </a:bodyPr>
          <a:lstStyle/>
          <a:p>
            <a:pPr marL="1588" indent="-1588" algn="ctr"/>
            <a:r>
              <a:rPr lang="en-US" sz="1400" dirty="0">
                <a:solidFill>
                  <a:srgbClr val="000000"/>
                </a:solidFill>
                <a:latin typeface="Tahoma" pitchFamily="34" charset="0"/>
                <a:ea typeface="MS PGothic" pitchFamily="34" charset="-128"/>
              </a:rPr>
              <a:t>Quantity of airplanes</a:t>
            </a:r>
            <a:endParaRPr lang="en-US" sz="1400" baseline="-25000" dirty="0">
              <a:latin typeface="Tahoma" pitchFamily="34" charset="0"/>
              <a:ea typeface="MS PGothic" pitchFamily="34" charset="-128"/>
            </a:endParaRPr>
          </a:p>
        </p:txBody>
      </p:sp>
      <p:cxnSp>
        <p:nvCxnSpPr>
          <p:cNvPr id="152" name="Straight Connector 86"/>
          <p:cNvCxnSpPr>
            <a:cxnSpLocks noChangeShapeType="1"/>
          </p:cNvCxnSpPr>
          <p:nvPr/>
        </p:nvCxnSpPr>
        <p:spPr bwMode="auto">
          <a:xfrm rot="16200000" flipH="1">
            <a:off x="1479550" y="4225926"/>
            <a:ext cx="879475" cy="12700"/>
          </a:xfrm>
          <a:prstGeom prst="line">
            <a:avLst/>
          </a:prstGeom>
          <a:noFill/>
          <a:ln w="15875">
            <a:solidFill>
              <a:srgbClr val="808080"/>
            </a:solidFill>
            <a:prstDash val="sysDot"/>
            <a:round/>
            <a:headEnd/>
            <a:tailEnd type="none" w="med" len="lg"/>
          </a:ln>
        </p:spPr>
      </p:cxnSp>
      <p:cxnSp>
        <p:nvCxnSpPr>
          <p:cNvPr id="153" name="Straight Connector 86"/>
          <p:cNvCxnSpPr>
            <a:cxnSpLocks noChangeShapeType="1"/>
          </p:cNvCxnSpPr>
          <p:nvPr/>
        </p:nvCxnSpPr>
        <p:spPr bwMode="auto">
          <a:xfrm>
            <a:off x="1427163" y="3765550"/>
            <a:ext cx="458787" cy="1588"/>
          </a:xfrm>
          <a:prstGeom prst="line">
            <a:avLst/>
          </a:prstGeom>
          <a:noFill/>
          <a:ln w="15875">
            <a:solidFill>
              <a:srgbClr val="808080"/>
            </a:solidFill>
            <a:prstDash val="sysDot"/>
            <a:round/>
            <a:headEnd/>
            <a:tailEnd type="none" w="med" len="lg"/>
          </a:ln>
        </p:spPr>
      </p:cxnSp>
      <p:cxnSp>
        <p:nvCxnSpPr>
          <p:cNvPr id="154" name="Straight Connector 86"/>
          <p:cNvCxnSpPr>
            <a:cxnSpLocks noChangeShapeType="1"/>
          </p:cNvCxnSpPr>
          <p:nvPr/>
        </p:nvCxnSpPr>
        <p:spPr bwMode="auto">
          <a:xfrm rot="5400000">
            <a:off x="6332538" y="4487863"/>
            <a:ext cx="365125" cy="3175"/>
          </a:xfrm>
          <a:prstGeom prst="line">
            <a:avLst/>
          </a:prstGeom>
          <a:noFill/>
          <a:ln w="15875">
            <a:solidFill>
              <a:srgbClr val="808080"/>
            </a:solidFill>
            <a:prstDash val="sysDot"/>
            <a:round/>
            <a:headEnd/>
            <a:tailEnd type="none" w="med" len="lg"/>
          </a:ln>
        </p:spPr>
      </p:cxnSp>
      <p:cxnSp>
        <p:nvCxnSpPr>
          <p:cNvPr id="155" name="Straight Connector 86"/>
          <p:cNvCxnSpPr>
            <a:cxnSpLocks noChangeShapeType="1"/>
          </p:cNvCxnSpPr>
          <p:nvPr/>
        </p:nvCxnSpPr>
        <p:spPr bwMode="auto">
          <a:xfrm rot="16200000" flipH="1">
            <a:off x="5947569" y="3736182"/>
            <a:ext cx="6350" cy="1077912"/>
          </a:xfrm>
          <a:prstGeom prst="line">
            <a:avLst/>
          </a:prstGeom>
          <a:noFill/>
          <a:ln w="15875">
            <a:solidFill>
              <a:srgbClr val="808080"/>
            </a:solidFill>
            <a:prstDash val="sysDot"/>
            <a:round/>
            <a:headEnd/>
            <a:tailEnd type="none" w="med" len="lg"/>
          </a:ln>
        </p:spPr>
      </p:cxnSp>
      <p:cxnSp>
        <p:nvCxnSpPr>
          <p:cNvPr id="156" name="Straight Connector 86"/>
          <p:cNvCxnSpPr>
            <a:cxnSpLocks noChangeShapeType="1"/>
            <a:endCxn id="1004668" idx="1"/>
          </p:cNvCxnSpPr>
          <p:nvPr/>
        </p:nvCxnSpPr>
        <p:spPr bwMode="auto">
          <a:xfrm rot="16200000" flipH="1">
            <a:off x="6486525" y="4354513"/>
            <a:ext cx="631825" cy="6350"/>
          </a:xfrm>
          <a:prstGeom prst="line">
            <a:avLst/>
          </a:prstGeom>
          <a:noFill/>
          <a:ln w="15875">
            <a:solidFill>
              <a:srgbClr val="808080"/>
            </a:solidFill>
            <a:prstDash val="sysDot"/>
            <a:round/>
            <a:headEnd/>
            <a:tailEnd type="none" w="med" len="lg"/>
          </a:ln>
        </p:spPr>
      </p:cxnSp>
      <p:cxnSp>
        <p:nvCxnSpPr>
          <p:cNvPr id="157" name="Straight Connector 86"/>
          <p:cNvCxnSpPr>
            <a:cxnSpLocks noChangeShapeType="1"/>
            <a:stCxn id="1004643" idx="1"/>
          </p:cNvCxnSpPr>
          <p:nvPr/>
        </p:nvCxnSpPr>
        <p:spPr bwMode="auto">
          <a:xfrm rot="5400000" flipH="1" flipV="1">
            <a:off x="6084093" y="3329782"/>
            <a:ext cx="4763" cy="1371600"/>
          </a:xfrm>
          <a:prstGeom prst="line">
            <a:avLst/>
          </a:prstGeom>
          <a:noFill/>
          <a:ln w="15875">
            <a:solidFill>
              <a:srgbClr val="808080"/>
            </a:solidFill>
            <a:prstDash val="sysDot"/>
            <a:round/>
            <a:headEnd/>
            <a:tailEnd type="none" w="med" len="lg"/>
          </a:ln>
        </p:spPr>
      </p:cxnSp>
      <p:cxnSp>
        <p:nvCxnSpPr>
          <p:cNvPr id="162" name="Straight Connector 86"/>
          <p:cNvCxnSpPr>
            <a:cxnSpLocks noChangeShapeType="1"/>
            <a:endCxn id="1004648" idx="1"/>
          </p:cNvCxnSpPr>
          <p:nvPr/>
        </p:nvCxnSpPr>
        <p:spPr bwMode="auto">
          <a:xfrm rot="16200000" flipH="1">
            <a:off x="1643063" y="4098925"/>
            <a:ext cx="1146175" cy="3175"/>
          </a:xfrm>
          <a:prstGeom prst="line">
            <a:avLst/>
          </a:prstGeom>
          <a:noFill/>
          <a:ln w="15875">
            <a:solidFill>
              <a:srgbClr val="808080"/>
            </a:solidFill>
            <a:prstDash val="sysDot"/>
            <a:round/>
            <a:headEnd/>
            <a:tailEnd type="none" w="med" len="lg"/>
          </a:ln>
        </p:spPr>
      </p:cxnSp>
      <p:cxnSp>
        <p:nvCxnSpPr>
          <p:cNvPr id="163" name="Straight Connector 86"/>
          <p:cNvCxnSpPr>
            <a:cxnSpLocks noChangeShapeType="1"/>
          </p:cNvCxnSpPr>
          <p:nvPr/>
        </p:nvCxnSpPr>
        <p:spPr bwMode="auto">
          <a:xfrm flipV="1">
            <a:off x="1422400" y="3500438"/>
            <a:ext cx="766763" cy="14287"/>
          </a:xfrm>
          <a:prstGeom prst="line">
            <a:avLst/>
          </a:prstGeom>
          <a:noFill/>
          <a:ln w="15875">
            <a:solidFill>
              <a:srgbClr val="808080"/>
            </a:solidFill>
            <a:prstDash val="sysDot"/>
            <a:round/>
            <a:headEnd/>
            <a:tailEnd type="none" w="med" len="lg"/>
          </a:ln>
        </p:spPr>
      </p:cxnSp>
      <p:sp>
        <p:nvSpPr>
          <p:cNvPr id="1004713" name="Rectangle 110"/>
          <p:cNvSpPr>
            <a:spLocks noChangeArrowheads="1"/>
          </p:cNvSpPr>
          <p:nvPr/>
        </p:nvSpPr>
        <p:spPr bwMode="auto">
          <a:xfrm>
            <a:off x="7796213" y="4586288"/>
            <a:ext cx="166712" cy="184666"/>
          </a:xfrm>
          <a:prstGeom prst="rect">
            <a:avLst/>
          </a:prstGeom>
          <a:noFill/>
          <a:ln w="9525">
            <a:noFill/>
            <a:miter lim="800000"/>
            <a:headEnd/>
            <a:tailEnd/>
          </a:ln>
        </p:spPr>
        <p:txBody>
          <a:bodyPr wrap="none" lIns="0" tIns="0" rIns="0" bIns="0">
            <a:spAutoFit/>
          </a:bodyPr>
          <a:lstStyle/>
          <a:p>
            <a:pPr marL="1588" indent="-1588"/>
            <a:r>
              <a:rPr lang="en-US" sz="1200" i="1" dirty="0">
                <a:solidFill>
                  <a:srgbClr val="000000"/>
                </a:solidFill>
                <a:latin typeface="Tahoma" pitchFamily="34" charset="0"/>
                <a:ea typeface="MS PGothic" pitchFamily="34" charset="-128"/>
              </a:rPr>
              <a:t> M</a:t>
            </a:r>
            <a:endParaRPr lang="en-US" sz="1200" i="1" baseline="-25000" dirty="0">
              <a:latin typeface="Tahoma" pitchFamily="34" charset="0"/>
              <a:ea typeface="MS PGothic" pitchFamily="34" charset="-128"/>
            </a:endParaRPr>
          </a:p>
        </p:txBody>
      </p:sp>
      <p:sp>
        <p:nvSpPr>
          <p:cNvPr id="1004714" name="Rectangle 110"/>
          <p:cNvSpPr>
            <a:spLocks noChangeArrowheads="1"/>
          </p:cNvSpPr>
          <p:nvPr/>
        </p:nvSpPr>
        <p:spPr bwMode="auto">
          <a:xfrm>
            <a:off x="5565775" y="3622675"/>
            <a:ext cx="214802" cy="184666"/>
          </a:xfrm>
          <a:prstGeom prst="rect">
            <a:avLst/>
          </a:prstGeom>
          <a:noFill/>
          <a:ln w="9525">
            <a:noFill/>
            <a:miter lim="800000"/>
            <a:headEnd/>
            <a:tailEnd/>
          </a:ln>
        </p:spPr>
        <p:txBody>
          <a:bodyPr wrap="none" lIns="0" tIns="0" rIns="0" bIns="0">
            <a:spAutoFit/>
          </a:bodyPr>
          <a:lstStyle/>
          <a:p>
            <a:pPr marL="1588" indent="-1588"/>
            <a:r>
              <a:rPr lang="en-US" sz="1200" i="1" dirty="0">
                <a:solidFill>
                  <a:srgbClr val="000000"/>
                </a:solidFill>
                <a:latin typeface="Tahoma" pitchFamily="34" charset="0"/>
                <a:ea typeface="MS PGothic" pitchFamily="34" charset="-128"/>
              </a:rPr>
              <a:t>  M</a:t>
            </a:r>
            <a:endParaRPr lang="en-US" sz="1200" i="1" baseline="-25000" dirty="0">
              <a:latin typeface="Tahoma" pitchFamily="34" charset="0"/>
              <a:ea typeface="MS PGothic" pitchFamily="34" charset="-128"/>
            </a:endParaRPr>
          </a:p>
        </p:txBody>
      </p:sp>
      <p:sp>
        <p:nvSpPr>
          <p:cNvPr id="1004715" name="Rectangle 110"/>
          <p:cNvSpPr>
            <a:spLocks noChangeArrowheads="1"/>
          </p:cNvSpPr>
          <p:nvPr/>
        </p:nvSpPr>
        <p:spPr bwMode="auto">
          <a:xfrm>
            <a:off x="6600825" y="4103688"/>
            <a:ext cx="166712" cy="184666"/>
          </a:xfrm>
          <a:prstGeom prst="rect">
            <a:avLst/>
          </a:prstGeom>
          <a:noFill/>
          <a:ln w="9525">
            <a:noFill/>
            <a:miter lim="800000"/>
            <a:headEnd/>
            <a:tailEnd/>
          </a:ln>
        </p:spPr>
        <p:txBody>
          <a:bodyPr wrap="none" lIns="0" tIns="0" rIns="0" bIns="0">
            <a:spAutoFit/>
          </a:bodyPr>
          <a:lstStyle/>
          <a:p>
            <a:pPr marL="1588" indent="-1588"/>
            <a:r>
              <a:rPr lang="en-US" sz="1200" i="1" dirty="0">
                <a:solidFill>
                  <a:srgbClr val="000000"/>
                </a:solidFill>
                <a:latin typeface="Tahoma" pitchFamily="34" charset="0"/>
                <a:ea typeface="MS PGothic" pitchFamily="34" charset="-128"/>
              </a:rPr>
              <a:t> M</a:t>
            </a:r>
            <a:endParaRPr lang="en-US" sz="1200" i="1" baseline="-25000" dirty="0">
              <a:latin typeface="Tahoma" pitchFamily="34" charset="0"/>
              <a:ea typeface="MS PGothic" pitchFamily="34" charset="-128"/>
            </a:endParaRPr>
          </a:p>
        </p:txBody>
      </p:sp>
      <p:sp>
        <p:nvSpPr>
          <p:cNvPr id="2" name="Slide Number Placeholder 1"/>
          <p:cNvSpPr>
            <a:spLocks noGrp="1"/>
          </p:cNvSpPr>
          <p:nvPr>
            <p:ph type="sldNum" sz="quarter" idx="12"/>
          </p:nvPr>
        </p:nvSpPr>
        <p:spPr/>
        <p:txBody>
          <a:bodyPr/>
          <a:lstStyle/>
          <a:p>
            <a:endParaRPr lang="id-ID" dirty="0"/>
          </a:p>
        </p:txBody>
      </p:sp>
    </p:spTree>
    <p:extLst>
      <p:ext uri="{BB962C8B-B14F-4D97-AF65-F5344CB8AC3E}">
        <p14:creationId xmlns:p14="http://schemas.microsoft.com/office/powerpoint/2010/main" val="30642299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46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046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046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046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046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0470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0466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0470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0465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0466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0466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0467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046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0464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0467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0466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0466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0466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0466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0466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0466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046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0464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0464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0464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0464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0464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0465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0464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0467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0471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0470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00468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5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5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00467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0465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5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5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00466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00465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00463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004653"/>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004700"/>
                                        </p:tgtEl>
                                        <p:attrNameLst>
                                          <p:attrName>style.visibility</p:attrName>
                                        </p:attrNameLst>
                                      </p:cBhvr>
                                      <p:to>
                                        <p:strVal val="visible"/>
                                      </p:to>
                                    </p:set>
                                  </p:childTnLst>
                                </p:cTn>
                              </p:par>
                              <p:par>
                                <p:cTn id="95" presetID="22" presetClass="entr" presetSubtype="8" fill="hold" grpId="0" nodeType="withEffect">
                                  <p:stCondLst>
                                    <p:cond delay="0"/>
                                  </p:stCondLst>
                                  <p:childTnLst>
                                    <p:set>
                                      <p:cBhvr>
                                        <p:cTn id="96" dur="1" fill="hold">
                                          <p:stCondLst>
                                            <p:cond delay="0"/>
                                          </p:stCondLst>
                                        </p:cTn>
                                        <p:tgtEl>
                                          <p:spTgt spid="1004701"/>
                                        </p:tgtEl>
                                        <p:attrNameLst>
                                          <p:attrName>style.visibility</p:attrName>
                                        </p:attrNameLst>
                                      </p:cBhvr>
                                      <p:to>
                                        <p:strVal val="visible"/>
                                      </p:to>
                                    </p:set>
                                    <p:animEffect transition="in" filter="wipe(left)">
                                      <p:cBhvr>
                                        <p:cTn id="97" dur="500"/>
                                        <p:tgtEl>
                                          <p:spTgt spid="1004701"/>
                                        </p:tgtEl>
                                      </p:cBhvr>
                                    </p:animEffect>
                                  </p:childTnLst>
                                </p:cTn>
                              </p:par>
                              <p:par>
                                <p:cTn id="98" presetID="1" presetClass="entr" presetSubtype="0" fill="hold" grpId="0" nodeType="withEffect">
                                  <p:stCondLst>
                                    <p:cond delay="0"/>
                                  </p:stCondLst>
                                  <p:childTnLst>
                                    <p:set>
                                      <p:cBhvr>
                                        <p:cTn id="99" dur="1" fill="hold">
                                          <p:stCondLst>
                                            <p:cond delay="0"/>
                                          </p:stCondLst>
                                        </p:cTn>
                                        <p:tgtEl>
                                          <p:spTgt spid="1004684"/>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1004655"/>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1004675"/>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1004715"/>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1004654"/>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1004699"/>
                                        </p:tgtEl>
                                        <p:attrNameLst>
                                          <p:attrName>style.visibility</p:attrName>
                                        </p:attrNameLst>
                                      </p:cBhvr>
                                      <p:to>
                                        <p:strVal val="visible"/>
                                      </p:to>
                                    </p:set>
                                  </p:childTnLst>
                                </p:cTn>
                              </p:par>
                              <p:par>
                                <p:cTn id="110" presetID="22" presetClass="entr" presetSubtype="8" fill="hold" grpId="0" nodeType="withEffect">
                                  <p:stCondLst>
                                    <p:cond delay="0"/>
                                  </p:stCondLst>
                                  <p:childTnLst>
                                    <p:set>
                                      <p:cBhvr>
                                        <p:cTn id="111" dur="1" fill="hold">
                                          <p:stCondLst>
                                            <p:cond delay="0"/>
                                          </p:stCondLst>
                                        </p:cTn>
                                        <p:tgtEl>
                                          <p:spTgt spid="1004686"/>
                                        </p:tgtEl>
                                        <p:attrNameLst>
                                          <p:attrName>style.visibility</p:attrName>
                                        </p:attrNameLst>
                                      </p:cBhvr>
                                      <p:to>
                                        <p:strVal val="visible"/>
                                      </p:to>
                                    </p:set>
                                    <p:animEffect transition="in" filter="wipe(left)">
                                      <p:cBhvr>
                                        <p:cTn id="112" dur="500"/>
                                        <p:tgtEl>
                                          <p:spTgt spid="1004686"/>
                                        </p:tgtEl>
                                      </p:cBhvr>
                                    </p:animEffect>
                                  </p:childTnLst>
                                </p:cTn>
                              </p:par>
                              <p:par>
                                <p:cTn id="113" presetID="1" presetClass="entr" presetSubtype="0" fill="hold" grpId="0" nodeType="withEffect">
                                  <p:stCondLst>
                                    <p:cond delay="0"/>
                                  </p:stCondLst>
                                  <p:childTnLst>
                                    <p:set>
                                      <p:cBhvr>
                                        <p:cTn id="114" dur="1" fill="hold">
                                          <p:stCondLst>
                                            <p:cond delay="0"/>
                                          </p:stCondLst>
                                        </p:cTn>
                                        <p:tgtEl>
                                          <p:spTgt spid="1004685"/>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1004656"/>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004657"/>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004690"/>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004650"/>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004691"/>
                                        </p:tgtEl>
                                        <p:attrNameLst>
                                          <p:attrName>style.visibility</p:attrName>
                                        </p:attrNameLst>
                                      </p:cBhvr>
                                      <p:to>
                                        <p:strVal val="visible"/>
                                      </p:to>
                                    </p:set>
                                  </p:childTnLst>
                                </p:cTn>
                              </p:par>
                              <p:par>
                                <p:cTn id="127" presetID="22" presetClass="entr" presetSubtype="8" fill="hold" grpId="0" nodeType="withEffect">
                                  <p:stCondLst>
                                    <p:cond delay="0"/>
                                  </p:stCondLst>
                                  <p:childTnLst>
                                    <p:set>
                                      <p:cBhvr>
                                        <p:cTn id="128" dur="1" fill="hold">
                                          <p:stCondLst>
                                            <p:cond delay="0"/>
                                          </p:stCondLst>
                                        </p:cTn>
                                        <p:tgtEl>
                                          <p:spTgt spid="1004692"/>
                                        </p:tgtEl>
                                        <p:attrNameLst>
                                          <p:attrName>style.visibility</p:attrName>
                                        </p:attrNameLst>
                                      </p:cBhvr>
                                      <p:to>
                                        <p:strVal val="visible"/>
                                      </p:to>
                                    </p:set>
                                    <p:animEffect transition="in" filter="wipe(left)">
                                      <p:cBhvr>
                                        <p:cTn id="129" dur="500"/>
                                        <p:tgtEl>
                                          <p:spTgt spid="1004692"/>
                                        </p:tgtEl>
                                      </p:cBhvr>
                                    </p:animEffect>
                                  </p:childTnLst>
                                </p:cTn>
                              </p:par>
                              <p:par>
                                <p:cTn id="130" presetID="1" presetClass="entr" presetSubtype="0" fill="hold" grpId="0" nodeType="withEffect">
                                  <p:stCondLst>
                                    <p:cond delay="0"/>
                                  </p:stCondLst>
                                  <p:childTnLst>
                                    <p:set>
                                      <p:cBhvr>
                                        <p:cTn id="131" dur="1" fill="hold">
                                          <p:stCondLst>
                                            <p:cond delay="0"/>
                                          </p:stCondLst>
                                        </p:cTn>
                                        <p:tgtEl>
                                          <p:spTgt spid="1004694"/>
                                        </p:tgtEl>
                                        <p:attrNameLst>
                                          <p:attrName>style.visibility</p:attrName>
                                        </p:attrNameLst>
                                      </p:cBhvr>
                                      <p:to>
                                        <p:strVal val="visible"/>
                                      </p:to>
                                    </p:set>
                                  </p:childTnLst>
                                </p:cTn>
                              </p:par>
                              <p:par>
                                <p:cTn id="132" presetID="22" presetClass="entr" presetSubtype="8" fill="hold" grpId="0" nodeType="withEffect">
                                  <p:stCondLst>
                                    <p:cond delay="0"/>
                                  </p:stCondLst>
                                  <p:childTnLst>
                                    <p:set>
                                      <p:cBhvr>
                                        <p:cTn id="133" dur="1" fill="hold">
                                          <p:stCondLst>
                                            <p:cond delay="0"/>
                                          </p:stCondLst>
                                        </p:cTn>
                                        <p:tgtEl>
                                          <p:spTgt spid="1004695"/>
                                        </p:tgtEl>
                                        <p:attrNameLst>
                                          <p:attrName>style.visibility</p:attrName>
                                        </p:attrNameLst>
                                      </p:cBhvr>
                                      <p:to>
                                        <p:strVal val="visible"/>
                                      </p:to>
                                    </p:set>
                                    <p:animEffect transition="in" filter="wipe(left)">
                                      <p:cBhvr>
                                        <p:cTn id="134" dur="500"/>
                                        <p:tgtEl>
                                          <p:spTgt spid="1004695"/>
                                        </p:tgtEl>
                                      </p:cBhvr>
                                    </p:animEffect>
                                  </p:childTnLst>
                                </p:cTn>
                              </p:par>
                              <p:par>
                                <p:cTn id="135" presetID="1" presetClass="entr" presetSubtype="0" fill="hold" grpId="0" nodeType="withEffect">
                                  <p:stCondLst>
                                    <p:cond delay="0"/>
                                  </p:stCondLst>
                                  <p:childTnLst>
                                    <p:set>
                                      <p:cBhvr>
                                        <p:cTn id="136" dur="1" fill="hold">
                                          <p:stCondLst>
                                            <p:cond delay="0"/>
                                          </p:stCondLst>
                                        </p:cTn>
                                        <p:tgtEl>
                                          <p:spTgt spid="1004672"/>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004674"/>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004713"/>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004693"/>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nodeType="clickEffect">
                                  <p:stCondLst>
                                    <p:cond delay="0"/>
                                  </p:stCondLst>
                                  <p:childTnLst>
                                    <p:set>
                                      <p:cBhvr>
                                        <p:cTn id="146" dur="1" fill="hold">
                                          <p:stCondLst>
                                            <p:cond delay="0"/>
                                          </p:stCondLst>
                                        </p:cTn>
                                        <p:tgtEl>
                                          <p:spTgt spid="157"/>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156"/>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004696"/>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004697"/>
                                        </p:tgtEl>
                                        <p:attrNameLst>
                                          <p:attrName>style.visibility</p:attrName>
                                        </p:attrNameLst>
                                      </p:cBhvr>
                                      <p:to>
                                        <p:strVal val="visible"/>
                                      </p:to>
                                    </p:set>
                                  </p:childTnLst>
                                </p:cTn>
                              </p:par>
                              <p:par>
                                <p:cTn id="153" presetID="22" presetClass="entr" presetSubtype="8" fill="hold" grpId="0" nodeType="withEffect">
                                  <p:stCondLst>
                                    <p:cond delay="0"/>
                                  </p:stCondLst>
                                  <p:childTnLst>
                                    <p:set>
                                      <p:cBhvr>
                                        <p:cTn id="154" dur="1" fill="hold">
                                          <p:stCondLst>
                                            <p:cond delay="0"/>
                                          </p:stCondLst>
                                        </p:cTn>
                                        <p:tgtEl>
                                          <p:spTgt spid="1004698"/>
                                        </p:tgtEl>
                                        <p:attrNameLst>
                                          <p:attrName>style.visibility</p:attrName>
                                        </p:attrNameLst>
                                      </p:cBhvr>
                                      <p:to>
                                        <p:strVal val="visible"/>
                                      </p:to>
                                    </p:set>
                                    <p:animEffect transition="in" filter="wipe(left)">
                                      <p:cBhvr>
                                        <p:cTn id="155" dur="500"/>
                                        <p:tgtEl>
                                          <p:spTgt spid="1004698"/>
                                        </p:tgtEl>
                                      </p:cBhvr>
                                    </p:animEffect>
                                  </p:childTnLst>
                                </p:cTn>
                              </p:par>
                              <p:par>
                                <p:cTn id="156" presetID="1" presetClass="entr" presetSubtype="0" fill="hold" nodeType="withEffect">
                                  <p:stCondLst>
                                    <p:cond delay="0"/>
                                  </p:stCondLst>
                                  <p:childTnLst>
                                    <p:set>
                                      <p:cBhvr>
                                        <p:cTn id="157" dur="1" fill="hold">
                                          <p:stCondLst>
                                            <p:cond delay="0"/>
                                          </p:stCondLst>
                                        </p:cTn>
                                        <p:tgtEl>
                                          <p:spTgt spid="163"/>
                                        </p:tgtEl>
                                        <p:attrNameLst>
                                          <p:attrName>style.visibility</p:attrName>
                                        </p:attrNameLst>
                                      </p:cBhvr>
                                      <p:to>
                                        <p:strVal val="visible"/>
                                      </p:to>
                                    </p:set>
                                  </p:childTnLst>
                                </p:cTn>
                              </p:par>
                              <p:par>
                                <p:cTn id="158" presetID="1" presetClass="entr" presetSubtype="0" fill="hold" nodeType="withEffect">
                                  <p:stCondLst>
                                    <p:cond delay="0"/>
                                  </p:stCondLst>
                                  <p:childTnLst>
                                    <p:set>
                                      <p:cBhvr>
                                        <p:cTn id="159" dur="1" fill="hold">
                                          <p:stCondLst>
                                            <p:cond delay="0"/>
                                          </p:stCondLst>
                                        </p:cTn>
                                        <p:tgtEl>
                                          <p:spTgt spid="162"/>
                                        </p:tgtEl>
                                        <p:attrNameLst>
                                          <p:attrName>style.visibility</p:attrName>
                                        </p:attrNameLst>
                                      </p:cBhvr>
                                      <p:to>
                                        <p:strVal val="visible"/>
                                      </p:to>
                                    </p:set>
                                  </p:childTnLst>
                                </p:cTn>
                              </p:par>
                              <p:par>
                                <p:cTn id="160" presetID="1" presetClass="entr" presetSubtype="0" fill="hold" grpId="0" nodeType="withEffect">
                                  <p:stCondLst>
                                    <p:cond delay="0"/>
                                  </p:stCondLst>
                                  <p:childTnLst>
                                    <p:set>
                                      <p:cBhvr>
                                        <p:cTn id="161" dur="1" fill="hold">
                                          <p:stCondLst>
                                            <p:cond delay="0"/>
                                          </p:stCondLst>
                                        </p:cTn>
                                        <p:tgtEl>
                                          <p:spTgt spid="1004681"/>
                                        </p:tgtEl>
                                        <p:attrNameLst>
                                          <p:attrName>style.visibility</p:attrName>
                                        </p:attrNameLst>
                                      </p:cBhvr>
                                      <p:to>
                                        <p:strVal val="visible"/>
                                      </p:to>
                                    </p:set>
                                  </p:childTnLst>
                                </p:cTn>
                              </p:par>
                              <p:par>
                                <p:cTn id="162" presetID="22" presetClass="entr" presetSubtype="4" fill="hold" grpId="0" nodeType="withEffect">
                                  <p:stCondLst>
                                    <p:cond delay="0"/>
                                  </p:stCondLst>
                                  <p:childTnLst>
                                    <p:set>
                                      <p:cBhvr>
                                        <p:cTn id="163" dur="1" fill="hold">
                                          <p:stCondLst>
                                            <p:cond delay="0"/>
                                          </p:stCondLst>
                                        </p:cTn>
                                        <p:tgtEl>
                                          <p:spTgt spid="1004682"/>
                                        </p:tgtEl>
                                        <p:attrNameLst>
                                          <p:attrName>style.visibility</p:attrName>
                                        </p:attrNameLst>
                                      </p:cBhvr>
                                      <p:to>
                                        <p:strVal val="visible"/>
                                      </p:to>
                                    </p:set>
                                    <p:animEffect transition="in" filter="wipe(down)">
                                      <p:cBhvr>
                                        <p:cTn id="164" dur="500"/>
                                        <p:tgtEl>
                                          <p:spTgt spid="1004682"/>
                                        </p:tgtEl>
                                      </p:cBhvr>
                                    </p:animEffect>
                                  </p:childTnLst>
                                </p:cTn>
                              </p:par>
                              <p:par>
                                <p:cTn id="165" presetID="1" presetClass="entr" presetSubtype="0" fill="hold" grpId="0" nodeType="withEffect">
                                  <p:stCondLst>
                                    <p:cond delay="0"/>
                                  </p:stCondLst>
                                  <p:childTnLst>
                                    <p:set>
                                      <p:cBhvr>
                                        <p:cTn id="166" dur="1" fill="hold">
                                          <p:stCondLst>
                                            <p:cond delay="0"/>
                                          </p:stCondLst>
                                        </p:cTn>
                                        <p:tgtEl>
                                          <p:spTgt spid="1004688"/>
                                        </p:tgtEl>
                                        <p:attrNameLst>
                                          <p:attrName>style.visibility</p:attrName>
                                        </p:attrNameLst>
                                      </p:cBhvr>
                                      <p:to>
                                        <p:strVal val="visible"/>
                                      </p:to>
                                    </p:set>
                                  </p:childTnLst>
                                </p:cTn>
                              </p:par>
                              <p:par>
                                <p:cTn id="167" presetID="22" presetClass="entr" presetSubtype="8" fill="hold" grpId="0" nodeType="withEffect">
                                  <p:stCondLst>
                                    <p:cond delay="0"/>
                                  </p:stCondLst>
                                  <p:childTnLst>
                                    <p:set>
                                      <p:cBhvr>
                                        <p:cTn id="168" dur="1" fill="hold">
                                          <p:stCondLst>
                                            <p:cond delay="0"/>
                                          </p:stCondLst>
                                        </p:cTn>
                                        <p:tgtEl>
                                          <p:spTgt spid="1004689"/>
                                        </p:tgtEl>
                                        <p:attrNameLst>
                                          <p:attrName>style.visibility</p:attrName>
                                        </p:attrNameLst>
                                      </p:cBhvr>
                                      <p:to>
                                        <p:strVal val="visible"/>
                                      </p:to>
                                    </p:set>
                                    <p:animEffect transition="in" filter="wipe(left)">
                                      <p:cBhvr>
                                        <p:cTn id="169" dur="500"/>
                                        <p:tgtEl>
                                          <p:spTgt spid="1004689"/>
                                        </p:tgtEl>
                                      </p:cBhvr>
                                    </p:animEffect>
                                  </p:childTnLst>
                                </p:cTn>
                              </p:par>
                              <p:par>
                                <p:cTn id="170" presetID="1" presetClass="entr" presetSubtype="0" fill="hold" grpId="0" nodeType="withEffect">
                                  <p:stCondLst>
                                    <p:cond delay="0"/>
                                  </p:stCondLst>
                                  <p:childTnLst>
                                    <p:set>
                                      <p:cBhvr>
                                        <p:cTn id="171" dur="1" fill="hold">
                                          <p:stCondLst>
                                            <p:cond delay="0"/>
                                          </p:stCondLst>
                                        </p:cTn>
                                        <p:tgtEl>
                                          <p:spTgt spid="1004687"/>
                                        </p:tgtEl>
                                        <p:attrNameLst>
                                          <p:attrName>style.visibility</p:attrName>
                                        </p:attrNameLst>
                                      </p:cBhvr>
                                      <p:to>
                                        <p:strVal val="visible"/>
                                      </p:to>
                                    </p:set>
                                  </p:childTnLst>
                                </p:cTn>
                              </p:par>
                              <p:par>
                                <p:cTn id="172" presetID="1" presetClass="entr" presetSubtype="0" fill="hold" grpId="0" nodeType="withEffect">
                                  <p:stCondLst>
                                    <p:cond delay="0"/>
                                  </p:stCondLst>
                                  <p:childTnLst>
                                    <p:set>
                                      <p:cBhvr>
                                        <p:cTn id="173" dur="1" fill="hold">
                                          <p:stCondLst>
                                            <p:cond delay="0"/>
                                          </p:stCondLst>
                                        </p:cTn>
                                        <p:tgtEl>
                                          <p:spTgt spid="1004683"/>
                                        </p:tgtEl>
                                        <p:attrNameLst>
                                          <p:attrName>style.visibility</p:attrName>
                                        </p:attrNameLst>
                                      </p:cBhvr>
                                      <p:to>
                                        <p:strVal val="visible"/>
                                      </p:to>
                                    </p:set>
                                  </p:childTnLst>
                                </p:cTn>
                              </p:par>
                              <p:par>
                                <p:cTn id="174" presetID="1" presetClass="entr" presetSubtype="0" fill="hold" grpId="0" nodeType="withEffect">
                                  <p:stCondLst>
                                    <p:cond delay="0"/>
                                  </p:stCondLst>
                                  <p:childTnLst>
                                    <p:set>
                                      <p:cBhvr>
                                        <p:cTn id="175" dur="1" fill="hold">
                                          <p:stCondLst>
                                            <p:cond delay="0"/>
                                          </p:stCondLst>
                                        </p:cTn>
                                        <p:tgtEl>
                                          <p:spTgt spid="1004673"/>
                                        </p:tgtEl>
                                        <p:attrNameLst>
                                          <p:attrName>style.visibility</p:attrName>
                                        </p:attrNameLst>
                                      </p:cBhvr>
                                      <p:to>
                                        <p:strVal val="visible"/>
                                      </p:to>
                                    </p:set>
                                  </p:childTnLst>
                                </p:cTn>
                              </p:par>
                              <p:par>
                                <p:cTn id="176" presetID="1" presetClass="entr" presetSubtype="0" fill="hold" grpId="0" nodeType="withEffect">
                                  <p:stCondLst>
                                    <p:cond delay="0"/>
                                  </p:stCondLst>
                                  <p:childTnLst>
                                    <p:set>
                                      <p:cBhvr>
                                        <p:cTn id="177" dur="1" fill="hold">
                                          <p:stCondLst>
                                            <p:cond delay="0"/>
                                          </p:stCondLst>
                                        </p:cTn>
                                        <p:tgtEl>
                                          <p:spTgt spid="1004677"/>
                                        </p:tgtEl>
                                        <p:attrNameLst>
                                          <p:attrName>style.visibility</p:attrName>
                                        </p:attrNameLst>
                                      </p:cBhvr>
                                      <p:to>
                                        <p:strVal val="visible"/>
                                      </p:to>
                                    </p:set>
                                  </p:childTnLst>
                                </p:cTn>
                              </p:par>
                              <p:par>
                                <p:cTn id="178" presetID="1" presetClass="entr" presetSubtype="0" fill="hold" grpId="0" nodeType="withEffect">
                                  <p:stCondLst>
                                    <p:cond delay="0"/>
                                  </p:stCondLst>
                                  <p:childTnLst>
                                    <p:set>
                                      <p:cBhvr>
                                        <p:cTn id="179" dur="1" fill="hold">
                                          <p:stCondLst>
                                            <p:cond delay="0"/>
                                          </p:stCondLst>
                                        </p:cTn>
                                        <p:tgtEl>
                                          <p:spTgt spid="10046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4635" grpId="0" animBg="1"/>
      <p:bldP spid="1004636" grpId="0"/>
      <p:bldP spid="1004637" grpId="0"/>
      <p:bldP spid="1004638" grpId="0"/>
      <p:bldP spid="1004639" grpId="0" animBg="1"/>
      <p:bldP spid="1004640" grpId="0"/>
      <p:bldP spid="1004641" grpId="0" animBg="1"/>
      <p:bldP spid="1004642" grpId="0" animBg="1"/>
      <p:bldP spid="1004643" grpId="0" animBg="1"/>
      <p:bldP spid="1004644" grpId="0"/>
      <p:bldP spid="1004645" grpId="0"/>
      <p:bldP spid="1004646" grpId="0" animBg="1"/>
      <p:bldP spid="1004647" grpId="0"/>
      <p:bldP spid="1004648" grpId="0" animBg="1"/>
      <p:bldP spid="1004649" grpId="0"/>
      <p:bldP spid="1004650" grpId="0" animBg="1"/>
      <p:bldP spid="1004651" grpId="0"/>
      <p:bldP spid="1004652" grpId="0"/>
      <p:bldP spid="1004653" grpId="0"/>
      <p:bldP spid="1004654" grpId="0"/>
      <p:bldP spid="1004655" grpId="0"/>
      <p:bldP spid="1004656" grpId="0"/>
      <p:bldP spid="1004657" grpId="0"/>
      <p:bldP spid="1004658" grpId="0" animBg="1"/>
      <p:bldP spid="1004659" grpId="0"/>
      <p:bldP spid="1004660" grpId="0"/>
      <p:bldP spid="1004661" grpId="0"/>
      <p:bldP spid="1004662" grpId="0"/>
      <p:bldP spid="1004663" grpId="0"/>
      <p:bldP spid="1004664" grpId="0"/>
      <p:bldP spid="1004665" grpId="0" animBg="1"/>
      <p:bldP spid="1004666" grpId="0"/>
      <p:bldP spid="1004667" grpId="0"/>
      <p:bldP spid="1004668" grpId="0" animBg="1"/>
      <p:bldP spid="1004669" grpId="0"/>
      <p:bldP spid="1004670" grpId="0" animBg="1"/>
      <p:bldP spid="1004671" grpId="0" animBg="1"/>
      <p:bldP spid="1004672" grpId="0" animBg="1"/>
      <p:bldP spid="1004673" grpId="0" animBg="1"/>
      <p:bldP spid="1004674" grpId="0"/>
      <p:bldP spid="1004675" grpId="0"/>
      <p:bldP spid="1004676" grpId="0"/>
      <p:bldP spid="1004677" grpId="0"/>
      <p:bldP spid="1004678" grpId="0"/>
      <p:bldP spid="1004679" grpId="0" animBg="1"/>
      <p:bldP spid="1004680" grpId="0" animBg="1"/>
      <p:bldP spid="1004681" grpId="0"/>
      <p:bldP spid="1004682" grpId="0"/>
      <p:bldP spid="1004683" grpId="0" animBg="1"/>
      <p:bldP spid="1004684" grpId="0" animBg="1"/>
      <p:bldP spid="1004685" grpId="0" animBg="1"/>
      <p:bldP spid="1004686" grpId="0"/>
      <p:bldP spid="1004687" grpId="0" animBg="1"/>
      <p:bldP spid="1004688" grpId="0" animBg="1"/>
      <p:bldP spid="1004689" grpId="0"/>
      <p:bldP spid="1004690" grpId="0" animBg="1"/>
      <p:bldP spid="1004691" grpId="0" animBg="1"/>
      <p:bldP spid="1004692" grpId="0"/>
      <p:bldP spid="1004693" grpId="0" animBg="1"/>
      <p:bldP spid="1004694" grpId="0" animBg="1"/>
      <p:bldP spid="1004695" grpId="0"/>
      <p:bldP spid="1004696" grpId="0" animBg="1"/>
      <p:bldP spid="1004697" grpId="0" animBg="1"/>
      <p:bldP spid="1004698" grpId="0"/>
      <p:bldP spid="1004699" grpId="0" animBg="1"/>
      <p:bldP spid="1004700" grpId="0" animBg="1"/>
      <p:bldP spid="1004701" grpId="0"/>
      <p:bldP spid="1004702" grpId="0"/>
      <p:bldP spid="1004703" grpId="0"/>
      <p:bldP spid="1004704" grpId="0"/>
      <p:bldP spid="1004713" grpId="0"/>
      <p:bldP spid="1004714" grpId="0"/>
      <p:bldP spid="100471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28600"/>
            <a:ext cx="8892480" cy="555625"/>
          </a:xfrm>
        </p:spPr>
        <p:txBody>
          <a:bodyPr/>
          <a:lstStyle/>
          <a:p>
            <a:r>
              <a:rPr lang="en-US" dirty="0"/>
              <a:t>Production and Consumption</a:t>
            </a:r>
          </a:p>
        </p:txBody>
      </p:sp>
      <p:pic>
        <p:nvPicPr>
          <p:cNvPr id="2" name="Picture 1" descr="Krug3e_table_8_0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057400"/>
            <a:ext cx="8229600" cy="1822704"/>
          </a:xfrm>
          <a:prstGeom prst="rect">
            <a:avLst/>
          </a:prstGeom>
        </p:spPr>
      </p:pic>
      <p:sp>
        <p:nvSpPr>
          <p:cNvPr id="4" name="Slide Number Placeholder 3"/>
          <p:cNvSpPr>
            <a:spLocks noGrp="1"/>
          </p:cNvSpPr>
          <p:nvPr>
            <p:ph type="sldNum" sz="quarter" idx="12"/>
          </p:nvPr>
        </p:nvSpPr>
        <p:spPr/>
        <p:txBody>
          <a:bodyPr/>
          <a:lstStyle/>
          <a:p>
            <a:endParaRPr lang="id-ID" dirty="0"/>
          </a:p>
        </p:txBody>
      </p:sp>
    </p:spTree>
    <p:extLst>
      <p:ext uri="{BB962C8B-B14F-4D97-AF65-F5344CB8AC3E}">
        <p14:creationId xmlns:p14="http://schemas.microsoft.com/office/powerpoint/2010/main" val="6817782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00939"/>
            <a:ext cx="8839200" cy="661061"/>
          </a:xfrm>
        </p:spPr>
        <p:txBody>
          <a:bodyPr/>
          <a:lstStyle/>
          <a:p>
            <a:r>
              <a:rPr lang="en-US" sz="2800" dirty="0">
                <a:solidFill>
                  <a:schemeClr val="accent6">
                    <a:lumMod val="50000"/>
                  </a:schemeClr>
                </a:solidFill>
              </a:rPr>
              <a:t>Active Learning 4 	</a:t>
            </a:r>
            <a:r>
              <a:rPr lang="en-US" sz="2800" dirty="0">
                <a:solidFill>
                  <a:srgbClr val="AE1221"/>
                </a:solidFill>
              </a:rPr>
              <a:t>Absolute and comparative advantage</a:t>
            </a:r>
          </a:p>
        </p:txBody>
      </p:sp>
      <p:sp>
        <p:nvSpPr>
          <p:cNvPr id="3" name="Content Placeholder 2"/>
          <p:cNvSpPr>
            <a:spLocks noGrp="1"/>
          </p:cNvSpPr>
          <p:nvPr>
            <p:ph idx="1"/>
          </p:nvPr>
        </p:nvSpPr>
        <p:spPr>
          <a:xfrm>
            <a:off x="347241" y="762000"/>
            <a:ext cx="8518947" cy="5686425"/>
          </a:xfrm>
        </p:spPr>
        <p:txBody>
          <a:bodyPr>
            <a:noAutofit/>
          </a:bodyPr>
          <a:lstStyle/>
          <a:p>
            <a:pPr marL="0" indent="0">
              <a:buNone/>
            </a:pPr>
            <a:r>
              <a:rPr lang="en-US" sz="2800" dirty="0">
                <a:solidFill>
                  <a:schemeClr val="accent6">
                    <a:lumMod val="50000"/>
                  </a:schemeClr>
                </a:solidFill>
              </a:rPr>
              <a:t>Argentina, 10,000 hours of labor/month:</a:t>
            </a:r>
          </a:p>
          <a:p>
            <a:pPr lvl="1"/>
            <a:r>
              <a:rPr lang="en-US" dirty="0">
                <a:solidFill>
                  <a:schemeClr val="accent6">
                    <a:lumMod val="50000"/>
                  </a:schemeClr>
                </a:solidFill>
              </a:rPr>
              <a:t>producing 1 lb. coffee requires 2 hours; </a:t>
            </a:r>
          </a:p>
          <a:p>
            <a:pPr lvl="1"/>
            <a:r>
              <a:rPr lang="en-US" dirty="0">
                <a:solidFill>
                  <a:schemeClr val="accent6">
                    <a:lumMod val="50000"/>
                  </a:schemeClr>
                </a:solidFill>
              </a:rPr>
              <a:t>producing 1 bottle wine requires 4 hours</a:t>
            </a:r>
          </a:p>
          <a:p>
            <a:pPr marL="0" indent="0">
              <a:buNone/>
            </a:pPr>
            <a:r>
              <a:rPr lang="en-US" sz="2800" dirty="0">
                <a:solidFill>
                  <a:schemeClr val="accent6">
                    <a:lumMod val="50000"/>
                  </a:schemeClr>
                </a:solidFill>
              </a:rPr>
              <a:t>Brazil, 10,000 hours of labor/month:</a:t>
            </a:r>
          </a:p>
          <a:p>
            <a:pPr lvl="1"/>
            <a:r>
              <a:rPr lang="en-US" dirty="0">
                <a:solidFill>
                  <a:schemeClr val="accent6">
                    <a:lumMod val="50000"/>
                  </a:schemeClr>
                </a:solidFill>
              </a:rPr>
              <a:t>producing 1 lb. coffee requires 1 hour</a:t>
            </a:r>
          </a:p>
          <a:p>
            <a:pPr lvl="1"/>
            <a:r>
              <a:rPr lang="en-US" dirty="0">
                <a:solidFill>
                  <a:schemeClr val="accent6">
                    <a:lumMod val="50000"/>
                  </a:schemeClr>
                </a:solidFill>
              </a:rPr>
              <a:t>producing 1 bottle wine requires 5 hours</a:t>
            </a:r>
          </a:p>
          <a:p>
            <a:pPr marL="514350" indent="-514350">
              <a:buFont typeface="+mj-lt"/>
              <a:buAutoNum type="arabicPeriod"/>
            </a:pPr>
            <a:r>
              <a:rPr lang="en-US" sz="2800" dirty="0">
                <a:solidFill>
                  <a:schemeClr val="tx1"/>
                </a:solidFill>
              </a:rPr>
              <a:t>Which country has an absolute advantage in the production of coffee?  </a:t>
            </a:r>
          </a:p>
          <a:p>
            <a:pPr marL="514350" indent="-514350">
              <a:buFont typeface="+mj-lt"/>
              <a:buAutoNum type="arabicPeriod"/>
            </a:pPr>
            <a:r>
              <a:rPr lang="en-US" sz="2800" dirty="0">
                <a:solidFill>
                  <a:schemeClr val="tx1"/>
                </a:solidFill>
              </a:rPr>
              <a:t>Which country has a comparative advantage in the production of wine?</a:t>
            </a: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36</a:t>
            </a:fld>
            <a:endParaRPr lang="en-US"/>
          </a:p>
        </p:txBody>
      </p:sp>
    </p:spTree>
    <p:extLst>
      <p:ext uri="{BB962C8B-B14F-4D97-AF65-F5344CB8AC3E}">
        <p14:creationId xmlns:p14="http://schemas.microsoft.com/office/powerpoint/2010/main" val="403444158"/>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0939"/>
            <a:ext cx="8763000" cy="661061"/>
          </a:xfrm>
        </p:spPr>
        <p:txBody>
          <a:bodyPr/>
          <a:lstStyle/>
          <a:p>
            <a:r>
              <a:rPr lang="en-US" dirty="0">
                <a:solidFill>
                  <a:schemeClr val="accent6">
                    <a:lumMod val="50000"/>
                  </a:schemeClr>
                </a:solidFill>
              </a:rPr>
              <a:t>Active Learning 4 					</a:t>
            </a:r>
            <a:r>
              <a:rPr lang="en-US" dirty="0">
                <a:solidFill>
                  <a:srgbClr val="AE1221"/>
                </a:solidFill>
              </a:rPr>
              <a:t>Answers</a:t>
            </a:r>
            <a:endParaRPr lang="en-US" dirty="0"/>
          </a:p>
        </p:txBody>
      </p:sp>
      <p:sp>
        <p:nvSpPr>
          <p:cNvPr id="3" name="Content Placeholder 2"/>
          <p:cNvSpPr>
            <a:spLocks noGrp="1"/>
          </p:cNvSpPr>
          <p:nvPr>
            <p:ph idx="1"/>
          </p:nvPr>
        </p:nvSpPr>
        <p:spPr>
          <a:xfrm>
            <a:off x="228600" y="914400"/>
            <a:ext cx="8763000" cy="5534025"/>
          </a:xfrm>
        </p:spPr>
        <p:txBody>
          <a:bodyPr>
            <a:normAutofit/>
          </a:bodyPr>
          <a:lstStyle/>
          <a:p>
            <a:pPr marL="514350" indent="-514350">
              <a:buFont typeface="+mj-lt"/>
              <a:buAutoNum type="arabicPeriod"/>
            </a:pPr>
            <a:r>
              <a:rPr lang="en-US" dirty="0"/>
              <a:t>Brazil: absolute advantage in coffee</a:t>
            </a:r>
          </a:p>
          <a:p>
            <a:pPr lvl="1"/>
            <a:r>
              <a:rPr lang="en-US" dirty="0"/>
              <a:t>Producing 1 lb. coffee: </a:t>
            </a:r>
          </a:p>
          <a:p>
            <a:pPr lvl="2"/>
            <a:r>
              <a:rPr lang="en-US" sz="2800" dirty="0"/>
              <a:t>One labor-hour in Brazil, but two in Argentina. </a:t>
            </a:r>
          </a:p>
          <a:p>
            <a:pPr marL="514350" indent="-514350">
              <a:buFont typeface="+mj-lt"/>
              <a:buAutoNum type="arabicPeriod"/>
            </a:pPr>
            <a:r>
              <a:rPr lang="en-US" dirty="0"/>
              <a:t>Argentina: comparative advantage in wine</a:t>
            </a:r>
          </a:p>
          <a:p>
            <a:pPr lvl="1"/>
            <a:r>
              <a:rPr lang="en-US" dirty="0"/>
              <a:t>Argentina’s opportunity cost of wine is 2 lb. coffee</a:t>
            </a:r>
          </a:p>
          <a:p>
            <a:pPr lvl="2"/>
            <a:r>
              <a:rPr lang="en-US" sz="2800" dirty="0"/>
              <a:t>The four labor-hours required to produce a bottle of wine could instead produce 2 lb. coffee</a:t>
            </a:r>
          </a:p>
          <a:p>
            <a:pPr lvl="1"/>
            <a:r>
              <a:rPr lang="en-US" dirty="0"/>
              <a:t>Brazil’s opportunity cost of wine is 5 lb. coffee</a:t>
            </a: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37</a:t>
            </a:fld>
            <a:endParaRPr lang="en-US"/>
          </a:p>
        </p:txBody>
      </p:sp>
    </p:spTree>
    <p:extLst>
      <p:ext uri="{BB962C8B-B14F-4D97-AF65-F5344CB8AC3E}">
        <p14:creationId xmlns:p14="http://schemas.microsoft.com/office/powerpoint/2010/main" val="1538628960"/>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9" name="Rectangle 3"/>
          <p:cNvSpPr>
            <a:spLocks noChangeArrowheads="1"/>
          </p:cNvSpPr>
          <p:nvPr/>
        </p:nvSpPr>
        <p:spPr bwMode="auto">
          <a:xfrm>
            <a:off x="304800" y="1524000"/>
            <a:ext cx="8659688" cy="34163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type="none" w="med" len="lg"/>
              </a14:hiddenLine>
            </a:ext>
          </a:extLst>
        </p:spPr>
        <p:txBody>
          <a:bodyPr wrap="square" anchor="ctr">
            <a:spAutoFit/>
          </a:bodyPr>
          <a:lstStyle/>
          <a:p>
            <a:pPr marL="1588" indent="-1588"/>
            <a:r>
              <a:rPr lang="en-US" sz="2400" b="1" dirty="0">
                <a:solidFill>
                  <a:srgbClr val="9E2F60"/>
                </a:solidFill>
              </a:rPr>
              <a:t>Misunderstanding Comparative Advantage</a:t>
            </a:r>
            <a:br>
              <a:rPr lang="en-US" sz="2400" b="1" dirty="0">
                <a:solidFill>
                  <a:srgbClr val="9E2F60"/>
                </a:solidFill>
              </a:rPr>
            </a:br>
            <a:endParaRPr lang="en-US" sz="2400" dirty="0"/>
          </a:p>
          <a:p>
            <a:pPr marL="1588" indent="-1588"/>
            <a:r>
              <a:rPr lang="en-US" sz="2400" dirty="0"/>
              <a:t>A common mistake is to confuse comparative advantage with absolute advantage.</a:t>
            </a:r>
          </a:p>
          <a:p>
            <a:pPr marL="1588" indent="-1588"/>
            <a:r>
              <a:rPr lang="en-US" sz="2400" dirty="0"/>
              <a:t>	</a:t>
            </a:r>
          </a:p>
          <a:p>
            <a:pPr marL="1588" indent="-1588"/>
            <a:r>
              <a:rPr lang="en-US" sz="2400" dirty="0"/>
              <a:t>Example: United States vs. Japan in 1980s:</a:t>
            </a:r>
          </a:p>
          <a:p>
            <a:pPr marL="804863" lvl="4" indent="-231775">
              <a:buClr>
                <a:schemeClr val="tx1"/>
              </a:buClr>
              <a:buFont typeface="Wingdings" pitchFamily="2" charset="2"/>
              <a:buChar char="§"/>
            </a:pPr>
            <a:r>
              <a:rPr lang="en-US" sz="2400" dirty="0"/>
              <a:t>Commentators: </a:t>
            </a:r>
            <a:r>
              <a:rPr lang="en-US" sz="2400" i="1" dirty="0"/>
              <a:t>“United States might soon have no comparative advantage in anything.”</a:t>
            </a:r>
          </a:p>
          <a:p>
            <a:pPr marL="804863" lvl="4" indent="-231775">
              <a:buClr>
                <a:schemeClr val="tx1"/>
              </a:buClr>
              <a:buFont typeface="Wingdings" pitchFamily="2" charset="2"/>
              <a:buChar char="§"/>
            </a:pPr>
            <a:r>
              <a:rPr lang="en-US" sz="2400" dirty="0"/>
              <a:t>Wrong! They meant </a:t>
            </a:r>
            <a:r>
              <a:rPr lang="en-US" sz="2400" i="1" dirty="0"/>
              <a:t>“absolute advantage.”</a:t>
            </a:r>
          </a:p>
        </p:txBody>
      </p:sp>
      <p:sp>
        <p:nvSpPr>
          <p:cNvPr id="3" name="Title 2"/>
          <p:cNvSpPr>
            <a:spLocks noGrp="1"/>
          </p:cNvSpPr>
          <p:nvPr>
            <p:ph type="title"/>
          </p:nvPr>
        </p:nvSpPr>
        <p:spPr>
          <a:xfrm>
            <a:off x="0" y="60325"/>
            <a:ext cx="8892480" cy="555625"/>
          </a:xfrm>
        </p:spPr>
        <p:txBody>
          <a:bodyPr/>
          <a:lstStyle/>
          <a:p>
            <a:pPr>
              <a:defRPr/>
            </a:pPr>
            <a:r>
              <a:rPr lang="en-US" sz="2800" dirty="0">
                <a:solidFill>
                  <a:schemeClr val="tx1"/>
                </a:solidFill>
              </a:rPr>
              <a:t>PITFALLS</a:t>
            </a:r>
          </a:p>
        </p:txBody>
      </p:sp>
      <p:sp>
        <p:nvSpPr>
          <p:cNvPr id="2" name="Slide Number Placeholder 1"/>
          <p:cNvSpPr>
            <a:spLocks noGrp="1"/>
          </p:cNvSpPr>
          <p:nvPr>
            <p:ph type="sldNum" sz="quarter" idx="12"/>
          </p:nvPr>
        </p:nvSpPr>
        <p:spPr/>
        <p:txBody>
          <a:bodyPr/>
          <a:lstStyle/>
          <a:p>
            <a:pPr>
              <a:defRPr/>
            </a:pPr>
            <a:endParaRPr lang="id-ID" dirty="0"/>
          </a:p>
        </p:txBody>
      </p:sp>
    </p:spTree>
    <p:extLst>
      <p:ext uri="{BB962C8B-B14F-4D97-AF65-F5344CB8AC3E}">
        <p14:creationId xmlns:p14="http://schemas.microsoft.com/office/powerpoint/2010/main" val="12139300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1849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1849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1849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8499">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849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a:t>
            </a:r>
          </a:p>
        </p:txBody>
      </p:sp>
      <p:pic>
        <p:nvPicPr>
          <p:cNvPr id="5" name="Content Placeholder 4"/>
          <p:cNvPicPr>
            <a:picLocks noGrp="1" noChangeAspect="1"/>
          </p:cNvPicPr>
          <p:nvPr>
            <p:ph idx="1"/>
          </p:nvPr>
        </p:nvPicPr>
        <p:blipFill>
          <a:blip r:embed="rId2"/>
          <a:srcRect l="-13129" r="-13129"/>
          <a:stretch>
            <a:fillRect/>
          </a:stretch>
        </p:blipFill>
        <p:spPr/>
      </p:pic>
      <p:sp>
        <p:nvSpPr>
          <p:cNvPr id="4" name="Slide Number Placeholder 3"/>
          <p:cNvSpPr>
            <a:spLocks noGrp="1"/>
          </p:cNvSpPr>
          <p:nvPr>
            <p:ph type="sldNum" sz="quarter" idx="12"/>
          </p:nvPr>
        </p:nvSpPr>
        <p:spPr/>
        <p:txBody>
          <a:bodyPr/>
          <a:lstStyle/>
          <a:p>
            <a:pPr>
              <a:defRPr/>
            </a:pPr>
            <a:endParaRPr lang="id-ID" dirty="0"/>
          </a:p>
        </p:txBody>
      </p:sp>
    </p:spTree>
    <p:extLst>
      <p:ext uri="{BB962C8B-B14F-4D97-AF65-F5344CB8AC3E}">
        <p14:creationId xmlns:p14="http://schemas.microsoft.com/office/powerpoint/2010/main" val="31463509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0939"/>
            <a:ext cx="9143999" cy="860961"/>
          </a:xfrm>
        </p:spPr>
        <p:txBody>
          <a:bodyPr/>
          <a:lstStyle/>
          <a:p>
            <a:r>
              <a:rPr lang="en-US" altLang="en-US" dirty="0"/>
              <a:t>Interdependence</a:t>
            </a:r>
            <a:endParaRPr lang="en-US" dirty="0"/>
          </a:p>
        </p:txBody>
      </p:sp>
      <p:sp>
        <p:nvSpPr>
          <p:cNvPr id="3" name="Content Placeholder 2"/>
          <p:cNvSpPr>
            <a:spLocks noGrp="1"/>
          </p:cNvSpPr>
          <p:nvPr>
            <p:ph idx="1"/>
          </p:nvPr>
        </p:nvSpPr>
        <p:spPr/>
        <p:txBody>
          <a:bodyPr/>
          <a:lstStyle/>
          <a:p>
            <a:r>
              <a:rPr lang="en-US" dirty="0"/>
              <a:t>“Trade can make everyone better off”</a:t>
            </a:r>
          </a:p>
          <a:p>
            <a:pPr lvl="1"/>
            <a:r>
              <a:rPr lang="en-US" dirty="0"/>
              <a:t>One of the Ten Principles from Chapter 1</a:t>
            </a:r>
          </a:p>
          <a:p>
            <a:pPr lvl="1"/>
            <a:r>
              <a:rPr lang="en-US" dirty="0"/>
              <a:t>We now learn why people – and nations – choose to be interdependent</a:t>
            </a:r>
          </a:p>
          <a:p>
            <a:pPr lvl="1"/>
            <a:r>
              <a:rPr lang="en-US" dirty="0"/>
              <a:t>And how they can gain from trade</a:t>
            </a:r>
          </a:p>
          <a:p>
            <a:endParaRPr lang="en-US" dirty="0"/>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4</a:t>
            </a:fld>
            <a:endParaRPr lang="en-US"/>
          </a:p>
        </p:txBody>
      </p:sp>
    </p:spTree>
    <p:extLst>
      <p:ext uri="{BB962C8B-B14F-4D97-AF65-F5344CB8AC3E}">
        <p14:creationId xmlns:p14="http://schemas.microsoft.com/office/powerpoint/2010/main" val="3777134600"/>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4"/>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ahoma" charset="0"/>
                <a:ea typeface="ＭＳ Ｐゴシック" charset="0"/>
              </a:defRPr>
            </a:lvl1pPr>
            <a:lvl2pPr marL="742950" indent="-285750" eaLnBrk="0" hangingPunct="0">
              <a:defRPr sz="2000">
                <a:solidFill>
                  <a:schemeClr val="tx1"/>
                </a:solidFill>
                <a:latin typeface="Tahoma" charset="0"/>
                <a:ea typeface="ＭＳ Ｐゴシック" charset="0"/>
              </a:defRPr>
            </a:lvl2pPr>
            <a:lvl3pPr marL="1143000" indent="-228600" eaLnBrk="0" hangingPunct="0">
              <a:defRPr sz="2000">
                <a:solidFill>
                  <a:schemeClr val="tx1"/>
                </a:solidFill>
                <a:latin typeface="Tahoma" charset="0"/>
                <a:ea typeface="ＭＳ Ｐゴシック" charset="0"/>
              </a:defRPr>
            </a:lvl3pPr>
            <a:lvl4pPr marL="1600200" indent="-228600" eaLnBrk="0" hangingPunct="0">
              <a:defRPr sz="2000">
                <a:solidFill>
                  <a:schemeClr val="tx1"/>
                </a:solidFill>
                <a:latin typeface="Tahoma" charset="0"/>
                <a:ea typeface="ＭＳ Ｐゴシック" charset="0"/>
              </a:defRPr>
            </a:lvl4pPr>
            <a:lvl5pPr marL="2057400" indent="-228600" eaLnBrk="0" hangingPunct="0">
              <a:defRPr sz="2000">
                <a:solidFill>
                  <a:schemeClr val="tx1"/>
                </a:solidFill>
                <a:latin typeface="Tahoma" charset="0"/>
                <a:ea typeface="ＭＳ Ｐゴシック" charset="0"/>
              </a:defRPr>
            </a:lvl5pPr>
            <a:lvl6pPr marL="2514600" indent="-228600" eaLnBrk="0" fontAlgn="base" hangingPunct="0">
              <a:lnSpc>
                <a:spcPct val="80000"/>
              </a:lnSpc>
              <a:spcBef>
                <a:spcPct val="50000"/>
              </a:spcBef>
              <a:spcAft>
                <a:spcPct val="0"/>
              </a:spcAft>
              <a:buClr>
                <a:schemeClr val="hlink"/>
              </a:buClr>
              <a:buSzPct val="70000"/>
              <a:buFont typeface="Wingdings" charset="0"/>
              <a:defRPr sz="2000">
                <a:solidFill>
                  <a:schemeClr val="tx1"/>
                </a:solidFill>
                <a:latin typeface="Tahoma" charset="0"/>
                <a:ea typeface="ＭＳ Ｐゴシック" charset="0"/>
              </a:defRPr>
            </a:lvl6pPr>
            <a:lvl7pPr marL="2971800" indent="-228600" eaLnBrk="0" fontAlgn="base" hangingPunct="0">
              <a:lnSpc>
                <a:spcPct val="80000"/>
              </a:lnSpc>
              <a:spcBef>
                <a:spcPct val="50000"/>
              </a:spcBef>
              <a:spcAft>
                <a:spcPct val="0"/>
              </a:spcAft>
              <a:buClr>
                <a:schemeClr val="hlink"/>
              </a:buClr>
              <a:buSzPct val="70000"/>
              <a:buFont typeface="Wingdings" charset="0"/>
              <a:defRPr sz="2000">
                <a:solidFill>
                  <a:schemeClr val="tx1"/>
                </a:solidFill>
                <a:latin typeface="Tahoma" charset="0"/>
                <a:ea typeface="ＭＳ Ｐゴシック" charset="0"/>
              </a:defRPr>
            </a:lvl7pPr>
            <a:lvl8pPr marL="3429000" indent="-228600" eaLnBrk="0" fontAlgn="base" hangingPunct="0">
              <a:lnSpc>
                <a:spcPct val="80000"/>
              </a:lnSpc>
              <a:spcBef>
                <a:spcPct val="50000"/>
              </a:spcBef>
              <a:spcAft>
                <a:spcPct val="0"/>
              </a:spcAft>
              <a:buClr>
                <a:schemeClr val="hlink"/>
              </a:buClr>
              <a:buSzPct val="70000"/>
              <a:buFont typeface="Wingdings" charset="0"/>
              <a:defRPr sz="2000">
                <a:solidFill>
                  <a:schemeClr val="tx1"/>
                </a:solidFill>
                <a:latin typeface="Tahoma" charset="0"/>
                <a:ea typeface="ＭＳ Ｐゴシック" charset="0"/>
              </a:defRPr>
            </a:lvl8pPr>
            <a:lvl9pPr marL="3886200" indent="-228600" eaLnBrk="0" fontAlgn="base" hangingPunct="0">
              <a:lnSpc>
                <a:spcPct val="80000"/>
              </a:lnSpc>
              <a:spcBef>
                <a:spcPct val="50000"/>
              </a:spcBef>
              <a:spcAft>
                <a:spcPct val="0"/>
              </a:spcAft>
              <a:buClr>
                <a:schemeClr val="hlink"/>
              </a:buClr>
              <a:buSzPct val="70000"/>
              <a:buFont typeface="Wingdings" charset="0"/>
              <a:defRPr sz="2000">
                <a:solidFill>
                  <a:schemeClr val="tx1"/>
                </a:solidFill>
                <a:latin typeface="Tahoma" charset="0"/>
                <a:ea typeface="ＭＳ Ｐゴシック" charset="0"/>
              </a:defRPr>
            </a:lvl9pPr>
          </a:lstStyle>
          <a:p>
            <a:pPr eaLnBrk="1" hangingPunct="1"/>
            <a:fld id="{C85CC2F7-9D2C-5F49-984D-C5E0884A336A}" type="slidenum">
              <a:rPr lang="en-US" sz="1200">
                <a:latin typeface="Arial" charset="0"/>
              </a:rPr>
              <a:pPr eaLnBrk="1" hangingPunct="1"/>
              <a:t>40</a:t>
            </a:fld>
            <a:endParaRPr lang="en-US" sz="1200">
              <a:latin typeface="Arial" charset="0"/>
            </a:endParaRPr>
          </a:p>
        </p:txBody>
      </p:sp>
      <p:sp>
        <p:nvSpPr>
          <p:cNvPr id="22531" name="Rectangle 2"/>
          <p:cNvSpPr>
            <a:spLocks noGrp="1" noRot="1" noChangeArrowheads="1"/>
          </p:cNvSpPr>
          <p:nvPr>
            <p:ph type="title"/>
          </p:nvPr>
        </p:nvSpPr>
        <p:spPr>
          <a:xfrm>
            <a:off x="228600" y="100939"/>
            <a:ext cx="8245365" cy="661061"/>
          </a:xfrm>
        </p:spPr>
        <p:txBody>
          <a:bodyPr/>
          <a:lstStyle/>
          <a:p>
            <a:pPr eaLnBrk="1" hangingPunct="1"/>
            <a:r>
              <a:rPr lang="en-US" sz="3600" dirty="0"/>
              <a:t>Party Time</a:t>
            </a:r>
          </a:p>
        </p:txBody>
      </p:sp>
      <p:sp>
        <p:nvSpPr>
          <p:cNvPr id="22532" name="Rectangle 3"/>
          <p:cNvSpPr>
            <a:spLocks noGrp="1" noChangeArrowheads="1"/>
          </p:cNvSpPr>
          <p:nvPr>
            <p:ph type="body" idx="1"/>
          </p:nvPr>
        </p:nvSpPr>
        <p:spPr>
          <a:xfrm>
            <a:off x="228600" y="1371600"/>
            <a:ext cx="8686800" cy="4217640"/>
          </a:xfrm>
        </p:spPr>
        <p:txBody>
          <a:bodyPr/>
          <a:lstStyle/>
          <a:p>
            <a:pPr eaLnBrk="1" hangingPunct="1"/>
            <a:r>
              <a:rPr lang="en-US" sz="2800" dirty="0"/>
              <a:t>Suppose you and your roommate want to clean the house and cook a magnificent dinner for your friends one night. The easy case is when you are each better at one activity. </a:t>
            </a:r>
          </a:p>
          <a:p>
            <a:pPr marL="0" indent="0" eaLnBrk="1" hangingPunct="1">
              <a:buNone/>
            </a:pPr>
            <a:endParaRPr lang="en-US" sz="2800" dirty="0">
              <a:latin typeface="Times New Roman" charset="0"/>
            </a:endParaRPr>
          </a:p>
        </p:txBody>
      </p:sp>
    </p:spTree>
    <p:extLst>
      <p:ext uri="{BB962C8B-B14F-4D97-AF65-F5344CB8AC3E}">
        <p14:creationId xmlns:p14="http://schemas.microsoft.com/office/powerpoint/2010/main" val="362733382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4"/>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ahoma" charset="0"/>
                <a:ea typeface="ＭＳ Ｐゴシック" charset="0"/>
              </a:defRPr>
            </a:lvl1pPr>
            <a:lvl2pPr marL="742950" indent="-285750" eaLnBrk="0" hangingPunct="0">
              <a:defRPr sz="2000">
                <a:solidFill>
                  <a:schemeClr val="tx1"/>
                </a:solidFill>
                <a:latin typeface="Tahoma" charset="0"/>
                <a:ea typeface="ＭＳ Ｐゴシック" charset="0"/>
              </a:defRPr>
            </a:lvl2pPr>
            <a:lvl3pPr marL="1143000" indent="-228600" eaLnBrk="0" hangingPunct="0">
              <a:defRPr sz="2000">
                <a:solidFill>
                  <a:schemeClr val="tx1"/>
                </a:solidFill>
                <a:latin typeface="Tahoma" charset="0"/>
                <a:ea typeface="ＭＳ Ｐゴシック" charset="0"/>
              </a:defRPr>
            </a:lvl3pPr>
            <a:lvl4pPr marL="1600200" indent="-228600" eaLnBrk="0" hangingPunct="0">
              <a:defRPr sz="2000">
                <a:solidFill>
                  <a:schemeClr val="tx1"/>
                </a:solidFill>
                <a:latin typeface="Tahoma" charset="0"/>
                <a:ea typeface="ＭＳ Ｐゴシック" charset="0"/>
              </a:defRPr>
            </a:lvl4pPr>
            <a:lvl5pPr marL="2057400" indent="-228600" eaLnBrk="0" hangingPunct="0">
              <a:defRPr sz="2000">
                <a:solidFill>
                  <a:schemeClr val="tx1"/>
                </a:solidFill>
                <a:latin typeface="Tahoma" charset="0"/>
                <a:ea typeface="ＭＳ Ｐゴシック" charset="0"/>
              </a:defRPr>
            </a:lvl5pPr>
            <a:lvl6pPr marL="2514600" indent="-228600" eaLnBrk="0" fontAlgn="base" hangingPunct="0">
              <a:lnSpc>
                <a:spcPct val="80000"/>
              </a:lnSpc>
              <a:spcBef>
                <a:spcPct val="50000"/>
              </a:spcBef>
              <a:spcAft>
                <a:spcPct val="0"/>
              </a:spcAft>
              <a:buClr>
                <a:schemeClr val="hlink"/>
              </a:buClr>
              <a:buSzPct val="70000"/>
              <a:buFont typeface="Wingdings" charset="0"/>
              <a:defRPr sz="2000">
                <a:solidFill>
                  <a:schemeClr val="tx1"/>
                </a:solidFill>
                <a:latin typeface="Tahoma" charset="0"/>
                <a:ea typeface="ＭＳ Ｐゴシック" charset="0"/>
              </a:defRPr>
            </a:lvl6pPr>
            <a:lvl7pPr marL="2971800" indent="-228600" eaLnBrk="0" fontAlgn="base" hangingPunct="0">
              <a:lnSpc>
                <a:spcPct val="80000"/>
              </a:lnSpc>
              <a:spcBef>
                <a:spcPct val="50000"/>
              </a:spcBef>
              <a:spcAft>
                <a:spcPct val="0"/>
              </a:spcAft>
              <a:buClr>
                <a:schemeClr val="hlink"/>
              </a:buClr>
              <a:buSzPct val="70000"/>
              <a:buFont typeface="Wingdings" charset="0"/>
              <a:defRPr sz="2000">
                <a:solidFill>
                  <a:schemeClr val="tx1"/>
                </a:solidFill>
                <a:latin typeface="Tahoma" charset="0"/>
                <a:ea typeface="ＭＳ Ｐゴシック" charset="0"/>
              </a:defRPr>
            </a:lvl7pPr>
            <a:lvl8pPr marL="3429000" indent="-228600" eaLnBrk="0" fontAlgn="base" hangingPunct="0">
              <a:lnSpc>
                <a:spcPct val="80000"/>
              </a:lnSpc>
              <a:spcBef>
                <a:spcPct val="50000"/>
              </a:spcBef>
              <a:spcAft>
                <a:spcPct val="0"/>
              </a:spcAft>
              <a:buClr>
                <a:schemeClr val="hlink"/>
              </a:buClr>
              <a:buSzPct val="70000"/>
              <a:buFont typeface="Wingdings" charset="0"/>
              <a:defRPr sz="2000">
                <a:solidFill>
                  <a:schemeClr val="tx1"/>
                </a:solidFill>
                <a:latin typeface="Tahoma" charset="0"/>
                <a:ea typeface="ＭＳ Ｐゴシック" charset="0"/>
              </a:defRPr>
            </a:lvl8pPr>
            <a:lvl9pPr marL="3886200" indent="-228600" eaLnBrk="0" fontAlgn="base" hangingPunct="0">
              <a:lnSpc>
                <a:spcPct val="80000"/>
              </a:lnSpc>
              <a:spcBef>
                <a:spcPct val="50000"/>
              </a:spcBef>
              <a:spcAft>
                <a:spcPct val="0"/>
              </a:spcAft>
              <a:buClr>
                <a:schemeClr val="hlink"/>
              </a:buClr>
              <a:buSzPct val="70000"/>
              <a:buFont typeface="Wingdings" charset="0"/>
              <a:defRPr sz="2000">
                <a:solidFill>
                  <a:schemeClr val="tx1"/>
                </a:solidFill>
                <a:latin typeface="Tahoma" charset="0"/>
                <a:ea typeface="ＭＳ Ｐゴシック" charset="0"/>
              </a:defRPr>
            </a:lvl9pPr>
          </a:lstStyle>
          <a:p>
            <a:pPr eaLnBrk="1" hangingPunct="1"/>
            <a:fld id="{C85CC2F7-9D2C-5F49-984D-C5E0884A336A}" type="slidenum">
              <a:rPr lang="en-US" sz="1200">
                <a:latin typeface="Arial" charset="0"/>
              </a:rPr>
              <a:pPr eaLnBrk="1" hangingPunct="1"/>
              <a:t>41</a:t>
            </a:fld>
            <a:endParaRPr lang="en-US" sz="1200">
              <a:latin typeface="Arial" charset="0"/>
            </a:endParaRPr>
          </a:p>
        </p:txBody>
      </p:sp>
      <p:sp>
        <p:nvSpPr>
          <p:cNvPr id="22531" name="Rectangle 2"/>
          <p:cNvSpPr>
            <a:spLocks noGrp="1" noRot="1" noChangeArrowheads="1"/>
          </p:cNvSpPr>
          <p:nvPr>
            <p:ph type="title"/>
          </p:nvPr>
        </p:nvSpPr>
        <p:spPr>
          <a:xfrm>
            <a:off x="0" y="100939"/>
            <a:ext cx="9144000" cy="661061"/>
          </a:xfrm>
        </p:spPr>
        <p:txBody>
          <a:bodyPr/>
          <a:lstStyle/>
          <a:p>
            <a:pPr eaLnBrk="1" hangingPunct="1"/>
            <a:r>
              <a:rPr lang="en-US" sz="3600" dirty="0"/>
              <a:t>…with Martha Stewart???</a:t>
            </a:r>
          </a:p>
        </p:txBody>
      </p:sp>
      <p:sp>
        <p:nvSpPr>
          <p:cNvPr id="22532" name="Rectangle 3"/>
          <p:cNvSpPr>
            <a:spLocks noGrp="1" noChangeArrowheads="1"/>
          </p:cNvSpPr>
          <p:nvPr>
            <p:ph type="body" idx="1"/>
          </p:nvPr>
        </p:nvSpPr>
        <p:spPr>
          <a:xfrm>
            <a:off x="304800" y="1371600"/>
            <a:ext cx="8839200" cy="4217640"/>
          </a:xfrm>
        </p:spPr>
        <p:txBody>
          <a:bodyPr/>
          <a:lstStyle/>
          <a:p>
            <a:pPr eaLnBrk="1" hangingPunct="1"/>
            <a:r>
              <a:rPr lang="en-US" sz="2800" dirty="0"/>
              <a:t>But what if your roommate is Martha Stewart, who is able to cook </a:t>
            </a:r>
            <a:r>
              <a:rPr lang="en-US" sz="2800" i="1" dirty="0"/>
              <a:t>and</a:t>
            </a:r>
            <a:r>
              <a:rPr lang="en-US" sz="2800" dirty="0"/>
              <a:t> clean faster and better than you? </a:t>
            </a:r>
          </a:p>
          <a:p>
            <a:pPr eaLnBrk="1" hangingPunct="1"/>
            <a:r>
              <a:rPr lang="en-US" sz="2800" dirty="0"/>
              <a:t>How can you earn your keep toward this joint dinner?</a:t>
            </a:r>
          </a:p>
          <a:p>
            <a:pPr marL="0" indent="0" eaLnBrk="1" hangingPunct="1">
              <a:buNone/>
            </a:pPr>
            <a:endParaRPr lang="en-US" sz="2800" dirty="0">
              <a:latin typeface="Times New Roman" charset="0"/>
            </a:endParaRPr>
          </a:p>
        </p:txBody>
      </p:sp>
      <p:pic>
        <p:nvPicPr>
          <p:cNvPr id="2" name="Picture 1"/>
          <p:cNvPicPr>
            <a:picLocks noChangeAspect="1"/>
          </p:cNvPicPr>
          <p:nvPr/>
        </p:nvPicPr>
        <p:blipFill>
          <a:blip r:embed="rId3"/>
          <a:stretch>
            <a:fillRect/>
          </a:stretch>
        </p:blipFill>
        <p:spPr>
          <a:xfrm>
            <a:off x="971600" y="3573016"/>
            <a:ext cx="2857500" cy="2857500"/>
          </a:xfrm>
          <a:prstGeom prst="rect">
            <a:avLst/>
          </a:prstGeom>
        </p:spPr>
      </p:pic>
      <p:pic>
        <p:nvPicPr>
          <p:cNvPr id="3" name="Picture 2"/>
          <p:cNvPicPr>
            <a:picLocks noChangeAspect="1"/>
          </p:cNvPicPr>
          <p:nvPr/>
        </p:nvPicPr>
        <p:blipFill>
          <a:blip r:embed="rId4"/>
          <a:stretch>
            <a:fillRect/>
          </a:stretch>
        </p:blipFill>
        <p:spPr>
          <a:xfrm>
            <a:off x="3707904" y="3212976"/>
            <a:ext cx="2199195" cy="2592288"/>
          </a:xfrm>
          <a:prstGeom prst="rect">
            <a:avLst/>
          </a:prstGeom>
        </p:spPr>
      </p:pic>
      <p:pic>
        <p:nvPicPr>
          <p:cNvPr id="4" name="Picture 3"/>
          <p:cNvPicPr>
            <a:picLocks noChangeAspect="1"/>
          </p:cNvPicPr>
          <p:nvPr/>
        </p:nvPicPr>
        <p:blipFill>
          <a:blip r:embed="rId5"/>
          <a:stretch>
            <a:fillRect/>
          </a:stretch>
        </p:blipFill>
        <p:spPr>
          <a:xfrm>
            <a:off x="6228184" y="3789040"/>
            <a:ext cx="2016224" cy="2497598"/>
          </a:xfrm>
          <a:prstGeom prst="rect">
            <a:avLst/>
          </a:prstGeom>
        </p:spPr>
      </p:pic>
    </p:spTree>
    <p:extLst>
      <p:ext uri="{BB962C8B-B14F-4D97-AF65-F5344CB8AC3E}">
        <p14:creationId xmlns:p14="http://schemas.microsoft.com/office/powerpoint/2010/main" val="1177226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35" presetClass="emph" presetSubtype="0" fill="hold" nodeType="withEffect">
                                  <p:stCondLst>
                                    <p:cond delay="0"/>
                                  </p:stCondLst>
                                  <p:childTnLst>
                                    <p:anim calcmode="discrete" valueType="str">
                                      <p:cBhvr>
                                        <p:cTn id="14" dur="500" fill="hold"/>
                                        <p:tgtEl>
                                          <p:spTgt spid="2"/>
                                        </p:tgtEl>
                                        <p:attrNameLst>
                                          <p:attrName>style.visibility</p:attrName>
                                        </p:attrNameLst>
                                      </p:cBhvr>
                                      <p:tavLst>
                                        <p:tav tm="0">
                                          <p:val>
                                            <p:strVal val="hidden"/>
                                          </p:val>
                                        </p:tav>
                                        <p:tav tm="50000">
                                          <p:val>
                                            <p:strVal val="visible"/>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linds(horizontal)">
                                      <p:cBhvr>
                                        <p:cTn id="19" dur="500"/>
                                        <p:tgtEl>
                                          <p:spTgt spid="3"/>
                                        </p:tgtEl>
                                      </p:cBhvr>
                                    </p:animEffect>
                                  </p:childTnLst>
                                </p:cTn>
                              </p:par>
                              <p:par>
                                <p:cTn id="20" presetID="8" presetClass="emph" presetSubtype="0" fill="hold" nodeType="withEffect">
                                  <p:stCondLst>
                                    <p:cond delay="0"/>
                                  </p:stCondLst>
                                  <p:childTnLst>
                                    <p:animRot by="21600000">
                                      <p:cBhvr>
                                        <p:cTn id="21" dur="500" fill="hold"/>
                                        <p:tgtEl>
                                          <p:spTgt spid="3"/>
                                        </p:tgtEl>
                                        <p:attrNameLst>
                                          <p:attrName>r</p:attrName>
                                        </p:attrNameLst>
                                      </p:cBhvr>
                                    </p:animRo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dissolve">
                                      <p:cBhvr>
                                        <p:cTn id="26" dur="500"/>
                                        <p:tgtEl>
                                          <p:spTgt spid="4"/>
                                        </p:tgtEl>
                                      </p:cBhvr>
                                    </p:animEffect>
                                  </p:childTnLst>
                                </p:cTn>
                              </p:par>
                              <p:par>
                                <p:cTn id="27" presetID="26" presetClass="emph" presetSubtype="0" fill="hold" nodeType="withEffect">
                                  <p:stCondLst>
                                    <p:cond delay="0"/>
                                  </p:stCondLst>
                                  <p:childTnLst>
                                    <p:animEffect transition="out" filter="fade">
                                      <p:cBhvr>
                                        <p:cTn id="28" dur="500" tmFilter="0, 0; .2, .5; .8, .5; 1, 0"/>
                                        <p:tgtEl>
                                          <p:spTgt spid="4"/>
                                        </p:tgtEl>
                                      </p:cBhvr>
                                    </p:animEffect>
                                    <p:animScale>
                                      <p:cBhvr>
                                        <p:cTn id="29" dur="250" autoRev="1" fill="hold"/>
                                        <p:tgtEl>
                                          <p:spTgt spid="4"/>
                                        </p:tgtEl>
                                      </p:cBhvr>
                                      <p:by x="105000" y="105000"/>
                                    </p:animScale>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253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4"/>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ahoma" charset="0"/>
                <a:ea typeface="ＭＳ Ｐゴシック" charset="0"/>
              </a:defRPr>
            </a:lvl1pPr>
            <a:lvl2pPr marL="742950" indent="-285750" eaLnBrk="0" hangingPunct="0">
              <a:defRPr sz="2000">
                <a:solidFill>
                  <a:schemeClr val="tx1"/>
                </a:solidFill>
                <a:latin typeface="Tahoma" charset="0"/>
                <a:ea typeface="ＭＳ Ｐゴシック" charset="0"/>
              </a:defRPr>
            </a:lvl2pPr>
            <a:lvl3pPr marL="1143000" indent="-228600" eaLnBrk="0" hangingPunct="0">
              <a:defRPr sz="2000">
                <a:solidFill>
                  <a:schemeClr val="tx1"/>
                </a:solidFill>
                <a:latin typeface="Tahoma" charset="0"/>
                <a:ea typeface="ＭＳ Ｐゴシック" charset="0"/>
              </a:defRPr>
            </a:lvl3pPr>
            <a:lvl4pPr marL="1600200" indent="-228600" eaLnBrk="0" hangingPunct="0">
              <a:defRPr sz="2000">
                <a:solidFill>
                  <a:schemeClr val="tx1"/>
                </a:solidFill>
                <a:latin typeface="Tahoma" charset="0"/>
                <a:ea typeface="ＭＳ Ｐゴシック" charset="0"/>
              </a:defRPr>
            </a:lvl4pPr>
            <a:lvl5pPr marL="2057400" indent="-228600" eaLnBrk="0" hangingPunct="0">
              <a:defRPr sz="2000">
                <a:solidFill>
                  <a:schemeClr val="tx1"/>
                </a:solidFill>
                <a:latin typeface="Tahoma" charset="0"/>
                <a:ea typeface="ＭＳ Ｐゴシック" charset="0"/>
              </a:defRPr>
            </a:lvl5pPr>
            <a:lvl6pPr marL="2514600" indent="-228600" eaLnBrk="0" fontAlgn="base" hangingPunct="0">
              <a:lnSpc>
                <a:spcPct val="80000"/>
              </a:lnSpc>
              <a:spcBef>
                <a:spcPct val="50000"/>
              </a:spcBef>
              <a:spcAft>
                <a:spcPct val="0"/>
              </a:spcAft>
              <a:buClr>
                <a:schemeClr val="hlink"/>
              </a:buClr>
              <a:buSzPct val="70000"/>
              <a:buFont typeface="Wingdings" charset="0"/>
              <a:defRPr sz="2000">
                <a:solidFill>
                  <a:schemeClr val="tx1"/>
                </a:solidFill>
                <a:latin typeface="Tahoma" charset="0"/>
                <a:ea typeface="ＭＳ Ｐゴシック" charset="0"/>
              </a:defRPr>
            </a:lvl6pPr>
            <a:lvl7pPr marL="2971800" indent="-228600" eaLnBrk="0" fontAlgn="base" hangingPunct="0">
              <a:lnSpc>
                <a:spcPct val="80000"/>
              </a:lnSpc>
              <a:spcBef>
                <a:spcPct val="50000"/>
              </a:spcBef>
              <a:spcAft>
                <a:spcPct val="0"/>
              </a:spcAft>
              <a:buClr>
                <a:schemeClr val="hlink"/>
              </a:buClr>
              <a:buSzPct val="70000"/>
              <a:buFont typeface="Wingdings" charset="0"/>
              <a:defRPr sz="2000">
                <a:solidFill>
                  <a:schemeClr val="tx1"/>
                </a:solidFill>
                <a:latin typeface="Tahoma" charset="0"/>
                <a:ea typeface="ＭＳ Ｐゴシック" charset="0"/>
              </a:defRPr>
            </a:lvl7pPr>
            <a:lvl8pPr marL="3429000" indent="-228600" eaLnBrk="0" fontAlgn="base" hangingPunct="0">
              <a:lnSpc>
                <a:spcPct val="80000"/>
              </a:lnSpc>
              <a:spcBef>
                <a:spcPct val="50000"/>
              </a:spcBef>
              <a:spcAft>
                <a:spcPct val="0"/>
              </a:spcAft>
              <a:buClr>
                <a:schemeClr val="hlink"/>
              </a:buClr>
              <a:buSzPct val="70000"/>
              <a:buFont typeface="Wingdings" charset="0"/>
              <a:defRPr sz="2000">
                <a:solidFill>
                  <a:schemeClr val="tx1"/>
                </a:solidFill>
                <a:latin typeface="Tahoma" charset="0"/>
                <a:ea typeface="ＭＳ Ｐゴシック" charset="0"/>
              </a:defRPr>
            </a:lvl8pPr>
            <a:lvl9pPr marL="3886200" indent="-228600" eaLnBrk="0" fontAlgn="base" hangingPunct="0">
              <a:lnSpc>
                <a:spcPct val="80000"/>
              </a:lnSpc>
              <a:spcBef>
                <a:spcPct val="50000"/>
              </a:spcBef>
              <a:spcAft>
                <a:spcPct val="0"/>
              </a:spcAft>
              <a:buClr>
                <a:schemeClr val="hlink"/>
              </a:buClr>
              <a:buSzPct val="70000"/>
              <a:buFont typeface="Wingdings" charset="0"/>
              <a:defRPr sz="2000">
                <a:solidFill>
                  <a:schemeClr val="tx1"/>
                </a:solidFill>
                <a:latin typeface="Tahoma" charset="0"/>
                <a:ea typeface="ＭＳ Ｐゴシック" charset="0"/>
              </a:defRPr>
            </a:lvl9pPr>
          </a:lstStyle>
          <a:p>
            <a:pPr eaLnBrk="1" hangingPunct="1"/>
            <a:fld id="{BBBC04B7-C971-8249-9E29-A5D69C52C5A0}" type="slidenum">
              <a:rPr lang="en-US" sz="1200">
                <a:latin typeface="Arial" charset="0"/>
              </a:rPr>
              <a:pPr eaLnBrk="1" hangingPunct="1"/>
              <a:t>42</a:t>
            </a:fld>
            <a:endParaRPr lang="en-US" sz="1200">
              <a:latin typeface="Arial" charset="0"/>
            </a:endParaRPr>
          </a:p>
        </p:txBody>
      </p:sp>
      <p:sp>
        <p:nvSpPr>
          <p:cNvPr id="23555" name="Rectangle 2"/>
          <p:cNvSpPr>
            <a:spLocks noGrp="1" noRot="1" noChangeArrowheads="1"/>
          </p:cNvSpPr>
          <p:nvPr>
            <p:ph type="title"/>
          </p:nvPr>
        </p:nvSpPr>
        <p:spPr/>
        <p:txBody>
          <a:bodyPr/>
          <a:lstStyle/>
          <a:p>
            <a:pPr eaLnBrk="1" hangingPunct="1"/>
            <a:r>
              <a:rPr lang="en-US" sz="3600" dirty="0"/>
              <a:t>Martha cooks, I clean…</a:t>
            </a:r>
          </a:p>
        </p:txBody>
      </p:sp>
      <p:sp>
        <p:nvSpPr>
          <p:cNvPr id="23556" name="Rectangle 3"/>
          <p:cNvSpPr>
            <a:spLocks noGrp="1" noChangeArrowheads="1"/>
          </p:cNvSpPr>
          <p:nvPr>
            <p:ph type="body" idx="1"/>
          </p:nvPr>
        </p:nvSpPr>
        <p:spPr>
          <a:xfrm>
            <a:off x="298511" y="1295400"/>
            <a:ext cx="8546976" cy="4267200"/>
          </a:xfrm>
        </p:spPr>
        <p:txBody>
          <a:bodyPr>
            <a:normAutofit fontScale="92500" lnSpcReduction="20000"/>
          </a:bodyPr>
          <a:lstStyle/>
          <a:p>
            <a:pPr eaLnBrk="1" hangingPunct="1"/>
            <a:r>
              <a:rPr lang="en-US" sz="2800" dirty="0"/>
              <a:t>The answer is to look not at her absolute advantage, but at your </a:t>
            </a:r>
            <a:r>
              <a:rPr lang="en-US" sz="2800" i="1" dirty="0"/>
              <a:t>opportunity costs.</a:t>
            </a:r>
            <a:r>
              <a:rPr lang="en-US" sz="2800" dirty="0"/>
              <a:t> </a:t>
            </a:r>
          </a:p>
          <a:p>
            <a:pPr eaLnBrk="1" hangingPunct="1"/>
            <a:r>
              <a:rPr lang="en-US" sz="2800" dirty="0"/>
              <a:t>If her ability to cook is much greater than yours, but her ability to clean is only a little better than yours, then you will both be better off if she cooks while you clean. </a:t>
            </a:r>
          </a:p>
          <a:p>
            <a:pPr eaLnBrk="1" hangingPunct="1"/>
            <a:r>
              <a:rPr lang="en-US" sz="2800" dirty="0"/>
              <a:t>That is, if you are the less expensive cleaner, you should clean. </a:t>
            </a:r>
          </a:p>
          <a:p>
            <a:pPr eaLnBrk="1" hangingPunct="1"/>
            <a:r>
              <a:rPr lang="en-US" sz="2800" dirty="0"/>
              <a:t>Even though she has an absolute advantage at everything, you still each have different comparative advantages. </a:t>
            </a:r>
          </a:p>
          <a:p>
            <a:pPr eaLnBrk="1" hangingPunct="1"/>
            <a:r>
              <a:rPr lang="nl-NL" sz="2800" dirty="0">
                <a:hlinkClick r:id="rId3"/>
              </a:rPr>
              <a:t>http://www.youtube.com/watch?v=GJYo8F6EeLU</a:t>
            </a:r>
            <a:endParaRPr lang="nl-NL" sz="2800" dirty="0"/>
          </a:p>
          <a:p>
            <a:pPr marL="0" indent="0" eaLnBrk="1" hangingPunct="1">
              <a:buNone/>
            </a:pPr>
            <a:endParaRPr lang="en-US" sz="2800" dirty="0"/>
          </a:p>
        </p:txBody>
      </p:sp>
    </p:spTree>
    <p:extLst>
      <p:ext uri="{BB962C8B-B14F-4D97-AF65-F5344CB8AC3E}">
        <p14:creationId xmlns:p14="http://schemas.microsoft.com/office/powerpoint/2010/main" val="357252831"/>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0325"/>
            <a:ext cx="9144000" cy="555625"/>
          </a:xfrm>
        </p:spPr>
        <p:txBody>
          <a:bodyPr/>
          <a:lstStyle/>
          <a:p>
            <a:pPr>
              <a:defRPr/>
            </a:pPr>
            <a:r>
              <a:rPr lang="en-US" sz="3600" dirty="0">
                <a:solidFill>
                  <a:srgbClr val="0070C0"/>
                </a:solidFill>
              </a:rPr>
              <a:t>Global Comparison: Pajama Republic</a:t>
            </a:r>
          </a:p>
        </p:txBody>
      </p:sp>
      <p:sp>
        <p:nvSpPr>
          <p:cNvPr id="26627" name="Content Placeholder 2"/>
          <p:cNvSpPr>
            <a:spLocks noGrp="1"/>
          </p:cNvSpPr>
          <p:nvPr>
            <p:ph idx="1"/>
          </p:nvPr>
        </p:nvSpPr>
        <p:spPr>
          <a:xfrm>
            <a:off x="228600" y="836712"/>
            <a:ext cx="8663880" cy="1944018"/>
          </a:xfrm>
        </p:spPr>
        <p:txBody>
          <a:bodyPr>
            <a:normAutofit fontScale="70000" lnSpcReduction="20000"/>
          </a:bodyPr>
          <a:lstStyle/>
          <a:p>
            <a:r>
              <a:rPr lang="en-US" dirty="0"/>
              <a:t>Poor countries have relatively large clothing industries, while rich countries have relatively small ones.</a:t>
            </a:r>
          </a:p>
          <a:p>
            <a:r>
              <a:rPr lang="en-US" dirty="0"/>
              <a:t>Poor countries have low productivity in the clothing sector, but the sector has </a:t>
            </a:r>
            <a:r>
              <a:rPr lang="en-US" b="1" i="1" dirty="0"/>
              <a:t>higher comparative advantage </a:t>
            </a:r>
            <a:r>
              <a:rPr lang="en-US" dirty="0"/>
              <a:t>because their productivity in nonclothing sectors is </a:t>
            </a:r>
            <a:r>
              <a:rPr lang="en-US" b="1" i="1" dirty="0"/>
              <a:t>even lower</a:t>
            </a:r>
            <a:r>
              <a:rPr lang="en-US" dirty="0"/>
              <a:t>. </a:t>
            </a:r>
          </a:p>
        </p:txBody>
      </p:sp>
      <p:pic>
        <p:nvPicPr>
          <p:cNvPr id="3" name="Picture 2" descr="Krug3e_2UN02.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6244" y="2780730"/>
            <a:ext cx="5328592" cy="3677709"/>
          </a:xfrm>
          <a:prstGeom prst="rect">
            <a:avLst/>
          </a:prstGeom>
        </p:spPr>
      </p:pic>
      <p:sp>
        <p:nvSpPr>
          <p:cNvPr id="4" name="Slide Number Placeholder 3"/>
          <p:cNvSpPr>
            <a:spLocks noGrp="1"/>
          </p:cNvSpPr>
          <p:nvPr>
            <p:ph type="sldNum" sz="quarter" idx="12"/>
          </p:nvPr>
        </p:nvSpPr>
        <p:spPr/>
        <p:txBody>
          <a:bodyPr/>
          <a:lstStyle/>
          <a:p>
            <a:pPr>
              <a:defRPr/>
            </a:pPr>
            <a:fld id="{8ECAAEF6-ECBA-45B4-A08A-CC90C112D161}" type="slidenum">
              <a:rPr lang="id-ID" smtClean="0"/>
              <a:pPr>
                <a:defRPr/>
              </a:pPr>
              <a:t>43</a:t>
            </a:fld>
            <a:endParaRPr lang="id-ID"/>
          </a:p>
        </p:txBody>
      </p:sp>
    </p:spTree>
    <p:extLst>
      <p:ext uri="{BB962C8B-B14F-4D97-AF65-F5344CB8AC3E}">
        <p14:creationId xmlns:p14="http://schemas.microsoft.com/office/powerpoint/2010/main" val="31800189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animEffect transition="in" filter="fade">
                                      <p:cBhvr>
                                        <p:cTn id="7" dur="500"/>
                                        <p:tgtEl>
                                          <p:spTgt spid="266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627">
                                            <p:txEl>
                                              <p:pRg st="1" end="1"/>
                                            </p:txEl>
                                          </p:spTgt>
                                        </p:tgtEl>
                                        <p:attrNameLst>
                                          <p:attrName>style.visibility</p:attrName>
                                        </p:attrNameLst>
                                      </p:cBhvr>
                                      <p:to>
                                        <p:strVal val="visible"/>
                                      </p:to>
                                    </p:set>
                                    <p:animEffect transition="in" filter="fade">
                                      <p:cBhvr>
                                        <p:cTn id="12" dur="500"/>
                                        <p:tgtEl>
                                          <p:spTgt spid="266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ASK THE EXPERTS</a:t>
            </a:r>
          </a:p>
        </p:txBody>
      </p:sp>
      <p:sp>
        <p:nvSpPr>
          <p:cNvPr id="3" name="Slide Number Placeholder 2"/>
          <p:cNvSpPr>
            <a:spLocks noGrp="1"/>
          </p:cNvSpPr>
          <p:nvPr>
            <p:ph type="sldNum" sz="quarter" idx="10"/>
          </p:nvPr>
        </p:nvSpPr>
        <p:spPr/>
        <p:txBody>
          <a:bodyPr/>
          <a:lstStyle/>
          <a:p>
            <a:pPr fontAlgn="base">
              <a:spcAft>
                <a:spcPct val="0"/>
              </a:spcAft>
              <a:defRPr/>
            </a:pPr>
            <a:fld id="{CFA536BC-3ED5-4293-8323-16A4258B4A0B}" type="slidenum">
              <a:rPr lang="en-US" smtClean="0"/>
              <a:pPr fontAlgn="base">
                <a:spcAft>
                  <a:spcPct val="0"/>
                </a:spcAft>
                <a:defRPr/>
              </a:pPr>
              <a:t>44</a:t>
            </a:fld>
            <a:endParaRPr lang="en-US" dirty="0"/>
          </a:p>
        </p:txBody>
      </p:sp>
      <p:sp>
        <p:nvSpPr>
          <p:cNvPr id="5" name="Text Placeholder 4"/>
          <p:cNvSpPr>
            <a:spLocks noGrp="1"/>
          </p:cNvSpPr>
          <p:nvPr>
            <p:ph type="body" sz="quarter" idx="12"/>
          </p:nvPr>
        </p:nvSpPr>
        <p:spPr/>
        <p:txBody>
          <a:bodyPr/>
          <a:lstStyle/>
          <a:p>
            <a:r>
              <a:rPr lang="en-US" dirty="0"/>
              <a:t>Trade between China and the United States</a:t>
            </a:r>
          </a:p>
        </p:txBody>
      </p:sp>
      <p:sp>
        <p:nvSpPr>
          <p:cNvPr id="6" name="Text Placeholder 5"/>
          <p:cNvSpPr>
            <a:spLocks noGrp="1"/>
          </p:cNvSpPr>
          <p:nvPr>
            <p:ph type="body" sz="quarter" idx="14"/>
          </p:nvPr>
        </p:nvSpPr>
        <p:spPr/>
        <p:txBody>
          <a:bodyPr/>
          <a:lstStyle/>
          <a:p>
            <a:r>
              <a:rPr lang="en-US" dirty="0"/>
              <a:t>“Some Americans who work in the production of competing goods, such as clothing and furniture, are made worse off by trade with China.”</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3457575"/>
            <a:ext cx="5181600" cy="2638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82934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wipe(left)">
                                      <p:cBhvr>
                                        <p:cTn id="7"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a:t>
            </a:r>
          </a:p>
        </p:txBody>
      </p:sp>
      <p:sp>
        <p:nvSpPr>
          <p:cNvPr id="3" name="Content Placeholder 2"/>
          <p:cNvSpPr>
            <a:spLocks noGrp="1"/>
          </p:cNvSpPr>
          <p:nvPr>
            <p:ph idx="1"/>
          </p:nvPr>
        </p:nvSpPr>
        <p:spPr/>
        <p:txBody>
          <a:bodyPr/>
          <a:lstStyle/>
          <a:p>
            <a:r>
              <a:rPr lang="en-US" sz="3000" dirty="0"/>
              <a:t>Interdependence and trade are desirable </a:t>
            </a:r>
          </a:p>
          <a:p>
            <a:pPr lvl="1"/>
            <a:r>
              <a:rPr lang="en-US" sz="2800" dirty="0"/>
              <a:t>Allow everyone to enjoy a greater quantity and variety of goods and services</a:t>
            </a:r>
          </a:p>
          <a:p>
            <a:r>
              <a:rPr lang="en-US" sz="3000" dirty="0"/>
              <a:t>Comparative advantage: being able to produce a good at a lower opportunity cost</a:t>
            </a:r>
          </a:p>
          <a:p>
            <a:r>
              <a:rPr lang="en-US" sz="3000" dirty="0"/>
              <a:t>Absolute advantage: being able to produce a good with fewer inputs</a:t>
            </a:r>
          </a:p>
          <a:p>
            <a:r>
              <a:rPr lang="en-US" sz="3000" dirty="0"/>
              <a:t>The gains from trade are based on comparative advantage, not absolute advantage</a:t>
            </a: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45</a:t>
            </a:fld>
            <a:endParaRPr lang="en-US"/>
          </a:p>
        </p:txBody>
      </p:sp>
      <p:sp>
        <p:nvSpPr>
          <p:cNvPr id="5" name="Footer Placeholder 4"/>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3226671565"/>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a:t>
            </a:r>
          </a:p>
        </p:txBody>
      </p:sp>
      <p:sp>
        <p:nvSpPr>
          <p:cNvPr id="3" name="Content Placeholder 2"/>
          <p:cNvSpPr>
            <a:spLocks noGrp="1"/>
          </p:cNvSpPr>
          <p:nvPr>
            <p:ph idx="1"/>
          </p:nvPr>
        </p:nvSpPr>
        <p:spPr/>
        <p:txBody>
          <a:bodyPr/>
          <a:lstStyle/>
          <a:p>
            <a:r>
              <a:rPr lang="en-US" sz="3000" dirty="0"/>
              <a:t>Trade makes everyone better off </a:t>
            </a:r>
          </a:p>
          <a:p>
            <a:pPr lvl="1"/>
            <a:r>
              <a:rPr lang="en-US" sz="2800" dirty="0"/>
              <a:t>It allows people to specialize in those activities in which they have a comparative advantage</a:t>
            </a:r>
          </a:p>
          <a:p>
            <a:r>
              <a:rPr lang="en-US" sz="3000" dirty="0"/>
              <a:t>The principle of comparative advantage applies to countries as well as to people</a:t>
            </a:r>
          </a:p>
          <a:p>
            <a:r>
              <a:rPr lang="en-US" sz="3000" dirty="0"/>
              <a:t>Economists use the principle of comparative advantage to advocate free trade among countries</a:t>
            </a: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46</a:t>
            </a:fld>
            <a:endParaRPr lang="en-US"/>
          </a:p>
        </p:txBody>
      </p:sp>
      <p:sp>
        <p:nvSpPr>
          <p:cNvPr id="5" name="Footer Placeholder 4"/>
          <p:cNvSpPr>
            <a:spLocks noGrp="1"/>
          </p:cNvSpPr>
          <p:nvPr>
            <p:ph type="ftr" sz="quarter" idx="11"/>
          </p:nvPr>
        </p:nvSpPr>
        <p:spPr/>
        <p:txBody>
          <a:bodyPr/>
          <a:lstStyle/>
          <a:p>
            <a:pPr>
              <a:defRPr/>
            </a:pPr>
            <a:r>
              <a:rPr lang="en-US" dirty="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150907465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ASK THE EXPERTS</a:t>
            </a:r>
          </a:p>
        </p:txBody>
      </p:sp>
      <p:sp>
        <p:nvSpPr>
          <p:cNvPr id="3" name="Slide Number Placeholder 2"/>
          <p:cNvSpPr>
            <a:spLocks noGrp="1"/>
          </p:cNvSpPr>
          <p:nvPr>
            <p:ph type="sldNum" sz="quarter" idx="10"/>
          </p:nvPr>
        </p:nvSpPr>
        <p:spPr/>
        <p:txBody>
          <a:bodyPr/>
          <a:lstStyle/>
          <a:p>
            <a:pPr fontAlgn="base">
              <a:spcAft>
                <a:spcPct val="0"/>
              </a:spcAft>
              <a:defRPr/>
            </a:pPr>
            <a:fld id="{CFA536BC-3ED5-4293-8323-16A4258B4A0B}" type="slidenum">
              <a:rPr lang="en-US" smtClean="0"/>
              <a:pPr fontAlgn="base">
                <a:spcAft>
                  <a:spcPct val="0"/>
                </a:spcAft>
                <a:defRPr/>
              </a:pPr>
              <a:t>5</a:t>
            </a:fld>
            <a:endParaRPr lang="en-US" dirty="0"/>
          </a:p>
        </p:txBody>
      </p:sp>
      <p:sp>
        <p:nvSpPr>
          <p:cNvPr id="4" name="Footer Placeholder 3"/>
          <p:cNvSpPr>
            <a:spLocks noGrp="1"/>
          </p:cNvSpPr>
          <p:nvPr>
            <p:ph type="ftr" sz="quarter" idx="11"/>
          </p:nvPr>
        </p:nvSpPr>
        <p:spPr/>
        <p:txBody>
          <a:bodyPr/>
          <a:lstStyle/>
          <a:p>
            <a:pPr fontAlgn="base">
              <a:spcBef>
                <a:spcPct val="20000"/>
              </a:spcBef>
              <a:spcAft>
                <a:spcPct val="0"/>
              </a:spcAft>
              <a:defRPr/>
            </a:pPr>
            <a:endParaRPr lang="en-US" dirty="0">
              <a:solidFill>
                <a:srgbClr val="000000"/>
              </a:solidFill>
            </a:endParaRPr>
          </a:p>
        </p:txBody>
      </p:sp>
      <p:sp>
        <p:nvSpPr>
          <p:cNvPr id="5" name="Text Placeholder 4"/>
          <p:cNvSpPr>
            <a:spLocks noGrp="1"/>
          </p:cNvSpPr>
          <p:nvPr>
            <p:ph type="body" sz="quarter" idx="12"/>
          </p:nvPr>
        </p:nvSpPr>
        <p:spPr/>
        <p:txBody>
          <a:bodyPr/>
          <a:lstStyle/>
          <a:p>
            <a:r>
              <a:rPr lang="en-US" dirty="0"/>
              <a:t>Trade between China and the United States</a:t>
            </a:r>
          </a:p>
        </p:txBody>
      </p:sp>
      <p:sp>
        <p:nvSpPr>
          <p:cNvPr id="6" name="Text Placeholder 5"/>
          <p:cNvSpPr>
            <a:spLocks noGrp="1"/>
          </p:cNvSpPr>
          <p:nvPr>
            <p:ph type="body" sz="quarter" idx="14"/>
          </p:nvPr>
        </p:nvSpPr>
        <p:spPr/>
        <p:txBody>
          <a:bodyPr/>
          <a:lstStyle/>
          <a:p>
            <a:r>
              <a:rPr lang="en-US" dirty="0"/>
              <a:t>“Trade with China makes most Americans better off because, among other advantages, they can buy goods that are made or assembled more cheaply in China.”</a:t>
            </a: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7863" y="3400425"/>
            <a:ext cx="5248275" cy="26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7848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Effect transition="in" filter="wipe(left)">
                                      <p:cBhvr>
                                        <p:cTn id="7" dur="500"/>
                                        <p:tgtEl>
                                          <p:spTgt spid="6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0939"/>
            <a:ext cx="9143999" cy="860961"/>
          </a:xfrm>
        </p:spPr>
        <p:txBody>
          <a:bodyPr/>
          <a:lstStyle/>
          <a:p>
            <a:r>
              <a:rPr lang="en-US" dirty="0"/>
              <a:t>One Example</a:t>
            </a:r>
          </a:p>
        </p:txBody>
      </p:sp>
      <p:sp>
        <p:nvSpPr>
          <p:cNvPr id="3" name="Content Placeholder 2"/>
          <p:cNvSpPr>
            <a:spLocks noGrp="1"/>
          </p:cNvSpPr>
          <p:nvPr>
            <p:ph idx="1"/>
          </p:nvPr>
        </p:nvSpPr>
        <p:spPr/>
        <p:txBody>
          <a:bodyPr/>
          <a:lstStyle/>
          <a:p>
            <a:r>
              <a:rPr lang="en-US" sz="2800" dirty="0"/>
              <a:t>Two countries:  </a:t>
            </a:r>
          </a:p>
          <a:p>
            <a:pPr lvl="1"/>
            <a:r>
              <a:rPr lang="en-US" sz="2800" dirty="0"/>
              <a:t>The U.S. and Japan</a:t>
            </a:r>
          </a:p>
          <a:p>
            <a:r>
              <a:rPr lang="en-US" sz="2800" dirty="0"/>
              <a:t>Two goods:  </a:t>
            </a:r>
          </a:p>
          <a:p>
            <a:pPr lvl="1"/>
            <a:r>
              <a:rPr lang="en-US" sz="2800" dirty="0"/>
              <a:t>Computers and wheat</a:t>
            </a:r>
          </a:p>
          <a:p>
            <a:r>
              <a:rPr lang="en-US" sz="2800" dirty="0"/>
              <a:t>One resource:  </a:t>
            </a:r>
          </a:p>
          <a:p>
            <a:pPr lvl="1"/>
            <a:r>
              <a:rPr lang="en-US" sz="2800" dirty="0"/>
              <a:t>Labor, measured in hours </a:t>
            </a:r>
          </a:p>
          <a:p>
            <a:r>
              <a:rPr lang="en-US" sz="2800" dirty="0"/>
              <a:t>How much of both goods each country produces and consumes </a:t>
            </a:r>
          </a:p>
          <a:p>
            <a:pPr lvl="1"/>
            <a:r>
              <a:rPr lang="en-US" sz="2800" dirty="0"/>
              <a:t>If the country chooses to be self-sufficient </a:t>
            </a:r>
          </a:p>
          <a:p>
            <a:pPr lvl="1"/>
            <a:r>
              <a:rPr lang="en-US" sz="2800" dirty="0"/>
              <a:t>If it trades with the other country</a:t>
            </a:r>
          </a:p>
          <a:p>
            <a:endParaRPr lang="en-US" sz="2800" dirty="0"/>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6</a:t>
            </a:fld>
            <a:endParaRPr lang="en-US"/>
          </a:p>
        </p:txBody>
      </p:sp>
    </p:spTree>
    <p:extLst>
      <p:ext uri="{BB962C8B-B14F-4D97-AF65-F5344CB8AC3E}">
        <p14:creationId xmlns:p14="http://schemas.microsoft.com/office/powerpoint/2010/main" val="228270712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0939"/>
            <a:ext cx="9143999" cy="860961"/>
          </a:xfrm>
        </p:spPr>
        <p:txBody>
          <a:bodyPr/>
          <a:lstStyle/>
          <a:p>
            <a:r>
              <a:rPr lang="en-US" dirty="0"/>
              <a:t>One Example</a:t>
            </a:r>
          </a:p>
        </p:txBody>
      </p:sp>
      <p:sp>
        <p:nvSpPr>
          <p:cNvPr id="3" name="Content Placeholder 2"/>
          <p:cNvSpPr>
            <a:spLocks noGrp="1"/>
          </p:cNvSpPr>
          <p:nvPr>
            <p:ph idx="1"/>
          </p:nvPr>
        </p:nvSpPr>
        <p:spPr/>
        <p:txBody>
          <a:bodyPr/>
          <a:lstStyle/>
          <a:p>
            <a:r>
              <a:rPr lang="en-US" dirty="0"/>
              <a:t>Production Possibilities in the U.S. </a:t>
            </a:r>
          </a:p>
          <a:p>
            <a:pPr lvl="1"/>
            <a:r>
              <a:rPr lang="en-US" dirty="0"/>
              <a:t>The U.S. has 50,000 hours of labor available for production, per month  </a:t>
            </a:r>
          </a:p>
          <a:p>
            <a:pPr lvl="1"/>
            <a:r>
              <a:rPr lang="en-US" dirty="0"/>
              <a:t>Producing one computer requires 100 hours of labor</a:t>
            </a:r>
          </a:p>
          <a:p>
            <a:pPr lvl="1"/>
            <a:r>
              <a:rPr lang="en-US" dirty="0"/>
              <a:t>Producing one ton of wheat requires 10 hours of labor</a:t>
            </a: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7</a:t>
            </a:fld>
            <a:endParaRPr lang="en-US"/>
          </a:p>
        </p:txBody>
      </p:sp>
    </p:spTree>
    <p:extLst>
      <p:ext uri="{BB962C8B-B14F-4D97-AF65-F5344CB8AC3E}">
        <p14:creationId xmlns:p14="http://schemas.microsoft.com/office/powerpoint/2010/main" val="36408876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U.S. PPF</a:t>
            </a:r>
          </a:p>
        </p:txBody>
      </p:sp>
      <p:sp>
        <p:nvSpPr>
          <p:cNvPr id="3" name="Text Placeholder 2"/>
          <p:cNvSpPr>
            <a:spLocks noGrp="1"/>
          </p:cNvSpPr>
          <p:nvPr>
            <p:ph type="body" sz="quarter" idx="12"/>
          </p:nvPr>
        </p:nvSpPr>
        <p:spPr>
          <a:xfrm>
            <a:off x="5721350" y="901701"/>
            <a:ext cx="3079749" cy="4203700"/>
          </a:xfrm>
          <a:solidFill>
            <a:schemeClr val="accent1"/>
          </a:solidFill>
        </p:spPr>
        <p:txBody>
          <a:bodyPr/>
          <a:lstStyle/>
          <a:p>
            <a:r>
              <a:rPr lang="en-US" sz="2600" dirty="0">
                <a:cs typeface="Arial"/>
              </a:rPr>
              <a:t>The U.S. has enough labor to produce 500 computers,</a:t>
            </a:r>
          </a:p>
          <a:p>
            <a:endParaRPr lang="en-US" sz="2600" dirty="0">
              <a:cs typeface="Arial"/>
            </a:endParaRPr>
          </a:p>
          <a:p>
            <a:r>
              <a:rPr lang="en-US" sz="2600" dirty="0">
                <a:cs typeface="Arial"/>
              </a:rPr>
              <a:t>or 5,000 tons of wheat,</a:t>
            </a:r>
          </a:p>
          <a:p>
            <a:endParaRPr lang="en-US" sz="2600" dirty="0">
              <a:cs typeface="Arial"/>
            </a:endParaRPr>
          </a:p>
          <a:p>
            <a:r>
              <a:rPr lang="en-US" sz="2600" dirty="0">
                <a:cs typeface="Arial"/>
              </a:rPr>
              <a:t>or any combination along the PPF.</a:t>
            </a:r>
            <a:endParaRPr lang="en-US" sz="2600" dirty="0"/>
          </a:p>
        </p:txBody>
      </p:sp>
      <p:sp>
        <p:nvSpPr>
          <p:cNvPr id="4" name="Slide Number Placeholder 3"/>
          <p:cNvSpPr>
            <a:spLocks noGrp="1"/>
          </p:cNvSpPr>
          <p:nvPr>
            <p:ph type="sldNum" sz="quarter" idx="13"/>
          </p:nvPr>
        </p:nvSpPr>
        <p:spPr/>
        <p:txBody>
          <a:bodyPr/>
          <a:lstStyle/>
          <a:p>
            <a:pPr>
              <a:defRPr/>
            </a:pPr>
            <a:fld id="{2F37425F-5E17-4209-B948-B5CE2119E408}" type="slidenum">
              <a:rPr lang="en-US" smtClean="0"/>
              <a:pPr>
                <a:defRPr/>
              </a:pPr>
              <a:t>8</a:t>
            </a:fld>
            <a:endParaRPr lang="en-US" dirty="0"/>
          </a:p>
        </p:txBody>
      </p:sp>
      <p:grpSp>
        <p:nvGrpSpPr>
          <p:cNvPr id="6" name="Group 2"/>
          <p:cNvGrpSpPr>
            <a:grpSpLocks/>
          </p:cNvGrpSpPr>
          <p:nvPr/>
        </p:nvGrpSpPr>
        <p:grpSpPr bwMode="auto">
          <a:xfrm>
            <a:off x="322263" y="742950"/>
            <a:ext cx="7315200" cy="5329238"/>
            <a:chOff x="203" y="468"/>
            <a:chExt cx="4608" cy="3357"/>
          </a:xfrm>
        </p:grpSpPr>
        <p:grpSp>
          <p:nvGrpSpPr>
            <p:cNvPr id="7" name="Group 3"/>
            <p:cNvGrpSpPr>
              <a:grpSpLocks/>
            </p:cNvGrpSpPr>
            <p:nvPr/>
          </p:nvGrpSpPr>
          <p:grpSpPr bwMode="auto">
            <a:xfrm>
              <a:off x="203" y="972"/>
              <a:ext cx="3474" cy="2853"/>
              <a:chOff x="212" y="1350"/>
              <a:chExt cx="3474" cy="2853"/>
            </a:xfrm>
          </p:grpSpPr>
          <p:grpSp>
            <p:nvGrpSpPr>
              <p:cNvPr id="10" name="Group 4"/>
              <p:cNvGrpSpPr>
                <a:grpSpLocks/>
              </p:cNvGrpSpPr>
              <p:nvPr/>
            </p:nvGrpSpPr>
            <p:grpSpPr bwMode="auto">
              <a:xfrm>
                <a:off x="868" y="1350"/>
                <a:ext cx="2818" cy="2480"/>
                <a:chOff x="2416" y="1770"/>
                <a:chExt cx="610" cy="548"/>
              </a:xfrm>
            </p:grpSpPr>
            <p:sp>
              <p:nvSpPr>
                <p:cNvPr id="42" name="Line 5"/>
                <p:cNvSpPr>
                  <a:spLocks noChangeShapeType="1"/>
                </p:cNvSpPr>
                <p:nvPr/>
              </p:nvSpPr>
              <p:spPr bwMode="auto">
                <a:xfrm>
                  <a:off x="2416" y="1770"/>
                  <a:ext cx="0" cy="548"/>
                </a:xfrm>
                <a:prstGeom prst="line">
                  <a:avLst/>
                </a:prstGeom>
                <a:noFill/>
                <a:ln w="9525">
                  <a:solidFill>
                    <a:schemeClr val="tx1"/>
                  </a:solidFill>
                  <a:round/>
                  <a:headEnd/>
                  <a:tailEnd/>
                </a:ln>
              </p:spPr>
              <p:txBody>
                <a:bodyPr/>
                <a:lstStyle/>
                <a:p>
                  <a:endParaRPr lang="en-US">
                    <a:latin typeface="Arial"/>
                    <a:cs typeface="Arial"/>
                  </a:endParaRPr>
                </a:p>
              </p:txBody>
            </p:sp>
            <p:sp>
              <p:nvSpPr>
                <p:cNvPr id="43" name="Line 6"/>
                <p:cNvSpPr>
                  <a:spLocks noChangeShapeType="1"/>
                </p:cNvSpPr>
                <p:nvPr/>
              </p:nvSpPr>
              <p:spPr bwMode="auto">
                <a:xfrm>
                  <a:off x="2416" y="2318"/>
                  <a:ext cx="610" cy="0"/>
                </a:xfrm>
                <a:prstGeom prst="line">
                  <a:avLst/>
                </a:prstGeom>
                <a:noFill/>
                <a:ln w="9525">
                  <a:solidFill>
                    <a:schemeClr val="tx1"/>
                  </a:solidFill>
                  <a:round/>
                  <a:headEnd/>
                  <a:tailEnd/>
                </a:ln>
              </p:spPr>
              <p:txBody>
                <a:bodyPr/>
                <a:lstStyle/>
                <a:p>
                  <a:endParaRPr lang="en-US">
                    <a:latin typeface="Arial"/>
                    <a:cs typeface="Arial"/>
                  </a:endParaRPr>
                </a:p>
              </p:txBody>
            </p:sp>
          </p:grpSp>
          <p:grpSp>
            <p:nvGrpSpPr>
              <p:cNvPr id="11" name="Group 7"/>
              <p:cNvGrpSpPr>
                <a:grpSpLocks/>
              </p:cNvGrpSpPr>
              <p:nvPr/>
            </p:nvGrpSpPr>
            <p:grpSpPr bwMode="auto">
              <a:xfrm>
                <a:off x="214" y="1834"/>
                <a:ext cx="654" cy="288"/>
                <a:chOff x="212" y="1834"/>
                <a:chExt cx="654" cy="288"/>
              </a:xfrm>
            </p:grpSpPr>
            <p:sp>
              <p:nvSpPr>
                <p:cNvPr id="40" name="Line 8"/>
                <p:cNvSpPr>
                  <a:spLocks noChangeShapeType="1"/>
                </p:cNvSpPr>
                <p:nvPr/>
              </p:nvSpPr>
              <p:spPr bwMode="auto">
                <a:xfrm flipH="1">
                  <a:off x="800" y="1992"/>
                  <a:ext cx="66" cy="0"/>
                </a:xfrm>
                <a:prstGeom prst="line">
                  <a:avLst/>
                </a:prstGeom>
                <a:noFill/>
                <a:ln w="3175">
                  <a:solidFill>
                    <a:schemeClr val="tx1"/>
                  </a:solidFill>
                  <a:round/>
                  <a:headEnd/>
                  <a:tailEnd/>
                </a:ln>
              </p:spPr>
              <p:txBody>
                <a:bodyPr/>
                <a:lstStyle/>
                <a:p>
                  <a:endParaRPr lang="en-US">
                    <a:latin typeface="Arial"/>
                    <a:cs typeface="Arial"/>
                  </a:endParaRPr>
                </a:p>
              </p:txBody>
            </p:sp>
            <p:sp>
              <p:nvSpPr>
                <p:cNvPr id="41" name="Text Box 9"/>
                <p:cNvSpPr txBox="1">
                  <a:spLocks noChangeArrowheads="1"/>
                </p:cNvSpPr>
                <p:nvPr/>
              </p:nvSpPr>
              <p:spPr bwMode="auto">
                <a:xfrm>
                  <a:off x="212" y="1834"/>
                  <a:ext cx="602" cy="288"/>
                </a:xfrm>
                <a:prstGeom prst="rect">
                  <a:avLst/>
                </a:prstGeom>
                <a:noFill/>
                <a:ln w="9525">
                  <a:noFill/>
                  <a:miter lim="800000"/>
                  <a:headEnd/>
                  <a:tailEnd/>
                </a:ln>
              </p:spPr>
              <p:txBody>
                <a:bodyPr>
                  <a:spAutoFit/>
                </a:bodyPr>
                <a:lstStyle/>
                <a:p>
                  <a:pPr>
                    <a:spcBef>
                      <a:spcPct val="50000"/>
                    </a:spcBef>
                  </a:pPr>
                  <a:r>
                    <a:rPr lang="en-US" sz="2400">
                      <a:latin typeface="Arial"/>
                      <a:cs typeface="Arial"/>
                    </a:rPr>
                    <a:t>4,000</a:t>
                  </a:r>
                </a:p>
              </p:txBody>
            </p:sp>
          </p:grpSp>
          <p:grpSp>
            <p:nvGrpSpPr>
              <p:cNvPr id="12" name="Group 10"/>
              <p:cNvGrpSpPr>
                <a:grpSpLocks/>
              </p:cNvGrpSpPr>
              <p:nvPr/>
            </p:nvGrpSpPr>
            <p:grpSpPr bwMode="auto">
              <a:xfrm>
                <a:off x="1144" y="3828"/>
                <a:ext cx="464" cy="374"/>
                <a:chOff x="1142" y="3830"/>
                <a:chExt cx="464" cy="374"/>
              </a:xfrm>
            </p:grpSpPr>
            <p:sp>
              <p:nvSpPr>
                <p:cNvPr id="38" name="Line 11"/>
                <p:cNvSpPr>
                  <a:spLocks noChangeShapeType="1"/>
                </p:cNvSpPr>
                <p:nvPr/>
              </p:nvSpPr>
              <p:spPr bwMode="auto">
                <a:xfrm flipV="1">
                  <a:off x="1370" y="3830"/>
                  <a:ext cx="0" cy="64"/>
                </a:xfrm>
                <a:prstGeom prst="line">
                  <a:avLst/>
                </a:prstGeom>
                <a:noFill/>
                <a:ln w="3175">
                  <a:solidFill>
                    <a:schemeClr val="tx1"/>
                  </a:solidFill>
                  <a:round/>
                  <a:headEnd/>
                  <a:tailEnd/>
                </a:ln>
              </p:spPr>
              <p:txBody>
                <a:bodyPr/>
                <a:lstStyle/>
                <a:p>
                  <a:endParaRPr lang="en-US">
                    <a:latin typeface="Arial"/>
                    <a:cs typeface="Arial"/>
                  </a:endParaRPr>
                </a:p>
              </p:txBody>
            </p:sp>
            <p:sp>
              <p:nvSpPr>
                <p:cNvPr id="39" name="Text Box 12"/>
                <p:cNvSpPr txBox="1">
                  <a:spLocks noChangeArrowheads="1"/>
                </p:cNvSpPr>
                <p:nvPr/>
              </p:nvSpPr>
              <p:spPr bwMode="auto">
                <a:xfrm>
                  <a:off x="1142" y="3916"/>
                  <a:ext cx="464"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100</a:t>
                  </a:r>
                </a:p>
              </p:txBody>
            </p:sp>
          </p:grpSp>
          <p:grpSp>
            <p:nvGrpSpPr>
              <p:cNvPr id="13" name="Group 13"/>
              <p:cNvGrpSpPr>
                <a:grpSpLocks/>
              </p:cNvGrpSpPr>
              <p:nvPr/>
            </p:nvGrpSpPr>
            <p:grpSpPr bwMode="auto">
              <a:xfrm>
                <a:off x="212" y="1374"/>
                <a:ext cx="654" cy="288"/>
                <a:chOff x="212" y="1834"/>
                <a:chExt cx="654" cy="288"/>
              </a:xfrm>
            </p:grpSpPr>
            <p:sp>
              <p:nvSpPr>
                <p:cNvPr id="36" name="Line 14"/>
                <p:cNvSpPr>
                  <a:spLocks noChangeShapeType="1"/>
                </p:cNvSpPr>
                <p:nvPr/>
              </p:nvSpPr>
              <p:spPr bwMode="auto">
                <a:xfrm flipH="1">
                  <a:off x="800" y="1992"/>
                  <a:ext cx="66" cy="0"/>
                </a:xfrm>
                <a:prstGeom prst="line">
                  <a:avLst/>
                </a:prstGeom>
                <a:noFill/>
                <a:ln w="3175">
                  <a:solidFill>
                    <a:schemeClr val="tx1"/>
                  </a:solidFill>
                  <a:round/>
                  <a:headEnd/>
                  <a:tailEnd/>
                </a:ln>
              </p:spPr>
              <p:txBody>
                <a:bodyPr/>
                <a:lstStyle/>
                <a:p>
                  <a:endParaRPr lang="en-US">
                    <a:latin typeface="Arial"/>
                    <a:cs typeface="Arial"/>
                  </a:endParaRPr>
                </a:p>
              </p:txBody>
            </p:sp>
            <p:sp>
              <p:nvSpPr>
                <p:cNvPr id="37" name="Text Box 15"/>
                <p:cNvSpPr txBox="1">
                  <a:spLocks noChangeArrowheads="1"/>
                </p:cNvSpPr>
                <p:nvPr/>
              </p:nvSpPr>
              <p:spPr bwMode="auto">
                <a:xfrm>
                  <a:off x="212" y="1834"/>
                  <a:ext cx="602" cy="288"/>
                </a:xfrm>
                <a:prstGeom prst="rect">
                  <a:avLst/>
                </a:prstGeom>
                <a:noFill/>
                <a:ln w="9525">
                  <a:noFill/>
                  <a:miter lim="800000"/>
                  <a:headEnd/>
                  <a:tailEnd/>
                </a:ln>
              </p:spPr>
              <p:txBody>
                <a:bodyPr>
                  <a:spAutoFit/>
                </a:bodyPr>
                <a:lstStyle/>
                <a:p>
                  <a:pPr>
                    <a:spcBef>
                      <a:spcPct val="50000"/>
                    </a:spcBef>
                  </a:pPr>
                  <a:r>
                    <a:rPr lang="en-US" sz="2400">
                      <a:latin typeface="Arial"/>
                      <a:cs typeface="Arial"/>
                    </a:rPr>
                    <a:t>5,000</a:t>
                  </a:r>
                </a:p>
              </p:txBody>
            </p:sp>
          </p:grpSp>
          <p:grpSp>
            <p:nvGrpSpPr>
              <p:cNvPr id="14" name="Group 16"/>
              <p:cNvGrpSpPr>
                <a:grpSpLocks/>
              </p:cNvGrpSpPr>
              <p:nvPr/>
            </p:nvGrpSpPr>
            <p:grpSpPr bwMode="auto">
              <a:xfrm>
                <a:off x="214" y="2756"/>
                <a:ext cx="654" cy="288"/>
                <a:chOff x="212" y="1834"/>
                <a:chExt cx="654" cy="288"/>
              </a:xfrm>
            </p:grpSpPr>
            <p:sp>
              <p:nvSpPr>
                <p:cNvPr id="34" name="Line 17"/>
                <p:cNvSpPr>
                  <a:spLocks noChangeShapeType="1"/>
                </p:cNvSpPr>
                <p:nvPr/>
              </p:nvSpPr>
              <p:spPr bwMode="auto">
                <a:xfrm flipH="1">
                  <a:off x="800" y="1992"/>
                  <a:ext cx="66" cy="0"/>
                </a:xfrm>
                <a:prstGeom prst="line">
                  <a:avLst/>
                </a:prstGeom>
                <a:noFill/>
                <a:ln w="3175">
                  <a:solidFill>
                    <a:schemeClr val="tx1"/>
                  </a:solidFill>
                  <a:round/>
                  <a:headEnd/>
                  <a:tailEnd/>
                </a:ln>
              </p:spPr>
              <p:txBody>
                <a:bodyPr/>
                <a:lstStyle/>
                <a:p>
                  <a:endParaRPr lang="en-US">
                    <a:latin typeface="Arial"/>
                    <a:cs typeface="Arial"/>
                  </a:endParaRPr>
                </a:p>
              </p:txBody>
            </p:sp>
            <p:sp>
              <p:nvSpPr>
                <p:cNvPr id="35" name="Text Box 18"/>
                <p:cNvSpPr txBox="1">
                  <a:spLocks noChangeArrowheads="1"/>
                </p:cNvSpPr>
                <p:nvPr/>
              </p:nvSpPr>
              <p:spPr bwMode="auto">
                <a:xfrm>
                  <a:off x="212" y="1834"/>
                  <a:ext cx="602" cy="288"/>
                </a:xfrm>
                <a:prstGeom prst="rect">
                  <a:avLst/>
                </a:prstGeom>
                <a:noFill/>
                <a:ln w="9525">
                  <a:noFill/>
                  <a:miter lim="800000"/>
                  <a:headEnd/>
                  <a:tailEnd/>
                </a:ln>
              </p:spPr>
              <p:txBody>
                <a:bodyPr>
                  <a:spAutoFit/>
                </a:bodyPr>
                <a:lstStyle/>
                <a:p>
                  <a:pPr>
                    <a:spcBef>
                      <a:spcPct val="50000"/>
                    </a:spcBef>
                  </a:pPr>
                  <a:r>
                    <a:rPr lang="en-US" sz="2400">
                      <a:latin typeface="Arial"/>
                      <a:cs typeface="Arial"/>
                    </a:rPr>
                    <a:t>2,000</a:t>
                  </a:r>
                </a:p>
              </p:txBody>
            </p:sp>
          </p:grpSp>
          <p:grpSp>
            <p:nvGrpSpPr>
              <p:cNvPr id="15" name="Group 19"/>
              <p:cNvGrpSpPr>
                <a:grpSpLocks/>
              </p:cNvGrpSpPr>
              <p:nvPr/>
            </p:nvGrpSpPr>
            <p:grpSpPr bwMode="auto">
              <a:xfrm>
                <a:off x="214" y="3216"/>
                <a:ext cx="654" cy="288"/>
                <a:chOff x="212" y="1834"/>
                <a:chExt cx="654" cy="288"/>
              </a:xfrm>
            </p:grpSpPr>
            <p:sp>
              <p:nvSpPr>
                <p:cNvPr id="32" name="Line 20"/>
                <p:cNvSpPr>
                  <a:spLocks noChangeShapeType="1"/>
                </p:cNvSpPr>
                <p:nvPr/>
              </p:nvSpPr>
              <p:spPr bwMode="auto">
                <a:xfrm flipH="1">
                  <a:off x="800" y="1992"/>
                  <a:ext cx="66" cy="0"/>
                </a:xfrm>
                <a:prstGeom prst="line">
                  <a:avLst/>
                </a:prstGeom>
                <a:noFill/>
                <a:ln w="3175">
                  <a:solidFill>
                    <a:schemeClr val="tx1"/>
                  </a:solidFill>
                  <a:round/>
                  <a:headEnd/>
                  <a:tailEnd/>
                </a:ln>
              </p:spPr>
              <p:txBody>
                <a:bodyPr/>
                <a:lstStyle/>
                <a:p>
                  <a:endParaRPr lang="en-US">
                    <a:latin typeface="Arial"/>
                    <a:cs typeface="Arial"/>
                  </a:endParaRPr>
                </a:p>
              </p:txBody>
            </p:sp>
            <p:sp>
              <p:nvSpPr>
                <p:cNvPr id="33" name="Text Box 21"/>
                <p:cNvSpPr txBox="1">
                  <a:spLocks noChangeArrowheads="1"/>
                </p:cNvSpPr>
                <p:nvPr/>
              </p:nvSpPr>
              <p:spPr bwMode="auto">
                <a:xfrm>
                  <a:off x="212" y="1834"/>
                  <a:ext cx="602" cy="288"/>
                </a:xfrm>
                <a:prstGeom prst="rect">
                  <a:avLst/>
                </a:prstGeom>
                <a:noFill/>
                <a:ln w="9525">
                  <a:noFill/>
                  <a:miter lim="800000"/>
                  <a:headEnd/>
                  <a:tailEnd/>
                </a:ln>
              </p:spPr>
              <p:txBody>
                <a:bodyPr>
                  <a:spAutoFit/>
                </a:bodyPr>
                <a:lstStyle/>
                <a:p>
                  <a:pPr>
                    <a:spcBef>
                      <a:spcPct val="50000"/>
                    </a:spcBef>
                  </a:pPr>
                  <a:r>
                    <a:rPr lang="en-US" sz="2400" dirty="0">
                      <a:latin typeface="Arial"/>
                      <a:cs typeface="Arial"/>
                    </a:rPr>
                    <a:t>1,000</a:t>
                  </a:r>
                </a:p>
              </p:txBody>
            </p:sp>
          </p:grpSp>
          <p:grpSp>
            <p:nvGrpSpPr>
              <p:cNvPr id="16" name="Group 22"/>
              <p:cNvGrpSpPr>
                <a:grpSpLocks/>
              </p:cNvGrpSpPr>
              <p:nvPr/>
            </p:nvGrpSpPr>
            <p:grpSpPr bwMode="auto">
              <a:xfrm>
                <a:off x="212" y="2292"/>
                <a:ext cx="654" cy="288"/>
                <a:chOff x="212" y="1834"/>
                <a:chExt cx="654" cy="288"/>
              </a:xfrm>
            </p:grpSpPr>
            <p:sp>
              <p:nvSpPr>
                <p:cNvPr id="30" name="Line 23"/>
                <p:cNvSpPr>
                  <a:spLocks noChangeShapeType="1"/>
                </p:cNvSpPr>
                <p:nvPr/>
              </p:nvSpPr>
              <p:spPr bwMode="auto">
                <a:xfrm flipH="1">
                  <a:off x="800" y="1992"/>
                  <a:ext cx="66" cy="0"/>
                </a:xfrm>
                <a:prstGeom prst="line">
                  <a:avLst/>
                </a:prstGeom>
                <a:noFill/>
                <a:ln w="3175">
                  <a:solidFill>
                    <a:schemeClr val="tx1"/>
                  </a:solidFill>
                  <a:round/>
                  <a:headEnd/>
                  <a:tailEnd/>
                </a:ln>
              </p:spPr>
              <p:txBody>
                <a:bodyPr/>
                <a:lstStyle/>
                <a:p>
                  <a:endParaRPr lang="en-US">
                    <a:latin typeface="Arial"/>
                    <a:cs typeface="Arial"/>
                  </a:endParaRPr>
                </a:p>
              </p:txBody>
            </p:sp>
            <p:sp>
              <p:nvSpPr>
                <p:cNvPr id="31" name="Text Box 24"/>
                <p:cNvSpPr txBox="1">
                  <a:spLocks noChangeArrowheads="1"/>
                </p:cNvSpPr>
                <p:nvPr/>
              </p:nvSpPr>
              <p:spPr bwMode="auto">
                <a:xfrm>
                  <a:off x="212" y="1834"/>
                  <a:ext cx="602" cy="288"/>
                </a:xfrm>
                <a:prstGeom prst="rect">
                  <a:avLst/>
                </a:prstGeom>
                <a:noFill/>
                <a:ln w="9525">
                  <a:noFill/>
                  <a:miter lim="800000"/>
                  <a:headEnd/>
                  <a:tailEnd/>
                </a:ln>
              </p:spPr>
              <p:txBody>
                <a:bodyPr>
                  <a:spAutoFit/>
                </a:bodyPr>
                <a:lstStyle/>
                <a:p>
                  <a:pPr>
                    <a:spcBef>
                      <a:spcPct val="50000"/>
                    </a:spcBef>
                  </a:pPr>
                  <a:r>
                    <a:rPr lang="en-US" sz="2400">
                      <a:latin typeface="Arial"/>
                      <a:cs typeface="Arial"/>
                    </a:rPr>
                    <a:t>3,000</a:t>
                  </a:r>
                </a:p>
              </p:txBody>
            </p:sp>
          </p:grpSp>
          <p:grpSp>
            <p:nvGrpSpPr>
              <p:cNvPr id="17" name="Group 25"/>
              <p:cNvGrpSpPr>
                <a:grpSpLocks/>
              </p:cNvGrpSpPr>
              <p:nvPr/>
            </p:nvGrpSpPr>
            <p:grpSpPr bwMode="auto">
              <a:xfrm>
                <a:off x="3188" y="3828"/>
                <a:ext cx="464" cy="374"/>
                <a:chOff x="1142" y="3830"/>
                <a:chExt cx="464" cy="374"/>
              </a:xfrm>
            </p:grpSpPr>
            <p:sp>
              <p:nvSpPr>
                <p:cNvPr id="28" name="Line 26"/>
                <p:cNvSpPr>
                  <a:spLocks noChangeShapeType="1"/>
                </p:cNvSpPr>
                <p:nvPr/>
              </p:nvSpPr>
              <p:spPr bwMode="auto">
                <a:xfrm flipV="1">
                  <a:off x="1370" y="3830"/>
                  <a:ext cx="0" cy="64"/>
                </a:xfrm>
                <a:prstGeom prst="line">
                  <a:avLst/>
                </a:prstGeom>
                <a:noFill/>
                <a:ln w="3175">
                  <a:solidFill>
                    <a:schemeClr val="tx1"/>
                  </a:solidFill>
                  <a:round/>
                  <a:headEnd/>
                  <a:tailEnd/>
                </a:ln>
              </p:spPr>
              <p:txBody>
                <a:bodyPr/>
                <a:lstStyle/>
                <a:p>
                  <a:endParaRPr lang="en-US">
                    <a:latin typeface="Arial"/>
                    <a:cs typeface="Arial"/>
                  </a:endParaRPr>
                </a:p>
              </p:txBody>
            </p:sp>
            <p:sp>
              <p:nvSpPr>
                <p:cNvPr id="29" name="Text Box 27"/>
                <p:cNvSpPr txBox="1">
                  <a:spLocks noChangeArrowheads="1"/>
                </p:cNvSpPr>
                <p:nvPr/>
              </p:nvSpPr>
              <p:spPr bwMode="auto">
                <a:xfrm>
                  <a:off x="1142" y="3916"/>
                  <a:ext cx="464"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500</a:t>
                  </a:r>
                </a:p>
              </p:txBody>
            </p:sp>
          </p:grpSp>
          <p:grpSp>
            <p:nvGrpSpPr>
              <p:cNvPr id="18" name="Group 28"/>
              <p:cNvGrpSpPr>
                <a:grpSpLocks/>
              </p:cNvGrpSpPr>
              <p:nvPr/>
            </p:nvGrpSpPr>
            <p:grpSpPr bwMode="auto">
              <a:xfrm>
                <a:off x="1659" y="3828"/>
                <a:ext cx="464" cy="374"/>
                <a:chOff x="1142" y="3830"/>
                <a:chExt cx="464" cy="374"/>
              </a:xfrm>
            </p:grpSpPr>
            <p:sp>
              <p:nvSpPr>
                <p:cNvPr id="26" name="Line 29"/>
                <p:cNvSpPr>
                  <a:spLocks noChangeShapeType="1"/>
                </p:cNvSpPr>
                <p:nvPr/>
              </p:nvSpPr>
              <p:spPr bwMode="auto">
                <a:xfrm flipV="1">
                  <a:off x="1370" y="3830"/>
                  <a:ext cx="0" cy="64"/>
                </a:xfrm>
                <a:prstGeom prst="line">
                  <a:avLst/>
                </a:prstGeom>
                <a:noFill/>
                <a:ln w="3175">
                  <a:solidFill>
                    <a:schemeClr val="tx1"/>
                  </a:solidFill>
                  <a:round/>
                  <a:headEnd/>
                  <a:tailEnd/>
                </a:ln>
              </p:spPr>
              <p:txBody>
                <a:bodyPr/>
                <a:lstStyle/>
                <a:p>
                  <a:endParaRPr lang="en-US">
                    <a:latin typeface="Arial"/>
                    <a:cs typeface="Arial"/>
                  </a:endParaRPr>
                </a:p>
              </p:txBody>
            </p:sp>
            <p:sp>
              <p:nvSpPr>
                <p:cNvPr id="27" name="Text Box 30"/>
                <p:cNvSpPr txBox="1">
                  <a:spLocks noChangeArrowheads="1"/>
                </p:cNvSpPr>
                <p:nvPr/>
              </p:nvSpPr>
              <p:spPr bwMode="auto">
                <a:xfrm>
                  <a:off x="1142" y="3916"/>
                  <a:ext cx="464"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200</a:t>
                  </a:r>
                </a:p>
              </p:txBody>
            </p:sp>
          </p:grpSp>
          <p:grpSp>
            <p:nvGrpSpPr>
              <p:cNvPr id="19" name="Group 31"/>
              <p:cNvGrpSpPr>
                <a:grpSpLocks/>
              </p:cNvGrpSpPr>
              <p:nvPr/>
            </p:nvGrpSpPr>
            <p:grpSpPr bwMode="auto">
              <a:xfrm>
                <a:off x="2164" y="3829"/>
                <a:ext cx="464" cy="374"/>
                <a:chOff x="1142" y="3830"/>
                <a:chExt cx="464" cy="374"/>
              </a:xfrm>
            </p:grpSpPr>
            <p:sp>
              <p:nvSpPr>
                <p:cNvPr id="24" name="Line 32"/>
                <p:cNvSpPr>
                  <a:spLocks noChangeShapeType="1"/>
                </p:cNvSpPr>
                <p:nvPr/>
              </p:nvSpPr>
              <p:spPr bwMode="auto">
                <a:xfrm flipV="1">
                  <a:off x="1370" y="3830"/>
                  <a:ext cx="0" cy="64"/>
                </a:xfrm>
                <a:prstGeom prst="line">
                  <a:avLst/>
                </a:prstGeom>
                <a:noFill/>
                <a:ln w="3175">
                  <a:solidFill>
                    <a:schemeClr val="tx1"/>
                  </a:solidFill>
                  <a:round/>
                  <a:headEnd/>
                  <a:tailEnd/>
                </a:ln>
              </p:spPr>
              <p:txBody>
                <a:bodyPr/>
                <a:lstStyle/>
                <a:p>
                  <a:endParaRPr lang="en-US">
                    <a:latin typeface="Arial"/>
                    <a:cs typeface="Arial"/>
                  </a:endParaRPr>
                </a:p>
              </p:txBody>
            </p:sp>
            <p:sp>
              <p:nvSpPr>
                <p:cNvPr id="25" name="Text Box 33"/>
                <p:cNvSpPr txBox="1">
                  <a:spLocks noChangeArrowheads="1"/>
                </p:cNvSpPr>
                <p:nvPr/>
              </p:nvSpPr>
              <p:spPr bwMode="auto">
                <a:xfrm>
                  <a:off x="1142" y="3916"/>
                  <a:ext cx="464"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300</a:t>
                  </a:r>
                </a:p>
              </p:txBody>
            </p:sp>
          </p:grpSp>
          <p:grpSp>
            <p:nvGrpSpPr>
              <p:cNvPr id="20" name="Group 34"/>
              <p:cNvGrpSpPr>
                <a:grpSpLocks/>
              </p:cNvGrpSpPr>
              <p:nvPr/>
            </p:nvGrpSpPr>
            <p:grpSpPr bwMode="auto">
              <a:xfrm>
                <a:off x="2673" y="3829"/>
                <a:ext cx="464" cy="374"/>
                <a:chOff x="1142" y="3830"/>
                <a:chExt cx="464" cy="374"/>
              </a:xfrm>
            </p:grpSpPr>
            <p:sp>
              <p:nvSpPr>
                <p:cNvPr id="22" name="Line 35"/>
                <p:cNvSpPr>
                  <a:spLocks noChangeShapeType="1"/>
                </p:cNvSpPr>
                <p:nvPr/>
              </p:nvSpPr>
              <p:spPr bwMode="auto">
                <a:xfrm flipV="1">
                  <a:off x="1370" y="3830"/>
                  <a:ext cx="0" cy="64"/>
                </a:xfrm>
                <a:prstGeom prst="line">
                  <a:avLst/>
                </a:prstGeom>
                <a:noFill/>
                <a:ln w="3175">
                  <a:solidFill>
                    <a:schemeClr val="tx1"/>
                  </a:solidFill>
                  <a:round/>
                  <a:headEnd/>
                  <a:tailEnd/>
                </a:ln>
              </p:spPr>
              <p:txBody>
                <a:bodyPr/>
                <a:lstStyle/>
                <a:p>
                  <a:endParaRPr lang="en-US">
                    <a:latin typeface="Arial"/>
                    <a:cs typeface="Arial"/>
                  </a:endParaRPr>
                </a:p>
              </p:txBody>
            </p:sp>
            <p:sp>
              <p:nvSpPr>
                <p:cNvPr id="23" name="Text Box 36"/>
                <p:cNvSpPr txBox="1">
                  <a:spLocks noChangeArrowheads="1"/>
                </p:cNvSpPr>
                <p:nvPr/>
              </p:nvSpPr>
              <p:spPr bwMode="auto">
                <a:xfrm>
                  <a:off x="1142" y="3916"/>
                  <a:ext cx="464"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400</a:t>
                  </a:r>
                </a:p>
              </p:txBody>
            </p:sp>
          </p:grpSp>
          <p:sp>
            <p:nvSpPr>
              <p:cNvPr id="21" name="Text Box 37"/>
              <p:cNvSpPr txBox="1">
                <a:spLocks noChangeArrowheads="1"/>
              </p:cNvSpPr>
              <p:nvPr/>
            </p:nvSpPr>
            <p:spPr bwMode="auto">
              <a:xfrm>
                <a:off x="621" y="3798"/>
                <a:ext cx="266"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0</a:t>
                </a:r>
              </a:p>
            </p:txBody>
          </p:sp>
        </p:grpSp>
        <p:sp>
          <p:nvSpPr>
            <p:cNvPr id="8" name="Text Box 38"/>
            <p:cNvSpPr txBox="1">
              <a:spLocks noChangeArrowheads="1"/>
            </p:cNvSpPr>
            <p:nvPr/>
          </p:nvSpPr>
          <p:spPr bwMode="auto">
            <a:xfrm>
              <a:off x="3604" y="3311"/>
              <a:ext cx="1207" cy="288"/>
            </a:xfrm>
            <a:prstGeom prst="rect">
              <a:avLst/>
            </a:prstGeom>
            <a:noFill/>
            <a:ln w="9525">
              <a:noFill/>
              <a:miter lim="800000"/>
              <a:headEnd/>
              <a:tailEnd/>
            </a:ln>
          </p:spPr>
          <p:txBody>
            <a:bodyPr>
              <a:spAutoFit/>
            </a:bodyPr>
            <a:lstStyle/>
            <a:p>
              <a:pPr>
                <a:spcBef>
                  <a:spcPct val="50000"/>
                </a:spcBef>
              </a:pPr>
              <a:r>
                <a:rPr lang="en-US" sz="2400" b="1" dirty="0">
                  <a:latin typeface="Arial"/>
                  <a:cs typeface="Arial"/>
                </a:rPr>
                <a:t>Computers</a:t>
              </a:r>
            </a:p>
          </p:txBody>
        </p:sp>
        <p:sp>
          <p:nvSpPr>
            <p:cNvPr id="9" name="Text Box 39"/>
            <p:cNvSpPr txBox="1">
              <a:spLocks noChangeArrowheads="1"/>
            </p:cNvSpPr>
            <p:nvPr/>
          </p:nvSpPr>
          <p:spPr bwMode="auto">
            <a:xfrm>
              <a:off x="305" y="468"/>
              <a:ext cx="700" cy="523"/>
            </a:xfrm>
            <a:prstGeom prst="rect">
              <a:avLst/>
            </a:prstGeom>
            <a:noFill/>
            <a:ln w="9525">
              <a:noFill/>
              <a:miter lim="800000"/>
              <a:headEnd/>
              <a:tailEnd/>
            </a:ln>
          </p:spPr>
          <p:txBody>
            <a:bodyPr>
              <a:spAutoFit/>
            </a:bodyPr>
            <a:lstStyle/>
            <a:p>
              <a:pPr>
                <a:spcBef>
                  <a:spcPct val="50000"/>
                </a:spcBef>
              </a:pPr>
              <a:r>
                <a:rPr lang="en-US" sz="2400" b="1">
                  <a:latin typeface="Arial"/>
                  <a:cs typeface="Arial"/>
                </a:rPr>
                <a:t>Wheat (tons)</a:t>
              </a:r>
            </a:p>
          </p:txBody>
        </p:sp>
      </p:grpSp>
      <p:sp>
        <p:nvSpPr>
          <p:cNvPr id="47" name="Line 44"/>
          <p:cNvSpPr>
            <a:spLocks noChangeShapeType="1"/>
          </p:cNvSpPr>
          <p:nvPr/>
        </p:nvSpPr>
        <p:spPr bwMode="auto">
          <a:xfrm>
            <a:off x="1355725" y="1828800"/>
            <a:ext cx="4056063" cy="3649663"/>
          </a:xfrm>
          <a:prstGeom prst="line">
            <a:avLst/>
          </a:prstGeom>
          <a:noFill/>
          <a:ln w="50800">
            <a:solidFill>
              <a:srgbClr val="0033CC"/>
            </a:solidFill>
            <a:round/>
            <a:headEnd/>
            <a:tailEnd/>
          </a:ln>
        </p:spPr>
        <p:txBody>
          <a:bodyPr/>
          <a:lstStyle/>
          <a:p>
            <a:endParaRPr lang="en-US">
              <a:latin typeface="Arial"/>
              <a:cs typeface="Arial"/>
            </a:endParaRPr>
          </a:p>
        </p:txBody>
      </p:sp>
      <p:sp>
        <p:nvSpPr>
          <p:cNvPr id="48" name="Oval 46"/>
          <p:cNvSpPr>
            <a:spLocks noChangeArrowheads="1"/>
          </p:cNvSpPr>
          <p:nvPr/>
        </p:nvSpPr>
        <p:spPr bwMode="auto">
          <a:xfrm>
            <a:off x="1292225" y="1765300"/>
            <a:ext cx="141288" cy="138113"/>
          </a:xfrm>
          <a:prstGeom prst="ellipse">
            <a:avLst/>
          </a:prstGeom>
          <a:solidFill>
            <a:srgbClr val="0033CC"/>
          </a:solidFill>
          <a:ln w="9525">
            <a:noFill/>
            <a:round/>
            <a:headEnd/>
            <a:tailEnd/>
          </a:ln>
        </p:spPr>
        <p:txBody>
          <a:bodyPr wrap="none" anchor="ctr"/>
          <a:lstStyle/>
          <a:p>
            <a:endParaRPr lang="en-US">
              <a:latin typeface="Arial"/>
              <a:cs typeface="Arial"/>
            </a:endParaRPr>
          </a:p>
        </p:txBody>
      </p:sp>
      <p:sp>
        <p:nvSpPr>
          <p:cNvPr id="51" name="Oval 45"/>
          <p:cNvSpPr>
            <a:spLocks noChangeArrowheads="1"/>
          </p:cNvSpPr>
          <p:nvPr/>
        </p:nvSpPr>
        <p:spPr bwMode="auto">
          <a:xfrm>
            <a:off x="5338763" y="5411788"/>
            <a:ext cx="141287" cy="138112"/>
          </a:xfrm>
          <a:prstGeom prst="ellipse">
            <a:avLst/>
          </a:prstGeom>
          <a:solidFill>
            <a:srgbClr val="0033CC"/>
          </a:solidFill>
          <a:ln w="9525">
            <a:noFill/>
            <a:round/>
            <a:headEnd/>
            <a:tailEnd/>
          </a:ln>
        </p:spPr>
        <p:txBody>
          <a:bodyPr wrap="none" anchor="ctr"/>
          <a:lstStyle/>
          <a:p>
            <a:endParaRPr lang="en-US">
              <a:latin typeface="Arial"/>
              <a:cs typeface="Arial"/>
            </a:endParaRPr>
          </a:p>
        </p:txBody>
      </p:sp>
    </p:spTree>
    <p:extLst>
      <p:ext uri="{BB962C8B-B14F-4D97-AF65-F5344CB8AC3E}">
        <p14:creationId xmlns:p14="http://schemas.microsoft.com/office/powerpoint/2010/main" val="3026028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Righ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32"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 calcmode="lin" valueType="num">
                                      <p:cBhvr>
                                        <p:cTn id="12" dur="500" fill="hold"/>
                                        <p:tgtEl>
                                          <p:spTgt spid="51"/>
                                        </p:tgtEl>
                                        <p:attrNameLst>
                                          <p:attrName>ppt_w</p:attrName>
                                        </p:attrNameLst>
                                      </p:cBhvr>
                                      <p:tavLst>
                                        <p:tav tm="0">
                                          <p:val>
                                            <p:strVal val="4*#ppt_w"/>
                                          </p:val>
                                        </p:tav>
                                        <p:tav tm="100000">
                                          <p:val>
                                            <p:strVal val="#ppt_w"/>
                                          </p:val>
                                        </p:tav>
                                      </p:tavLst>
                                    </p:anim>
                                    <p:anim calcmode="lin" valueType="num">
                                      <p:cBhvr>
                                        <p:cTn id="13" dur="500" fill="hold"/>
                                        <p:tgtEl>
                                          <p:spTgt spid="51"/>
                                        </p:tgtEl>
                                        <p:attrNameLst>
                                          <p:attrName>ppt_h</p:attrName>
                                        </p:attrNameLst>
                                      </p:cBhvr>
                                      <p:tavLst>
                                        <p:tav tm="0">
                                          <p:val>
                                            <p:strVal val="4*#ppt_h"/>
                                          </p:val>
                                        </p:tav>
                                        <p:tav tm="100000">
                                          <p:val>
                                            <p:strVal val="#ppt_h"/>
                                          </p:val>
                                        </p:tav>
                                      </p:tavLst>
                                    </p:anim>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3">
                                            <p:bg/>
                                          </p:spTgt>
                                        </p:tgtEl>
                                        <p:attrNameLst>
                                          <p:attrName>style.visibility</p:attrName>
                                        </p:attrNameLst>
                                      </p:cBhvr>
                                      <p:to>
                                        <p:strVal val="visible"/>
                                      </p:to>
                                    </p:set>
                                    <p:animEffect transition="in" filter="wipe(left)">
                                      <p:cBhvr>
                                        <p:cTn id="17" dur="500"/>
                                        <p:tgtEl>
                                          <p:spTgt spid="3">
                                            <p:bg/>
                                          </p:spTgt>
                                        </p:tgtEl>
                                      </p:cBhvr>
                                    </p:animEffect>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wipe(left)">
                                      <p:cBhvr>
                                        <p:cTn id="21" dur="500"/>
                                        <p:tgtEl>
                                          <p:spTgt spid="3">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3" presetClass="entr" presetSubtype="32" fill="hold" grpId="0" nodeType="clickEffect">
                                  <p:stCondLst>
                                    <p:cond delay="0"/>
                                  </p:stCondLst>
                                  <p:childTnLst>
                                    <p:set>
                                      <p:cBhvr>
                                        <p:cTn id="25" dur="1" fill="hold">
                                          <p:stCondLst>
                                            <p:cond delay="0"/>
                                          </p:stCondLst>
                                        </p:cTn>
                                        <p:tgtEl>
                                          <p:spTgt spid="48"/>
                                        </p:tgtEl>
                                        <p:attrNameLst>
                                          <p:attrName>style.visibility</p:attrName>
                                        </p:attrNameLst>
                                      </p:cBhvr>
                                      <p:to>
                                        <p:strVal val="visible"/>
                                      </p:to>
                                    </p:set>
                                    <p:anim calcmode="lin" valueType="num">
                                      <p:cBhvr>
                                        <p:cTn id="26" dur="500" fill="hold"/>
                                        <p:tgtEl>
                                          <p:spTgt spid="48"/>
                                        </p:tgtEl>
                                        <p:attrNameLst>
                                          <p:attrName>ppt_w</p:attrName>
                                        </p:attrNameLst>
                                      </p:cBhvr>
                                      <p:tavLst>
                                        <p:tav tm="0">
                                          <p:val>
                                            <p:strVal val="4*#ppt_w"/>
                                          </p:val>
                                        </p:tav>
                                        <p:tav tm="100000">
                                          <p:val>
                                            <p:strVal val="#ppt_w"/>
                                          </p:val>
                                        </p:tav>
                                      </p:tavLst>
                                    </p:anim>
                                    <p:anim calcmode="lin" valueType="num">
                                      <p:cBhvr>
                                        <p:cTn id="27" dur="500" fill="hold"/>
                                        <p:tgtEl>
                                          <p:spTgt spid="48"/>
                                        </p:tgtEl>
                                        <p:attrNameLst>
                                          <p:attrName>ppt_h</p:attrName>
                                        </p:attrNameLst>
                                      </p:cBhvr>
                                      <p:tavLst>
                                        <p:tav tm="0">
                                          <p:val>
                                            <p:strVal val="4*#ppt_h"/>
                                          </p:val>
                                        </p:tav>
                                        <p:tav tm="100000">
                                          <p:val>
                                            <p:strVal val="#ppt_h"/>
                                          </p:val>
                                        </p:tav>
                                      </p:tavLst>
                                    </p:anim>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wipe(left)">
                                      <p:cBhvr>
                                        <p:cTn id="31" dur="500"/>
                                        <p:tgtEl>
                                          <p:spTgt spid="3">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6" fill="hold" grpId="0" nodeType="click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strips(downRight)">
                                      <p:cBhvr>
                                        <p:cTn id="36" dur="500"/>
                                        <p:tgtEl>
                                          <p:spTgt spid="47"/>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wipe(left)">
                                      <p:cBhvr>
                                        <p:cTn id="4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7" grpId="0" animBg="1"/>
      <p:bldP spid="48" grpId="0" animBg="1"/>
      <p:bldP spid="5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U.S. Without Trade</a:t>
            </a:r>
          </a:p>
        </p:txBody>
      </p:sp>
      <p:sp>
        <p:nvSpPr>
          <p:cNvPr id="3" name="Text Placeholder 2"/>
          <p:cNvSpPr>
            <a:spLocks noGrp="1"/>
          </p:cNvSpPr>
          <p:nvPr>
            <p:ph type="body" sz="quarter" idx="12"/>
          </p:nvPr>
        </p:nvSpPr>
        <p:spPr>
          <a:xfrm>
            <a:off x="5376863" y="762000"/>
            <a:ext cx="3462337" cy="4203700"/>
          </a:xfrm>
          <a:solidFill>
            <a:schemeClr val="accent1"/>
          </a:solidFill>
        </p:spPr>
        <p:txBody>
          <a:bodyPr/>
          <a:lstStyle/>
          <a:p>
            <a:r>
              <a:rPr lang="en-US" sz="2800" dirty="0"/>
              <a:t>Suppose the U.S. uses half its labor to produce each of the two goods. </a:t>
            </a:r>
          </a:p>
          <a:p>
            <a:endParaRPr lang="en-US" sz="2800" dirty="0"/>
          </a:p>
          <a:p>
            <a:r>
              <a:rPr lang="en-US" sz="2800" dirty="0"/>
              <a:t>Then it will produce and consume 250 computers and 2,500 tons of wheat.</a:t>
            </a:r>
          </a:p>
          <a:p>
            <a:endParaRPr lang="en-US" sz="2800" dirty="0"/>
          </a:p>
        </p:txBody>
      </p:sp>
      <p:sp>
        <p:nvSpPr>
          <p:cNvPr id="4" name="Slide Number Placeholder 3"/>
          <p:cNvSpPr>
            <a:spLocks noGrp="1"/>
          </p:cNvSpPr>
          <p:nvPr>
            <p:ph type="sldNum" sz="quarter" idx="13"/>
          </p:nvPr>
        </p:nvSpPr>
        <p:spPr/>
        <p:txBody>
          <a:bodyPr/>
          <a:lstStyle/>
          <a:p>
            <a:pPr>
              <a:defRPr/>
            </a:pPr>
            <a:fld id="{2F37425F-5E17-4209-B948-B5CE2119E408}" type="slidenum">
              <a:rPr lang="en-US" smtClean="0"/>
              <a:pPr>
                <a:defRPr/>
              </a:pPr>
              <a:t>9</a:t>
            </a:fld>
            <a:endParaRPr lang="en-US" dirty="0"/>
          </a:p>
        </p:txBody>
      </p:sp>
      <p:sp>
        <p:nvSpPr>
          <p:cNvPr id="5" name="Footer Placeholder 4"/>
          <p:cNvSpPr>
            <a:spLocks noGrp="1"/>
          </p:cNvSpPr>
          <p:nvPr>
            <p:ph type="ftr" sz="quarter" idx="14"/>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grpSp>
        <p:nvGrpSpPr>
          <p:cNvPr id="6" name="Group 2"/>
          <p:cNvGrpSpPr>
            <a:grpSpLocks/>
          </p:cNvGrpSpPr>
          <p:nvPr/>
        </p:nvGrpSpPr>
        <p:grpSpPr bwMode="auto">
          <a:xfrm>
            <a:off x="322263" y="742950"/>
            <a:ext cx="7315200" cy="5329238"/>
            <a:chOff x="203" y="468"/>
            <a:chExt cx="4608" cy="3357"/>
          </a:xfrm>
        </p:grpSpPr>
        <p:grpSp>
          <p:nvGrpSpPr>
            <p:cNvPr id="7" name="Group 3"/>
            <p:cNvGrpSpPr>
              <a:grpSpLocks/>
            </p:cNvGrpSpPr>
            <p:nvPr/>
          </p:nvGrpSpPr>
          <p:grpSpPr bwMode="auto">
            <a:xfrm>
              <a:off x="203" y="972"/>
              <a:ext cx="3474" cy="2853"/>
              <a:chOff x="212" y="1350"/>
              <a:chExt cx="3474" cy="2853"/>
            </a:xfrm>
          </p:grpSpPr>
          <p:grpSp>
            <p:nvGrpSpPr>
              <p:cNvPr id="10" name="Group 4"/>
              <p:cNvGrpSpPr>
                <a:grpSpLocks/>
              </p:cNvGrpSpPr>
              <p:nvPr/>
            </p:nvGrpSpPr>
            <p:grpSpPr bwMode="auto">
              <a:xfrm>
                <a:off x="868" y="1350"/>
                <a:ext cx="2818" cy="2480"/>
                <a:chOff x="2416" y="1770"/>
                <a:chExt cx="610" cy="548"/>
              </a:xfrm>
            </p:grpSpPr>
            <p:sp>
              <p:nvSpPr>
                <p:cNvPr id="42" name="Line 5"/>
                <p:cNvSpPr>
                  <a:spLocks noChangeShapeType="1"/>
                </p:cNvSpPr>
                <p:nvPr/>
              </p:nvSpPr>
              <p:spPr bwMode="auto">
                <a:xfrm>
                  <a:off x="2416" y="1770"/>
                  <a:ext cx="0" cy="548"/>
                </a:xfrm>
                <a:prstGeom prst="line">
                  <a:avLst/>
                </a:prstGeom>
                <a:noFill/>
                <a:ln w="9525">
                  <a:solidFill>
                    <a:schemeClr val="tx1"/>
                  </a:solidFill>
                  <a:round/>
                  <a:headEnd/>
                  <a:tailEnd/>
                </a:ln>
              </p:spPr>
              <p:txBody>
                <a:bodyPr/>
                <a:lstStyle/>
                <a:p>
                  <a:endParaRPr lang="en-US">
                    <a:latin typeface="Arial"/>
                    <a:cs typeface="Arial"/>
                  </a:endParaRPr>
                </a:p>
              </p:txBody>
            </p:sp>
            <p:sp>
              <p:nvSpPr>
                <p:cNvPr id="43" name="Line 6"/>
                <p:cNvSpPr>
                  <a:spLocks noChangeShapeType="1"/>
                </p:cNvSpPr>
                <p:nvPr/>
              </p:nvSpPr>
              <p:spPr bwMode="auto">
                <a:xfrm>
                  <a:off x="2416" y="2318"/>
                  <a:ext cx="610" cy="0"/>
                </a:xfrm>
                <a:prstGeom prst="line">
                  <a:avLst/>
                </a:prstGeom>
                <a:noFill/>
                <a:ln w="9525">
                  <a:solidFill>
                    <a:schemeClr val="tx1"/>
                  </a:solidFill>
                  <a:round/>
                  <a:headEnd/>
                  <a:tailEnd/>
                </a:ln>
              </p:spPr>
              <p:txBody>
                <a:bodyPr/>
                <a:lstStyle/>
                <a:p>
                  <a:endParaRPr lang="en-US">
                    <a:latin typeface="Arial"/>
                    <a:cs typeface="Arial"/>
                  </a:endParaRPr>
                </a:p>
              </p:txBody>
            </p:sp>
          </p:grpSp>
          <p:grpSp>
            <p:nvGrpSpPr>
              <p:cNvPr id="11" name="Group 7"/>
              <p:cNvGrpSpPr>
                <a:grpSpLocks/>
              </p:cNvGrpSpPr>
              <p:nvPr/>
            </p:nvGrpSpPr>
            <p:grpSpPr bwMode="auto">
              <a:xfrm>
                <a:off x="214" y="1834"/>
                <a:ext cx="654" cy="288"/>
                <a:chOff x="212" y="1834"/>
                <a:chExt cx="654" cy="288"/>
              </a:xfrm>
            </p:grpSpPr>
            <p:sp>
              <p:nvSpPr>
                <p:cNvPr id="40" name="Line 8"/>
                <p:cNvSpPr>
                  <a:spLocks noChangeShapeType="1"/>
                </p:cNvSpPr>
                <p:nvPr/>
              </p:nvSpPr>
              <p:spPr bwMode="auto">
                <a:xfrm flipH="1">
                  <a:off x="800" y="1992"/>
                  <a:ext cx="66" cy="0"/>
                </a:xfrm>
                <a:prstGeom prst="line">
                  <a:avLst/>
                </a:prstGeom>
                <a:noFill/>
                <a:ln w="3175">
                  <a:solidFill>
                    <a:schemeClr val="tx1"/>
                  </a:solidFill>
                  <a:round/>
                  <a:headEnd/>
                  <a:tailEnd/>
                </a:ln>
              </p:spPr>
              <p:txBody>
                <a:bodyPr/>
                <a:lstStyle/>
                <a:p>
                  <a:endParaRPr lang="en-US">
                    <a:latin typeface="Arial"/>
                    <a:cs typeface="Arial"/>
                  </a:endParaRPr>
                </a:p>
              </p:txBody>
            </p:sp>
            <p:sp>
              <p:nvSpPr>
                <p:cNvPr id="41" name="Text Box 9"/>
                <p:cNvSpPr txBox="1">
                  <a:spLocks noChangeArrowheads="1"/>
                </p:cNvSpPr>
                <p:nvPr/>
              </p:nvSpPr>
              <p:spPr bwMode="auto">
                <a:xfrm>
                  <a:off x="212" y="1834"/>
                  <a:ext cx="602" cy="288"/>
                </a:xfrm>
                <a:prstGeom prst="rect">
                  <a:avLst/>
                </a:prstGeom>
                <a:noFill/>
                <a:ln w="9525">
                  <a:noFill/>
                  <a:miter lim="800000"/>
                  <a:headEnd/>
                  <a:tailEnd/>
                </a:ln>
              </p:spPr>
              <p:txBody>
                <a:bodyPr>
                  <a:spAutoFit/>
                </a:bodyPr>
                <a:lstStyle/>
                <a:p>
                  <a:pPr>
                    <a:spcBef>
                      <a:spcPct val="50000"/>
                    </a:spcBef>
                  </a:pPr>
                  <a:r>
                    <a:rPr lang="en-US" sz="2400">
                      <a:latin typeface="Arial"/>
                      <a:cs typeface="Arial"/>
                    </a:rPr>
                    <a:t>4,000</a:t>
                  </a:r>
                </a:p>
              </p:txBody>
            </p:sp>
          </p:grpSp>
          <p:grpSp>
            <p:nvGrpSpPr>
              <p:cNvPr id="12" name="Group 10"/>
              <p:cNvGrpSpPr>
                <a:grpSpLocks/>
              </p:cNvGrpSpPr>
              <p:nvPr/>
            </p:nvGrpSpPr>
            <p:grpSpPr bwMode="auto">
              <a:xfrm>
                <a:off x="1144" y="3828"/>
                <a:ext cx="464" cy="374"/>
                <a:chOff x="1142" y="3830"/>
                <a:chExt cx="464" cy="374"/>
              </a:xfrm>
            </p:grpSpPr>
            <p:sp>
              <p:nvSpPr>
                <p:cNvPr id="38" name="Line 11"/>
                <p:cNvSpPr>
                  <a:spLocks noChangeShapeType="1"/>
                </p:cNvSpPr>
                <p:nvPr/>
              </p:nvSpPr>
              <p:spPr bwMode="auto">
                <a:xfrm flipV="1">
                  <a:off x="1370" y="3830"/>
                  <a:ext cx="0" cy="64"/>
                </a:xfrm>
                <a:prstGeom prst="line">
                  <a:avLst/>
                </a:prstGeom>
                <a:noFill/>
                <a:ln w="3175">
                  <a:solidFill>
                    <a:schemeClr val="tx1"/>
                  </a:solidFill>
                  <a:round/>
                  <a:headEnd/>
                  <a:tailEnd/>
                </a:ln>
              </p:spPr>
              <p:txBody>
                <a:bodyPr/>
                <a:lstStyle/>
                <a:p>
                  <a:endParaRPr lang="en-US">
                    <a:latin typeface="Arial"/>
                    <a:cs typeface="Arial"/>
                  </a:endParaRPr>
                </a:p>
              </p:txBody>
            </p:sp>
            <p:sp>
              <p:nvSpPr>
                <p:cNvPr id="39" name="Text Box 12"/>
                <p:cNvSpPr txBox="1">
                  <a:spLocks noChangeArrowheads="1"/>
                </p:cNvSpPr>
                <p:nvPr/>
              </p:nvSpPr>
              <p:spPr bwMode="auto">
                <a:xfrm>
                  <a:off x="1142" y="3916"/>
                  <a:ext cx="464"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100</a:t>
                  </a:r>
                </a:p>
              </p:txBody>
            </p:sp>
          </p:grpSp>
          <p:grpSp>
            <p:nvGrpSpPr>
              <p:cNvPr id="13" name="Group 13"/>
              <p:cNvGrpSpPr>
                <a:grpSpLocks/>
              </p:cNvGrpSpPr>
              <p:nvPr/>
            </p:nvGrpSpPr>
            <p:grpSpPr bwMode="auto">
              <a:xfrm>
                <a:off x="212" y="1374"/>
                <a:ext cx="654" cy="288"/>
                <a:chOff x="212" y="1834"/>
                <a:chExt cx="654" cy="288"/>
              </a:xfrm>
            </p:grpSpPr>
            <p:sp>
              <p:nvSpPr>
                <p:cNvPr id="36" name="Line 14"/>
                <p:cNvSpPr>
                  <a:spLocks noChangeShapeType="1"/>
                </p:cNvSpPr>
                <p:nvPr/>
              </p:nvSpPr>
              <p:spPr bwMode="auto">
                <a:xfrm flipH="1">
                  <a:off x="800" y="1992"/>
                  <a:ext cx="66" cy="0"/>
                </a:xfrm>
                <a:prstGeom prst="line">
                  <a:avLst/>
                </a:prstGeom>
                <a:noFill/>
                <a:ln w="3175">
                  <a:solidFill>
                    <a:schemeClr val="tx1"/>
                  </a:solidFill>
                  <a:round/>
                  <a:headEnd/>
                  <a:tailEnd/>
                </a:ln>
              </p:spPr>
              <p:txBody>
                <a:bodyPr/>
                <a:lstStyle/>
                <a:p>
                  <a:endParaRPr lang="en-US">
                    <a:latin typeface="Arial"/>
                    <a:cs typeface="Arial"/>
                  </a:endParaRPr>
                </a:p>
              </p:txBody>
            </p:sp>
            <p:sp>
              <p:nvSpPr>
                <p:cNvPr id="37" name="Text Box 15"/>
                <p:cNvSpPr txBox="1">
                  <a:spLocks noChangeArrowheads="1"/>
                </p:cNvSpPr>
                <p:nvPr/>
              </p:nvSpPr>
              <p:spPr bwMode="auto">
                <a:xfrm>
                  <a:off x="212" y="1834"/>
                  <a:ext cx="602" cy="288"/>
                </a:xfrm>
                <a:prstGeom prst="rect">
                  <a:avLst/>
                </a:prstGeom>
                <a:noFill/>
                <a:ln w="9525">
                  <a:noFill/>
                  <a:miter lim="800000"/>
                  <a:headEnd/>
                  <a:tailEnd/>
                </a:ln>
              </p:spPr>
              <p:txBody>
                <a:bodyPr>
                  <a:spAutoFit/>
                </a:bodyPr>
                <a:lstStyle/>
                <a:p>
                  <a:pPr>
                    <a:spcBef>
                      <a:spcPct val="50000"/>
                    </a:spcBef>
                  </a:pPr>
                  <a:r>
                    <a:rPr lang="en-US" sz="2400">
                      <a:latin typeface="Arial"/>
                      <a:cs typeface="Arial"/>
                    </a:rPr>
                    <a:t>5,000</a:t>
                  </a:r>
                </a:p>
              </p:txBody>
            </p:sp>
          </p:grpSp>
          <p:grpSp>
            <p:nvGrpSpPr>
              <p:cNvPr id="14" name="Group 16"/>
              <p:cNvGrpSpPr>
                <a:grpSpLocks/>
              </p:cNvGrpSpPr>
              <p:nvPr/>
            </p:nvGrpSpPr>
            <p:grpSpPr bwMode="auto">
              <a:xfrm>
                <a:off x="214" y="2756"/>
                <a:ext cx="654" cy="288"/>
                <a:chOff x="212" y="1834"/>
                <a:chExt cx="654" cy="288"/>
              </a:xfrm>
            </p:grpSpPr>
            <p:sp>
              <p:nvSpPr>
                <p:cNvPr id="34" name="Line 17"/>
                <p:cNvSpPr>
                  <a:spLocks noChangeShapeType="1"/>
                </p:cNvSpPr>
                <p:nvPr/>
              </p:nvSpPr>
              <p:spPr bwMode="auto">
                <a:xfrm flipH="1">
                  <a:off x="800" y="1992"/>
                  <a:ext cx="66" cy="0"/>
                </a:xfrm>
                <a:prstGeom prst="line">
                  <a:avLst/>
                </a:prstGeom>
                <a:noFill/>
                <a:ln w="3175">
                  <a:solidFill>
                    <a:schemeClr val="tx1"/>
                  </a:solidFill>
                  <a:round/>
                  <a:headEnd/>
                  <a:tailEnd/>
                </a:ln>
              </p:spPr>
              <p:txBody>
                <a:bodyPr/>
                <a:lstStyle/>
                <a:p>
                  <a:endParaRPr lang="en-US">
                    <a:latin typeface="Arial"/>
                    <a:cs typeface="Arial"/>
                  </a:endParaRPr>
                </a:p>
              </p:txBody>
            </p:sp>
            <p:sp>
              <p:nvSpPr>
                <p:cNvPr id="35" name="Text Box 18"/>
                <p:cNvSpPr txBox="1">
                  <a:spLocks noChangeArrowheads="1"/>
                </p:cNvSpPr>
                <p:nvPr/>
              </p:nvSpPr>
              <p:spPr bwMode="auto">
                <a:xfrm>
                  <a:off x="212" y="1834"/>
                  <a:ext cx="602" cy="288"/>
                </a:xfrm>
                <a:prstGeom prst="rect">
                  <a:avLst/>
                </a:prstGeom>
                <a:noFill/>
                <a:ln w="9525">
                  <a:noFill/>
                  <a:miter lim="800000"/>
                  <a:headEnd/>
                  <a:tailEnd/>
                </a:ln>
              </p:spPr>
              <p:txBody>
                <a:bodyPr>
                  <a:spAutoFit/>
                </a:bodyPr>
                <a:lstStyle/>
                <a:p>
                  <a:pPr>
                    <a:spcBef>
                      <a:spcPct val="50000"/>
                    </a:spcBef>
                  </a:pPr>
                  <a:r>
                    <a:rPr lang="en-US" sz="2400">
                      <a:latin typeface="Arial"/>
                      <a:cs typeface="Arial"/>
                    </a:rPr>
                    <a:t>2,000</a:t>
                  </a:r>
                </a:p>
              </p:txBody>
            </p:sp>
          </p:grpSp>
          <p:grpSp>
            <p:nvGrpSpPr>
              <p:cNvPr id="15" name="Group 19"/>
              <p:cNvGrpSpPr>
                <a:grpSpLocks/>
              </p:cNvGrpSpPr>
              <p:nvPr/>
            </p:nvGrpSpPr>
            <p:grpSpPr bwMode="auto">
              <a:xfrm>
                <a:off x="214" y="3216"/>
                <a:ext cx="654" cy="288"/>
                <a:chOff x="212" y="1834"/>
                <a:chExt cx="654" cy="288"/>
              </a:xfrm>
            </p:grpSpPr>
            <p:sp>
              <p:nvSpPr>
                <p:cNvPr id="32" name="Line 20"/>
                <p:cNvSpPr>
                  <a:spLocks noChangeShapeType="1"/>
                </p:cNvSpPr>
                <p:nvPr/>
              </p:nvSpPr>
              <p:spPr bwMode="auto">
                <a:xfrm flipH="1">
                  <a:off x="800" y="1992"/>
                  <a:ext cx="66" cy="0"/>
                </a:xfrm>
                <a:prstGeom prst="line">
                  <a:avLst/>
                </a:prstGeom>
                <a:noFill/>
                <a:ln w="3175">
                  <a:solidFill>
                    <a:schemeClr val="tx1"/>
                  </a:solidFill>
                  <a:round/>
                  <a:headEnd/>
                  <a:tailEnd/>
                </a:ln>
              </p:spPr>
              <p:txBody>
                <a:bodyPr/>
                <a:lstStyle/>
                <a:p>
                  <a:endParaRPr lang="en-US">
                    <a:latin typeface="Arial"/>
                    <a:cs typeface="Arial"/>
                  </a:endParaRPr>
                </a:p>
              </p:txBody>
            </p:sp>
            <p:sp>
              <p:nvSpPr>
                <p:cNvPr id="33" name="Text Box 21"/>
                <p:cNvSpPr txBox="1">
                  <a:spLocks noChangeArrowheads="1"/>
                </p:cNvSpPr>
                <p:nvPr/>
              </p:nvSpPr>
              <p:spPr bwMode="auto">
                <a:xfrm>
                  <a:off x="212" y="1834"/>
                  <a:ext cx="602" cy="288"/>
                </a:xfrm>
                <a:prstGeom prst="rect">
                  <a:avLst/>
                </a:prstGeom>
                <a:noFill/>
                <a:ln w="9525">
                  <a:noFill/>
                  <a:miter lim="800000"/>
                  <a:headEnd/>
                  <a:tailEnd/>
                </a:ln>
              </p:spPr>
              <p:txBody>
                <a:bodyPr>
                  <a:spAutoFit/>
                </a:bodyPr>
                <a:lstStyle/>
                <a:p>
                  <a:pPr>
                    <a:spcBef>
                      <a:spcPct val="50000"/>
                    </a:spcBef>
                  </a:pPr>
                  <a:r>
                    <a:rPr lang="en-US" sz="2400">
                      <a:latin typeface="Arial"/>
                      <a:cs typeface="Arial"/>
                    </a:rPr>
                    <a:t>1,000</a:t>
                  </a:r>
                </a:p>
              </p:txBody>
            </p:sp>
          </p:grpSp>
          <p:grpSp>
            <p:nvGrpSpPr>
              <p:cNvPr id="16" name="Group 22"/>
              <p:cNvGrpSpPr>
                <a:grpSpLocks/>
              </p:cNvGrpSpPr>
              <p:nvPr/>
            </p:nvGrpSpPr>
            <p:grpSpPr bwMode="auto">
              <a:xfrm>
                <a:off x="212" y="2292"/>
                <a:ext cx="654" cy="288"/>
                <a:chOff x="212" y="1834"/>
                <a:chExt cx="654" cy="288"/>
              </a:xfrm>
            </p:grpSpPr>
            <p:sp>
              <p:nvSpPr>
                <p:cNvPr id="30" name="Line 23"/>
                <p:cNvSpPr>
                  <a:spLocks noChangeShapeType="1"/>
                </p:cNvSpPr>
                <p:nvPr/>
              </p:nvSpPr>
              <p:spPr bwMode="auto">
                <a:xfrm flipH="1">
                  <a:off x="800" y="1992"/>
                  <a:ext cx="66" cy="0"/>
                </a:xfrm>
                <a:prstGeom prst="line">
                  <a:avLst/>
                </a:prstGeom>
                <a:noFill/>
                <a:ln w="3175">
                  <a:solidFill>
                    <a:schemeClr val="tx1"/>
                  </a:solidFill>
                  <a:round/>
                  <a:headEnd/>
                  <a:tailEnd/>
                </a:ln>
              </p:spPr>
              <p:txBody>
                <a:bodyPr/>
                <a:lstStyle/>
                <a:p>
                  <a:endParaRPr lang="en-US">
                    <a:latin typeface="Arial"/>
                    <a:cs typeface="Arial"/>
                  </a:endParaRPr>
                </a:p>
              </p:txBody>
            </p:sp>
            <p:sp>
              <p:nvSpPr>
                <p:cNvPr id="31" name="Text Box 24"/>
                <p:cNvSpPr txBox="1">
                  <a:spLocks noChangeArrowheads="1"/>
                </p:cNvSpPr>
                <p:nvPr/>
              </p:nvSpPr>
              <p:spPr bwMode="auto">
                <a:xfrm>
                  <a:off x="212" y="1834"/>
                  <a:ext cx="602" cy="288"/>
                </a:xfrm>
                <a:prstGeom prst="rect">
                  <a:avLst/>
                </a:prstGeom>
                <a:noFill/>
                <a:ln w="9525">
                  <a:noFill/>
                  <a:miter lim="800000"/>
                  <a:headEnd/>
                  <a:tailEnd/>
                </a:ln>
              </p:spPr>
              <p:txBody>
                <a:bodyPr>
                  <a:spAutoFit/>
                </a:bodyPr>
                <a:lstStyle/>
                <a:p>
                  <a:pPr>
                    <a:spcBef>
                      <a:spcPct val="50000"/>
                    </a:spcBef>
                  </a:pPr>
                  <a:r>
                    <a:rPr lang="en-US" sz="2400">
                      <a:latin typeface="Arial"/>
                      <a:cs typeface="Arial"/>
                    </a:rPr>
                    <a:t>3,000</a:t>
                  </a:r>
                </a:p>
              </p:txBody>
            </p:sp>
          </p:grpSp>
          <p:grpSp>
            <p:nvGrpSpPr>
              <p:cNvPr id="17" name="Group 25"/>
              <p:cNvGrpSpPr>
                <a:grpSpLocks/>
              </p:cNvGrpSpPr>
              <p:nvPr/>
            </p:nvGrpSpPr>
            <p:grpSpPr bwMode="auto">
              <a:xfrm>
                <a:off x="3188" y="3828"/>
                <a:ext cx="464" cy="374"/>
                <a:chOff x="1142" y="3830"/>
                <a:chExt cx="464" cy="374"/>
              </a:xfrm>
            </p:grpSpPr>
            <p:sp>
              <p:nvSpPr>
                <p:cNvPr id="28" name="Line 26"/>
                <p:cNvSpPr>
                  <a:spLocks noChangeShapeType="1"/>
                </p:cNvSpPr>
                <p:nvPr/>
              </p:nvSpPr>
              <p:spPr bwMode="auto">
                <a:xfrm flipV="1">
                  <a:off x="1370" y="3830"/>
                  <a:ext cx="0" cy="64"/>
                </a:xfrm>
                <a:prstGeom prst="line">
                  <a:avLst/>
                </a:prstGeom>
                <a:noFill/>
                <a:ln w="3175">
                  <a:solidFill>
                    <a:schemeClr val="tx1"/>
                  </a:solidFill>
                  <a:round/>
                  <a:headEnd/>
                  <a:tailEnd/>
                </a:ln>
              </p:spPr>
              <p:txBody>
                <a:bodyPr/>
                <a:lstStyle/>
                <a:p>
                  <a:endParaRPr lang="en-US">
                    <a:latin typeface="Arial"/>
                    <a:cs typeface="Arial"/>
                  </a:endParaRPr>
                </a:p>
              </p:txBody>
            </p:sp>
            <p:sp>
              <p:nvSpPr>
                <p:cNvPr id="29" name="Text Box 27"/>
                <p:cNvSpPr txBox="1">
                  <a:spLocks noChangeArrowheads="1"/>
                </p:cNvSpPr>
                <p:nvPr/>
              </p:nvSpPr>
              <p:spPr bwMode="auto">
                <a:xfrm>
                  <a:off x="1142" y="3916"/>
                  <a:ext cx="464"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500</a:t>
                  </a:r>
                </a:p>
              </p:txBody>
            </p:sp>
          </p:grpSp>
          <p:grpSp>
            <p:nvGrpSpPr>
              <p:cNvPr id="18" name="Group 28"/>
              <p:cNvGrpSpPr>
                <a:grpSpLocks/>
              </p:cNvGrpSpPr>
              <p:nvPr/>
            </p:nvGrpSpPr>
            <p:grpSpPr bwMode="auto">
              <a:xfrm>
                <a:off x="1659" y="3828"/>
                <a:ext cx="464" cy="374"/>
                <a:chOff x="1142" y="3830"/>
                <a:chExt cx="464" cy="374"/>
              </a:xfrm>
            </p:grpSpPr>
            <p:sp>
              <p:nvSpPr>
                <p:cNvPr id="26" name="Line 29"/>
                <p:cNvSpPr>
                  <a:spLocks noChangeShapeType="1"/>
                </p:cNvSpPr>
                <p:nvPr/>
              </p:nvSpPr>
              <p:spPr bwMode="auto">
                <a:xfrm flipV="1">
                  <a:off x="1370" y="3830"/>
                  <a:ext cx="0" cy="64"/>
                </a:xfrm>
                <a:prstGeom prst="line">
                  <a:avLst/>
                </a:prstGeom>
                <a:noFill/>
                <a:ln w="3175">
                  <a:solidFill>
                    <a:schemeClr val="tx1"/>
                  </a:solidFill>
                  <a:round/>
                  <a:headEnd/>
                  <a:tailEnd/>
                </a:ln>
              </p:spPr>
              <p:txBody>
                <a:bodyPr/>
                <a:lstStyle/>
                <a:p>
                  <a:endParaRPr lang="en-US">
                    <a:latin typeface="Arial"/>
                    <a:cs typeface="Arial"/>
                  </a:endParaRPr>
                </a:p>
              </p:txBody>
            </p:sp>
            <p:sp>
              <p:nvSpPr>
                <p:cNvPr id="27" name="Text Box 30"/>
                <p:cNvSpPr txBox="1">
                  <a:spLocks noChangeArrowheads="1"/>
                </p:cNvSpPr>
                <p:nvPr/>
              </p:nvSpPr>
              <p:spPr bwMode="auto">
                <a:xfrm>
                  <a:off x="1142" y="3916"/>
                  <a:ext cx="464"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200</a:t>
                  </a:r>
                </a:p>
              </p:txBody>
            </p:sp>
          </p:grpSp>
          <p:grpSp>
            <p:nvGrpSpPr>
              <p:cNvPr id="19" name="Group 31"/>
              <p:cNvGrpSpPr>
                <a:grpSpLocks/>
              </p:cNvGrpSpPr>
              <p:nvPr/>
            </p:nvGrpSpPr>
            <p:grpSpPr bwMode="auto">
              <a:xfrm>
                <a:off x="2164" y="3829"/>
                <a:ext cx="464" cy="374"/>
                <a:chOff x="1142" y="3830"/>
                <a:chExt cx="464" cy="374"/>
              </a:xfrm>
            </p:grpSpPr>
            <p:sp>
              <p:nvSpPr>
                <p:cNvPr id="24" name="Line 32"/>
                <p:cNvSpPr>
                  <a:spLocks noChangeShapeType="1"/>
                </p:cNvSpPr>
                <p:nvPr/>
              </p:nvSpPr>
              <p:spPr bwMode="auto">
                <a:xfrm flipV="1">
                  <a:off x="1370" y="3830"/>
                  <a:ext cx="0" cy="64"/>
                </a:xfrm>
                <a:prstGeom prst="line">
                  <a:avLst/>
                </a:prstGeom>
                <a:noFill/>
                <a:ln w="3175">
                  <a:solidFill>
                    <a:schemeClr val="tx1"/>
                  </a:solidFill>
                  <a:round/>
                  <a:headEnd/>
                  <a:tailEnd/>
                </a:ln>
              </p:spPr>
              <p:txBody>
                <a:bodyPr/>
                <a:lstStyle/>
                <a:p>
                  <a:endParaRPr lang="en-US">
                    <a:latin typeface="Arial"/>
                    <a:cs typeface="Arial"/>
                  </a:endParaRPr>
                </a:p>
              </p:txBody>
            </p:sp>
            <p:sp>
              <p:nvSpPr>
                <p:cNvPr id="25" name="Text Box 33"/>
                <p:cNvSpPr txBox="1">
                  <a:spLocks noChangeArrowheads="1"/>
                </p:cNvSpPr>
                <p:nvPr/>
              </p:nvSpPr>
              <p:spPr bwMode="auto">
                <a:xfrm>
                  <a:off x="1142" y="3916"/>
                  <a:ext cx="464"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300</a:t>
                  </a:r>
                </a:p>
              </p:txBody>
            </p:sp>
          </p:grpSp>
          <p:grpSp>
            <p:nvGrpSpPr>
              <p:cNvPr id="20" name="Group 34"/>
              <p:cNvGrpSpPr>
                <a:grpSpLocks/>
              </p:cNvGrpSpPr>
              <p:nvPr/>
            </p:nvGrpSpPr>
            <p:grpSpPr bwMode="auto">
              <a:xfrm>
                <a:off x="2673" y="3829"/>
                <a:ext cx="464" cy="374"/>
                <a:chOff x="1142" y="3830"/>
                <a:chExt cx="464" cy="374"/>
              </a:xfrm>
            </p:grpSpPr>
            <p:sp>
              <p:nvSpPr>
                <p:cNvPr id="22" name="Line 35"/>
                <p:cNvSpPr>
                  <a:spLocks noChangeShapeType="1"/>
                </p:cNvSpPr>
                <p:nvPr/>
              </p:nvSpPr>
              <p:spPr bwMode="auto">
                <a:xfrm flipV="1">
                  <a:off x="1370" y="3830"/>
                  <a:ext cx="0" cy="64"/>
                </a:xfrm>
                <a:prstGeom prst="line">
                  <a:avLst/>
                </a:prstGeom>
                <a:noFill/>
                <a:ln w="3175">
                  <a:solidFill>
                    <a:schemeClr val="tx1"/>
                  </a:solidFill>
                  <a:round/>
                  <a:headEnd/>
                  <a:tailEnd/>
                </a:ln>
              </p:spPr>
              <p:txBody>
                <a:bodyPr/>
                <a:lstStyle/>
                <a:p>
                  <a:endParaRPr lang="en-US">
                    <a:latin typeface="Arial"/>
                    <a:cs typeface="Arial"/>
                  </a:endParaRPr>
                </a:p>
              </p:txBody>
            </p:sp>
            <p:sp>
              <p:nvSpPr>
                <p:cNvPr id="23" name="Text Box 36"/>
                <p:cNvSpPr txBox="1">
                  <a:spLocks noChangeArrowheads="1"/>
                </p:cNvSpPr>
                <p:nvPr/>
              </p:nvSpPr>
              <p:spPr bwMode="auto">
                <a:xfrm>
                  <a:off x="1142" y="3916"/>
                  <a:ext cx="464"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400</a:t>
                  </a:r>
                </a:p>
              </p:txBody>
            </p:sp>
          </p:grpSp>
          <p:sp>
            <p:nvSpPr>
              <p:cNvPr id="21" name="Text Box 37"/>
              <p:cNvSpPr txBox="1">
                <a:spLocks noChangeArrowheads="1"/>
              </p:cNvSpPr>
              <p:nvPr/>
            </p:nvSpPr>
            <p:spPr bwMode="auto">
              <a:xfrm>
                <a:off x="621" y="3798"/>
                <a:ext cx="266" cy="288"/>
              </a:xfrm>
              <a:prstGeom prst="rect">
                <a:avLst/>
              </a:prstGeom>
              <a:noFill/>
              <a:ln w="9525">
                <a:noFill/>
                <a:miter lim="800000"/>
                <a:headEnd/>
                <a:tailEnd/>
              </a:ln>
            </p:spPr>
            <p:txBody>
              <a:bodyPr>
                <a:spAutoFit/>
              </a:bodyPr>
              <a:lstStyle/>
              <a:p>
                <a:pPr algn="ctr">
                  <a:spcBef>
                    <a:spcPct val="50000"/>
                  </a:spcBef>
                </a:pPr>
                <a:r>
                  <a:rPr lang="en-US" sz="2400">
                    <a:latin typeface="Arial"/>
                    <a:cs typeface="Arial"/>
                  </a:rPr>
                  <a:t>0</a:t>
                </a:r>
              </a:p>
            </p:txBody>
          </p:sp>
        </p:grpSp>
        <p:sp>
          <p:nvSpPr>
            <p:cNvPr id="8" name="Text Box 38"/>
            <p:cNvSpPr txBox="1">
              <a:spLocks noChangeArrowheads="1"/>
            </p:cNvSpPr>
            <p:nvPr/>
          </p:nvSpPr>
          <p:spPr bwMode="auto">
            <a:xfrm>
              <a:off x="3604" y="3311"/>
              <a:ext cx="1207" cy="288"/>
            </a:xfrm>
            <a:prstGeom prst="rect">
              <a:avLst/>
            </a:prstGeom>
            <a:noFill/>
            <a:ln w="9525">
              <a:noFill/>
              <a:miter lim="800000"/>
              <a:headEnd/>
              <a:tailEnd/>
            </a:ln>
          </p:spPr>
          <p:txBody>
            <a:bodyPr>
              <a:spAutoFit/>
            </a:bodyPr>
            <a:lstStyle/>
            <a:p>
              <a:pPr>
                <a:spcBef>
                  <a:spcPct val="50000"/>
                </a:spcBef>
              </a:pPr>
              <a:r>
                <a:rPr lang="en-US" sz="2400" b="1" dirty="0">
                  <a:latin typeface="Arial"/>
                  <a:cs typeface="Arial"/>
                </a:rPr>
                <a:t>Computers</a:t>
              </a:r>
            </a:p>
          </p:txBody>
        </p:sp>
        <p:sp>
          <p:nvSpPr>
            <p:cNvPr id="9" name="Text Box 39"/>
            <p:cNvSpPr txBox="1">
              <a:spLocks noChangeArrowheads="1"/>
            </p:cNvSpPr>
            <p:nvPr/>
          </p:nvSpPr>
          <p:spPr bwMode="auto">
            <a:xfrm>
              <a:off x="305" y="468"/>
              <a:ext cx="700" cy="523"/>
            </a:xfrm>
            <a:prstGeom prst="rect">
              <a:avLst/>
            </a:prstGeom>
            <a:noFill/>
            <a:ln w="9525">
              <a:noFill/>
              <a:miter lim="800000"/>
              <a:headEnd/>
              <a:tailEnd/>
            </a:ln>
          </p:spPr>
          <p:txBody>
            <a:bodyPr>
              <a:spAutoFit/>
            </a:bodyPr>
            <a:lstStyle/>
            <a:p>
              <a:pPr>
                <a:spcBef>
                  <a:spcPct val="50000"/>
                </a:spcBef>
              </a:pPr>
              <a:r>
                <a:rPr lang="en-US" sz="2400" b="1">
                  <a:latin typeface="Arial"/>
                  <a:cs typeface="Arial"/>
                </a:rPr>
                <a:t>Wheat (tons)</a:t>
              </a:r>
            </a:p>
          </p:txBody>
        </p:sp>
      </p:grpSp>
      <p:grpSp>
        <p:nvGrpSpPr>
          <p:cNvPr id="52" name="Group 51"/>
          <p:cNvGrpSpPr/>
          <p:nvPr/>
        </p:nvGrpSpPr>
        <p:grpSpPr>
          <a:xfrm>
            <a:off x="1292225" y="1765300"/>
            <a:ext cx="4187825" cy="3784600"/>
            <a:chOff x="1292225" y="1765300"/>
            <a:chExt cx="4187825" cy="3784600"/>
          </a:xfrm>
        </p:grpSpPr>
        <p:sp>
          <p:nvSpPr>
            <p:cNvPr id="44" name="Line 42"/>
            <p:cNvSpPr>
              <a:spLocks noChangeShapeType="1"/>
            </p:cNvSpPr>
            <p:nvPr/>
          </p:nvSpPr>
          <p:spPr bwMode="auto">
            <a:xfrm>
              <a:off x="1355725" y="1828800"/>
              <a:ext cx="4056063" cy="3649663"/>
            </a:xfrm>
            <a:prstGeom prst="line">
              <a:avLst/>
            </a:prstGeom>
            <a:noFill/>
            <a:ln w="50800">
              <a:solidFill>
                <a:srgbClr val="0033CC"/>
              </a:solidFill>
              <a:round/>
              <a:headEnd/>
              <a:tailEnd/>
            </a:ln>
          </p:spPr>
          <p:txBody>
            <a:bodyPr/>
            <a:lstStyle/>
            <a:p>
              <a:endParaRPr lang="en-US">
                <a:latin typeface="Arial"/>
                <a:cs typeface="Arial"/>
              </a:endParaRPr>
            </a:p>
          </p:txBody>
        </p:sp>
        <p:sp>
          <p:nvSpPr>
            <p:cNvPr id="45" name="Oval 43"/>
            <p:cNvSpPr>
              <a:spLocks noChangeArrowheads="1"/>
            </p:cNvSpPr>
            <p:nvPr/>
          </p:nvSpPr>
          <p:spPr bwMode="auto">
            <a:xfrm>
              <a:off x="5338763" y="5411788"/>
              <a:ext cx="141287" cy="138112"/>
            </a:xfrm>
            <a:prstGeom prst="ellipse">
              <a:avLst/>
            </a:prstGeom>
            <a:solidFill>
              <a:srgbClr val="0033CC"/>
            </a:solidFill>
            <a:ln w="9525">
              <a:noFill/>
              <a:round/>
              <a:headEnd/>
              <a:tailEnd/>
            </a:ln>
          </p:spPr>
          <p:txBody>
            <a:bodyPr wrap="none" anchor="ctr"/>
            <a:lstStyle/>
            <a:p>
              <a:endParaRPr lang="en-US">
                <a:latin typeface="Arial"/>
                <a:cs typeface="Arial"/>
              </a:endParaRPr>
            </a:p>
          </p:txBody>
        </p:sp>
        <p:sp>
          <p:nvSpPr>
            <p:cNvPr id="46" name="Oval 44"/>
            <p:cNvSpPr>
              <a:spLocks noChangeArrowheads="1"/>
            </p:cNvSpPr>
            <p:nvPr/>
          </p:nvSpPr>
          <p:spPr bwMode="auto">
            <a:xfrm>
              <a:off x="1292225" y="1765300"/>
              <a:ext cx="141288" cy="138113"/>
            </a:xfrm>
            <a:prstGeom prst="ellipse">
              <a:avLst/>
            </a:prstGeom>
            <a:solidFill>
              <a:srgbClr val="0033CC"/>
            </a:solidFill>
            <a:ln w="9525">
              <a:noFill/>
              <a:round/>
              <a:headEnd/>
              <a:tailEnd/>
            </a:ln>
          </p:spPr>
          <p:txBody>
            <a:bodyPr wrap="none" anchor="ctr"/>
            <a:lstStyle/>
            <a:p>
              <a:endParaRPr lang="en-US">
                <a:latin typeface="Arial"/>
                <a:cs typeface="Arial"/>
              </a:endParaRPr>
            </a:p>
          </p:txBody>
        </p:sp>
      </p:grpSp>
      <p:grpSp>
        <p:nvGrpSpPr>
          <p:cNvPr id="47" name="Group 47"/>
          <p:cNvGrpSpPr>
            <a:grpSpLocks/>
          </p:cNvGrpSpPr>
          <p:nvPr/>
        </p:nvGrpSpPr>
        <p:grpSpPr bwMode="auto">
          <a:xfrm>
            <a:off x="1368425" y="3576638"/>
            <a:ext cx="2062163" cy="1898650"/>
            <a:chOff x="862" y="2253"/>
            <a:chExt cx="1299" cy="1196"/>
          </a:xfrm>
        </p:grpSpPr>
        <p:grpSp>
          <p:nvGrpSpPr>
            <p:cNvPr id="48" name="Group 48"/>
            <p:cNvGrpSpPr>
              <a:grpSpLocks/>
            </p:cNvGrpSpPr>
            <p:nvPr/>
          </p:nvGrpSpPr>
          <p:grpSpPr bwMode="auto">
            <a:xfrm>
              <a:off x="862" y="2300"/>
              <a:ext cx="1249" cy="1149"/>
              <a:chOff x="357" y="2450"/>
              <a:chExt cx="795" cy="646"/>
            </a:xfrm>
          </p:grpSpPr>
          <p:sp>
            <p:nvSpPr>
              <p:cNvPr id="50" name="Line 49"/>
              <p:cNvSpPr>
                <a:spLocks noChangeShapeType="1"/>
              </p:cNvSpPr>
              <p:nvPr/>
            </p:nvSpPr>
            <p:spPr bwMode="auto">
              <a:xfrm>
                <a:off x="357" y="2450"/>
                <a:ext cx="795" cy="0"/>
              </a:xfrm>
              <a:prstGeom prst="line">
                <a:avLst/>
              </a:prstGeom>
              <a:noFill/>
              <a:ln w="9525">
                <a:solidFill>
                  <a:srgbClr val="969696"/>
                </a:solidFill>
                <a:prstDash val="lgDash"/>
                <a:round/>
                <a:headEnd/>
                <a:tailEnd/>
              </a:ln>
            </p:spPr>
            <p:txBody>
              <a:bodyPr/>
              <a:lstStyle/>
              <a:p>
                <a:endParaRPr lang="en-US">
                  <a:latin typeface="Arial"/>
                  <a:cs typeface="Arial"/>
                </a:endParaRPr>
              </a:p>
            </p:txBody>
          </p:sp>
          <p:sp>
            <p:nvSpPr>
              <p:cNvPr id="51" name="Line 50"/>
              <p:cNvSpPr>
                <a:spLocks noChangeShapeType="1"/>
              </p:cNvSpPr>
              <p:nvPr/>
            </p:nvSpPr>
            <p:spPr bwMode="auto">
              <a:xfrm>
                <a:off x="1152" y="2451"/>
                <a:ext cx="0" cy="645"/>
              </a:xfrm>
              <a:prstGeom prst="line">
                <a:avLst/>
              </a:prstGeom>
              <a:noFill/>
              <a:ln w="9525">
                <a:solidFill>
                  <a:srgbClr val="969696"/>
                </a:solidFill>
                <a:prstDash val="lgDash"/>
                <a:round/>
                <a:headEnd/>
                <a:tailEnd/>
              </a:ln>
            </p:spPr>
            <p:txBody>
              <a:bodyPr/>
              <a:lstStyle/>
              <a:p>
                <a:endParaRPr lang="en-US">
                  <a:latin typeface="Arial"/>
                  <a:cs typeface="Arial"/>
                </a:endParaRPr>
              </a:p>
            </p:txBody>
          </p:sp>
        </p:grpSp>
        <p:sp>
          <p:nvSpPr>
            <p:cNvPr id="49" name="Oval 51"/>
            <p:cNvSpPr>
              <a:spLocks noChangeArrowheads="1"/>
            </p:cNvSpPr>
            <p:nvPr/>
          </p:nvSpPr>
          <p:spPr bwMode="auto">
            <a:xfrm>
              <a:off x="2073" y="2253"/>
              <a:ext cx="88" cy="86"/>
            </a:xfrm>
            <a:prstGeom prst="ellipse">
              <a:avLst/>
            </a:prstGeom>
            <a:solidFill>
              <a:srgbClr val="FF0000"/>
            </a:solidFill>
            <a:ln w="9525">
              <a:noFill/>
              <a:round/>
              <a:headEnd/>
              <a:tailEnd/>
            </a:ln>
          </p:spPr>
          <p:txBody>
            <a:bodyPr wrap="none" anchor="ctr"/>
            <a:lstStyle/>
            <a:p>
              <a:endParaRPr lang="en-US">
                <a:latin typeface="Arial"/>
                <a:cs typeface="Arial"/>
              </a:endParaRPr>
            </a:p>
          </p:txBody>
        </p:sp>
      </p:grpSp>
    </p:spTree>
    <p:extLst>
      <p:ext uri="{BB962C8B-B14F-4D97-AF65-F5344CB8AC3E}">
        <p14:creationId xmlns:p14="http://schemas.microsoft.com/office/powerpoint/2010/main" val="750154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left)">
                                      <p:cBhvr>
                                        <p:cTn id="7" dur="500"/>
                                        <p:tgtEl>
                                          <p:spTgt spid="3">
                                            <p:bg/>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8" presetClass="entr" presetSubtype="3" fill="hold" nodeType="click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strips(upRight)">
                                      <p:cBhvr>
                                        <p:cTn id="16" dur="500"/>
                                        <p:tgtEl>
                                          <p:spTgt spid="47"/>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wipe(left)">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theme/theme1.xml><?xml version="1.0" encoding="utf-8"?>
<a:theme xmlns:a="http://schemas.openxmlformats.org/drawingml/2006/main" name="Chapter title">
  <a:themeElements>
    <a:clrScheme name="Open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penSlide">
      <a:majorFont>
        <a:latin typeface="Sabon-Bol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Open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pen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pen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pen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pen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pen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pen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pen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pen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pen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pen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pen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ro / Summary">
  <a:themeElements>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hapter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hapter content">
  <a:themeElements>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hapter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Figur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abl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ActiveLearning">
  <a:themeElements>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hapter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Case study">
  <a:themeElements>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Ask Experts">
  <a:themeElements>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Appendix">
  <a:themeElements>
    <a:clrScheme name="2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6810</TotalTime>
  <Words>4954</Words>
  <Application>Microsoft Office PowerPoint</Application>
  <PresentationFormat>On-screen Show (4:3)</PresentationFormat>
  <Paragraphs>638</Paragraphs>
  <Slides>46</Slides>
  <Notes>37</Notes>
  <HiddenSlides>0</HiddenSlides>
  <MMClips>0</MMClips>
  <ScaleCrop>false</ScaleCrop>
  <HeadingPairs>
    <vt:vector size="6" baseType="variant">
      <vt:variant>
        <vt:lpstr>Fonts Used</vt:lpstr>
      </vt:variant>
      <vt:variant>
        <vt:i4>12</vt:i4>
      </vt:variant>
      <vt:variant>
        <vt:lpstr>Theme</vt:lpstr>
      </vt:variant>
      <vt:variant>
        <vt:i4>9</vt:i4>
      </vt:variant>
      <vt:variant>
        <vt:lpstr>Slide Titles</vt:lpstr>
      </vt:variant>
      <vt:variant>
        <vt:i4>46</vt:i4>
      </vt:variant>
    </vt:vector>
  </HeadingPairs>
  <TitlesOfParts>
    <vt:vector size="67" baseType="lpstr">
      <vt:lpstr>MS PGothic</vt:lpstr>
      <vt:lpstr>MS PGothic</vt:lpstr>
      <vt:lpstr>Myriad Roman</vt:lpstr>
      <vt:lpstr>Sabon-Bold</vt:lpstr>
      <vt:lpstr>Arial</vt:lpstr>
      <vt:lpstr>Arial Narrow</vt:lpstr>
      <vt:lpstr>Calibri</vt:lpstr>
      <vt:lpstr>Cambria</vt:lpstr>
      <vt:lpstr>Cambria Math</vt:lpstr>
      <vt:lpstr>Tahoma</vt:lpstr>
      <vt:lpstr>Times New Roman</vt:lpstr>
      <vt:lpstr>Wingdings</vt:lpstr>
      <vt:lpstr>Chapter title</vt:lpstr>
      <vt:lpstr>Intro / Summary</vt:lpstr>
      <vt:lpstr>Chapter content</vt:lpstr>
      <vt:lpstr>Figure</vt:lpstr>
      <vt:lpstr>Table</vt:lpstr>
      <vt:lpstr>ActiveLearning</vt:lpstr>
      <vt:lpstr>Case study</vt:lpstr>
      <vt:lpstr>Ask Experts</vt:lpstr>
      <vt:lpstr>Appendix</vt:lpstr>
      <vt:lpstr>PowerPoint Presentation</vt:lpstr>
      <vt:lpstr>Look for the answers to these questions:</vt:lpstr>
      <vt:lpstr>Interdependence</vt:lpstr>
      <vt:lpstr>Interdependence</vt:lpstr>
      <vt:lpstr>ASK THE EXPERTS</vt:lpstr>
      <vt:lpstr>One Example</vt:lpstr>
      <vt:lpstr>One Example</vt:lpstr>
      <vt:lpstr>The U.S. PPF</vt:lpstr>
      <vt:lpstr>The U.S. Without Trade</vt:lpstr>
      <vt:lpstr>Active Learning 1    Derive Japan’s PPF</vt:lpstr>
      <vt:lpstr>Active Learning 1    Japan’s PPF</vt:lpstr>
      <vt:lpstr>Japan Without Trade</vt:lpstr>
      <vt:lpstr>Consumption With and Without Trade</vt:lpstr>
      <vt:lpstr>Active Learning 2    Production under trade</vt:lpstr>
      <vt:lpstr>Active Learning 2   A. U.S. Production With Trade</vt:lpstr>
      <vt:lpstr>Active Learning 2  B. Japan’s Production With Trade</vt:lpstr>
      <vt:lpstr>Exports and Imports</vt:lpstr>
      <vt:lpstr>Active Learning 3   Consumption under trade</vt:lpstr>
      <vt:lpstr>Active Learning 3     A. U.S. Consumption With Trade</vt:lpstr>
      <vt:lpstr>Active Learning 3    B. Japan’s Consumption With Trade</vt:lpstr>
      <vt:lpstr>Trade Makes Both Countries Better Off</vt:lpstr>
      <vt:lpstr>Where Do These Gains Come From?</vt:lpstr>
      <vt:lpstr>Where Do These Gains Come From?</vt:lpstr>
      <vt:lpstr>Two Measures of the Cost of a Good</vt:lpstr>
      <vt:lpstr>Comparative Advantage</vt:lpstr>
      <vt:lpstr>Comparative Advantage</vt:lpstr>
      <vt:lpstr>Comparative Advantage and Trade</vt:lpstr>
      <vt:lpstr>Production Possibilities and  Comparative Advantage, Revisited</vt:lpstr>
      <vt:lpstr>Comparative Advantage  and the Production Possibility Frontier</vt:lpstr>
      <vt:lpstr>Production Possibilities</vt:lpstr>
      <vt:lpstr>The Gains from International Trade</vt:lpstr>
      <vt:lpstr>Production and Consumption Under Autarky</vt:lpstr>
      <vt:lpstr>Production and Consumption After Specialization and Trade</vt:lpstr>
      <vt:lpstr>The Gains from International Trade</vt:lpstr>
      <vt:lpstr>Production and Consumption</vt:lpstr>
      <vt:lpstr>Active Learning 4  Absolute and comparative advantage</vt:lpstr>
      <vt:lpstr>Active Learning 4      Answers</vt:lpstr>
      <vt:lpstr>PITFALLS</vt:lpstr>
      <vt:lpstr>Exception</vt:lpstr>
      <vt:lpstr>Party Time</vt:lpstr>
      <vt:lpstr>…with Martha Stewart???</vt:lpstr>
      <vt:lpstr>Martha cooks, I clean…</vt:lpstr>
      <vt:lpstr>Global Comparison: Pajama Republic</vt:lpstr>
      <vt:lpstr>ASK THE EXPERTS</vt:lpstr>
      <vt:lpstr>Summary </vt:lpstr>
      <vt:lpstr>Summary </vt:lpstr>
    </vt:vector>
  </TitlesOfParts>
  <Company>Eastern Illinois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Andreea Chiritescu</dc:creator>
  <cp:lastModifiedBy>Liyang Hong</cp:lastModifiedBy>
  <cp:revision>200</cp:revision>
  <dcterms:created xsi:type="dcterms:W3CDTF">2016-03-16T19:41:09Z</dcterms:created>
  <dcterms:modified xsi:type="dcterms:W3CDTF">2023-07-21T02:53:14Z</dcterms:modified>
</cp:coreProperties>
</file>